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644"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362455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3796375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1919369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2729702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3462537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2346478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3020899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2871281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967504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2309243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818F78-E14A-442B-A845-CAB6F360E7A9}" type="datetimeFigureOut">
              <a:rPr lang="es-MX" smtClean="0"/>
              <a:t>30/11/2017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6F3FF07-A3A6-4178-8EAC-2631947C9A17}" type="slidenum">
              <a:rPr lang="es-MX" smtClean="0"/>
              <a:t>‹Nº›</a:t>
            </a:fld>
            <a:endParaRPr lang="es-MX"/>
          </a:p>
        </p:txBody>
      </p:sp>
    </p:spTree>
    <p:extLst>
      <p:ext uri="{BB962C8B-B14F-4D97-AF65-F5344CB8AC3E}">
        <p14:creationId xmlns:p14="http://schemas.microsoft.com/office/powerpoint/2010/main" val="43036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18F78-E14A-442B-A845-CAB6F360E7A9}" type="datetimeFigureOut">
              <a:rPr lang="es-MX" smtClean="0"/>
              <a:t>30/11/2017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F3FF07-A3A6-4178-8EAC-2631947C9A17}" type="slidenum">
              <a:rPr lang="es-MX" smtClean="0"/>
              <a:t>‹Nº›</a:t>
            </a:fld>
            <a:endParaRPr lang="es-MX"/>
          </a:p>
        </p:txBody>
      </p:sp>
    </p:spTree>
    <p:extLst>
      <p:ext uri="{BB962C8B-B14F-4D97-AF65-F5344CB8AC3E}">
        <p14:creationId xmlns:p14="http://schemas.microsoft.com/office/powerpoint/2010/main" val="2277510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16632"/>
            <a:ext cx="7772400" cy="1470025"/>
          </a:xfrm>
        </p:spPr>
        <p:txBody>
          <a:bodyPr>
            <a:normAutofit fontScale="90000"/>
          </a:bodyPr>
          <a:lstStyle/>
          <a:p>
            <a:r>
              <a:rPr lang="es-MX" sz="4000" dirty="0" smtClean="0">
                <a:latin typeface="Arial" pitchFamily="34" charset="0"/>
                <a:cs typeface="Arial" pitchFamily="34" charset="0"/>
              </a:rPr>
              <a:t>ESCUELA NORMAL DE EDUCACION PREESCOLAR</a:t>
            </a:r>
            <a:br>
              <a:rPr lang="es-MX" sz="4000" dirty="0" smtClean="0">
                <a:latin typeface="Arial" pitchFamily="34" charset="0"/>
                <a:cs typeface="Arial" pitchFamily="34" charset="0"/>
              </a:rPr>
            </a:br>
            <a:r>
              <a:rPr lang="es-MX" sz="4000" dirty="0" smtClean="0">
                <a:latin typeface="Arial" pitchFamily="34" charset="0"/>
                <a:cs typeface="Arial" pitchFamily="34" charset="0"/>
              </a:rPr>
              <a:t> </a:t>
            </a:r>
            <a:endParaRPr lang="es-MX" sz="4000" dirty="0">
              <a:latin typeface="Arial" pitchFamily="34" charset="0"/>
              <a:cs typeface="Arial" pitchFamily="34" charset="0"/>
            </a:endParaRPr>
          </a:p>
        </p:txBody>
      </p:sp>
      <p:sp>
        <p:nvSpPr>
          <p:cNvPr id="3" name="2 Subtítulo"/>
          <p:cNvSpPr>
            <a:spLocks noGrp="1"/>
          </p:cNvSpPr>
          <p:nvPr>
            <p:ph type="subTitle" idx="1"/>
          </p:nvPr>
        </p:nvSpPr>
        <p:spPr>
          <a:xfrm>
            <a:off x="1220167" y="2780928"/>
            <a:ext cx="6400800" cy="1752600"/>
          </a:xfrm>
        </p:spPr>
        <p:txBody>
          <a:bodyPr>
            <a:normAutofit/>
          </a:bodyPr>
          <a:lstStyle/>
          <a:p>
            <a:r>
              <a:rPr lang="es-MX" sz="1600" dirty="0" smtClean="0">
                <a:solidFill>
                  <a:schemeClr val="tx1"/>
                </a:solidFill>
                <a:latin typeface="Arial" pitchFamily="34" charset="0"/>
                <a:cs typeface="Arial" pitchFamily="34" charset="0"/>
              </a:rPr>
              <a:t>Actividades , adecuación curricular</a:t>
            </a:r>
          </a:p>
          <a:p>
            <a:r>
              <a:rPr lang="es-MX" sz="1600" dirty="0" smtClean="0">
                <a:solidFill>
                  <a:schemeClr val="tx1"/>
                </a:solidFill>
                <a:latin typeface="Arial" pitchFamily="34" charset="0"/>
                <a:cs typeface="Arial" pitchFamily="34" charset="0"/>
              </a:rPr>
              <a:t>Fanny Hernández Medrano  </a:t>
            </a:r>
          </a:p>
          <a:p>
            <a:r>
              <a:rPr lang="es-MX" sz="1600" dirty="0" smtClean="0">
                <a:solidFill>
                  <a:schemeClr val="tx1"/>
                </a:solidFill>
                <a:latin typeface="Arial" pitchFamily="34" charset="0"/>
                <a:cs typeface="Arial" pitchFamily="34" charset="0"/>
              </a:rPr>
              <a:t>NL: 5</a:t>
            </a:r>
            <a:endParaRPr lang="es-MX" sz="1600" dirty="0">
              <a:solidFill>
                <a:schemeClr val="tx1"/>
              </a:solidFill>
              <a:latin typeface="Arial" pitchFamily="34" charset="0"/>
              <a:cs typeface="Arial" pitchFamily="34" charset="0"/>
            </a:endParaRPr>
          </a:p>
        </p:txBody>
      </p:sp>
      <p:pic>
        <p:nvPicPr>
          <p:cNvPr id="1026" name="Picture 2" descr="Resultado de imagen para EN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1196752"/>
            <a:ext cx="1857375" cy="1381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275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4 Marcador de contenido"/>
          <p:cNvGraphicFramePr>
            <a:graphicFrameLocks noGrp="1"/>
          </p:cNvGraphicFramePr>
          <p:nvPr>
            <p:ph idx="1"/>
            <p:extLst>
              <p:ext uri="{D42A27DB-BD31-4B8C-83A1-F6EECF244321}">
                <p14:modId xmlns:p14="http://schemas.microsoft.com/office/powerpoint/2010/main" val="2589507671"/>
              </p:ext>
            </p:extLst>
          </p:nvPr>
        </p:nvGraphicFramePr>
        <p:xfrm>
          <a:off x="251520" y="1196753"/>
          <a:ext cx="8568952" cy="5543505"/>
        </p:xfrm>
        <a:graphic>
          <a:graphicData uri="http://schemas.openxmlformats.org/drawingml/2006/table">
            <a:tbl>
              <a:tblPr firstRow="1" bandRow="1">
                <a:tableStyleId>{93296810-A885-4BE3-A3E7-6D5BEEA58F35}</a:tableStyleId>
              </a:tblPr>
              <a:tblGrid>
                <a:gridCol w="2810664"/>
                <a:gridCol w="2810664"/>
                <a:gridCol w="2947624"/>
              </a:tblGrid>
              <a:tr h="513942">
                <a:tc>
                  <a:txBody>
                    <a:bodyPr/>
                    <a:lstStyle/>
                    <a:p>
                      <a:pPr algn="ctr"/>
                      <a:r>
                        <a:rPr lang="es-ES_tradnl" sz="2800" dirty="0" smtClean="0">
                          <a:effectLst>
                            <a:outerShdw blurRad="38100" dist="38100" dir="2700000" algn="tl">
                              <a:srgbClr val="000000">
                                <a:alpha val="43137"/>
                              </a:srgbClr>
                            </a:outerShdw>
                          </a:effectLst>
                        </a:rPr>
                        <a:t>Semana</a:t>
                      </a:r>
                    </a:p>
                    <a:p>
                      <a:pPr algn="ctr"/>
                      <a:r>
                        <a:rPr lang="es-ES_tradnl" sz="1200" dirty="0" smtClean="0">
                          <a:effectLst>
                            <a:outerShdw blurRad="38100" dist="38100" dir="2700000" algn="tl">
                              <a:srgbClr val="000000">
                                <a:alpha val="43137"/>
                              </a:srgbClr>
                            </a:outerShdw>
                          </a:effectLst>
                          <a:latin typeface="Arial" pitchFamily="34" charset="0"/>
                          <a:cs typeface="Arial" pitchFamily="34" charset="0"/>
                        </a:rPr>
                        <a:t>Del  30 de octubre al 3 de noviembre </a:t>
                      </a:r>
                      <a:endParaRPr lang="es-ES" sz="110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r>
                        <a:rPr lang="es-ES" sz="2800" dirty="0" smtClean="0">
                          <a:effectLst>
                            <a:outerShdw blurRad="38100" dist="38100" dir="2700000" algn="tl">
                              <a:srgbClr val="000000">
                                <a:alpha val="43137"/>
                              </a:srgbClr>
                            </a:outerShdw>
                          </a:effectLst>
                        </a:rPr>
                        <a:t>Adecuación </a:t>
                      </a:r>
                    </a:p>
                    <a:p>
                      <a:pPr algn="ctr"/>
                      <a:r>
                        <a:rPr lang="es-ES" sz="2800" baseline="0" dirty="0" smtClean="0">
                          <a:effectLst>
                            <a:outerShdw blurRad="38100" dist="38100" dir="2700000" algn="tl">
                              <a:srgbClr val="000000">
                                <a:alpha val="43137"/>
                              </a:srgbClr>
                            </a:outerShdw>
                          </a:effectLst>
                        </a:rPr>
                        <a:t>Estrategia  </a:t>
                      </a:r>
                      <a:endParaRPr lang="es-ES" sz="2800" dirty="0">
                        <a:effectLst>
                          <a:outerShdw blurRad="38100" dist="38100" dir="2700000" algn="tl">
                            <a:srgbClr val="000000">
                              <a:alpha val="43137"/>
                            </a:srgbClr>
                          </a:outerShdw>
                        </a:effectLst>
                      </a:endParaRPr>
                    </a:p>
                  </a:txBody>
                  <a:tcPr/>
                </a:tc>
                <a:tc>
                  <a:txBody>
                    <a:bodyPr/>
                    <a:lstStyle/>
                    <a:p>
                      <a:pPr algn="ctr"/>
                      <a:r>
                        <a:rPr lang="es-ES_tradnl" sz="2800" dirty="0" smtClean="0">
                          <a:effectLst>
                            <a:outerShdw blurRad="38100" dist="38100" dir="2700000" algn="tl">
                              <a:srgbClr val="000000">
                                <a:alpha val="43137"/>
                              </a:srgbClr>
                            </a:outerShdw>
                          </a:effectLst>
                        </a:rPr>
                        <a:t>Evaluación</a:t>
                      </a:r>
                      <a:r>
                        <a:rPr lang="es-ES_tradnl" sz="2800" baseline="0" dirty="0" smtClean="0">
                          <a:effectLst>
                            <a:outerShdw blurRad="38100" dist="38100" dir="2700000" algn="tl">
                              <a:srgbClr val="000000">
                                <a:alpha val="43137"/>
                              </a:srgbClr>
                            </a:outerShdw>
                          </a:effectLst>
                        </a:rPr>
                        <a:t> </a:t>
                      </a:r>
                      <a:endParaRPr lang="es-ES" sz="2800" dirty="0">
                        <a:effectLst>
                          <a:outerShdw blurRad="38100" dist="38100" dir="2700000" algn="tl">
                            <a:srgbClr val="000000">
                              <a:alpha val="43137"/>
                            </a:srgbClr>
                          </a:outerShdw>
                        </a:effectLst>
                      </a:endParaRPr>
                    </a:p>
                  </a:txBody>
                  <a:tcPr/>
                </a:tc>
              </a:tr>
              <a:tr h="915424">
                <a:tc>
                  <a:txBody>
                    <a:bodyPr/>
                    <a:lstStyle/>
                    <a:p>
                      <a:pPr algn="ctr"/>
                      <a:r>
                        <a:rPr lang="es-ES" dirty="0" smtClean="0"/>
                        <a:t>Actividades </a:t>
                      </a:r>
                      <a:endParaRPr lang="es-ES" dirty="0"/>
                    </a:p>
                  </a:txBody>
                  <a:tcPr anchor="ctr"/>
                </a:tc>
                <a:tc>
                  <a:txBody>
                    <a:bodyPr/>
                    <a:lstStyle/>
                    <a:p>
                      <a:endParaRPr lang="es-ES" dirty="0"/>
                    </a:p>
                  </a:txBody>
                  <a:tcPr/>
                </a:tc>
                <a:tc>
                  <a:txBody>
                    <a:bodyPr/>
                    <a:lstStyle/>
                    <a:p>
                      <a:endParaRPr lang="es-ES" dirty="0"/>
                    </a:p>
                  </a:txBody>
                  <a:tcPr/>
                </a:tc>
              </a:tr>
              <a:tr h="1070395">
                <a:tc>
                  <a:txBody>
                    <a:bodyPr/>
                    <a:lstStyle/>
                    <a:p>
                      <a:pPr algn="ctr"/>
                      <a:r>
                        <a:rPr lang="es-ES" dirty="0" smtClean="0"/>
                        <a:t>Exposición de tarea </a:t>
                      </a:r>
                    </a:p>
                    <a:p>
                      <a:pPr algn="ctr"/>
                      <a:r>
                        <a:rPr lang="es-ES" dirty="0" smtClean="0"/>
                        <a:t>(martes) </a:t>
                      </a:r>
                      <a:endParaRPr lang="es-ES" dirty="0"/>
                    </a:p>
                  </a:txBody>
                  <a:tcPr anchor="ctr"/>
                </a:tc>
                <a:tc>
                  <a:txBody>
                    <a:bodyPr/>
                    <a:lstStyle/>
                    <a:p>
                      <a:r>
                        <a:rPr lang="es-ES" dirty="0" smtClean="0"/>
                        <a:t>Exposición con ayuda de materiales </a:t>
                      </a:r>
                      <a:endParaRPr lang="es-ES" dirty="0"/>
                    </a:p>
                  </a:txBody>
                  <a:tcPr/>
                </a:tc>
                <a:tc>
                  <a:txBody>
                    <a:bodyPr/>
                    <a:lstStyle/>
                    <a:p>
                      <a:r>
                        <a:rPr lang="es-ES" dirty="0" smtClean="0"/>
                        <a:t>¿Participa y comunica a los demás lo que investigó</a:t>
                      </a:r>
                      <a:r>
                        <a:rPr lang="es-ES" baseline="0" dirty="0" smtClean="0"/>
                        <a:t> ?</a:t>
                      </a:r>
                      <a:endParaRPr lang="es-ES" dirty="0"/>
                    </a:p>
                  </a:txBody>
                  <a:tcPr/>
                </a:tc>
              </a:tr>
              <a:tr h="1294408">
                <a:tc>
                  <a:txBody>
                    <a:bodyPr/>
                    <a:lstStyle/>
                    <a:p>
                      <a:pPr algn="ctr"/>
                      <a:r>
                        <a:rPr lang="es-ES" dirty="0" smtClean="0"/>
                        <a:t>Calaveritas</a:t>
                      </a:r>
                      <a:r>
                        <a:rPr lang="es-ES" baseline="0" dirty="0" smtClean="0"/>
                        <a:t> </a:t>
                      </a:r>
                    </a:p>
                    <a:p>
                      <a:pPr algn="ctr"/>
                      <a:r>
                        <a:rPr lang="es-ES" baseline="0" dirty="0" smtClean="0"/>
                        <a:t>(miércoles) </a:t>
                      </a:r>
                      <a:endParaRPr lang="es-ES" dirty="0"/>
                    </a:p>
                  </a:txBody>
                  <a:tcPr anchor="ctr"/>
                </a:tc>
                <a:tc>
                  <a:txBody>
                    <a:bodyPr/>
                    <a:lstStyle/>
                    <a:p>
                      <a:r>
                        <a:rPr lang="es-ES" dirty="0" smtClean="0"/>
                        <a:t>Imágenes para que sea mas fácil</a:t>
                      </a:r>
                      <a:r>
                        <a:rPr lang="es-ES" baseline="0" dirty="0" smtClean="0"/>
                        <a:t> la lectura de las calaveritas para el niño </a:t>
                      </a:r>
                      <a:endParaRPr lang="es-ES" dirty="0"/>
                    </a:p>
                  </a:txBody>
                  <a:tcPr/>
                </a:tc>
                <a:tc>
                  <a:txBody>
                    <a:bodyPr/>
                    <a:lstStyle/>
                    <a:p>
                      <a:r>
                        <a:rPr lang="es-ES" dirty="0" smtClean="0"/>
                        <a:t>¿</a:t>
                      </a:r>
                      <a:r>
                        <a:rPr lang="es-ES" baseline="0" dirty="0" smtClean="0"/>
                        <a:t> interpreta la lectura de las calaveritas con ayuda de las imágenes? </a:t>
                      </a:r>
                      <a:endParaRPr lang="es-ES" dirty="0"/>
                    </a:p>
                  </a:txBody>
                  <a:tcPr/>
                </a:tc>
              </a:tr>
              <a:tr h="1318398">
                <a:tc>
                  <a:txBody>
                    <a:bodyPr/>
                    <a:lstStyle/>
                    <a:p>
                      <a:pPr algn="ctr"/>
                      <a:r>
                        <a:rPr lang="es-ES" dirty="0" smtClean="0"/>
                        <a:t>Asamblea </a:t>
                      </a:r>
                    </a:p>
                    <a:p>
                      <a:pPr algn="ctr"/>
                      <a:r>
                        <a:rPr lang="es-ES" dirty="0" smtClean="0"/>
                        <a:t>(lunes) </a:t>
                      </a:r>
                      <a:endParaRPr lang="es-ES" dirty="0"/>
                    </a:p>
                  </a:txBody>
                  <a:tcPr anchor="ctr"/>
                </a:tc>
                <a:tc>
                  <a:txBody>
                    <a:bodyPr/>
                    <a:lstStyle/>
                    <a:p>
                      <a:r>
                        <a:rPr lang="es-ES" dirty="0" smtClean="0"/>
                        <a:t>Contesta</a:t>
                      </a:r>
                      <a:r>
                        <a:rPr lang="es-ES" baseline="0" dirty="0" smtClean="0"/>
                        <a:t> preguntas </a:t>
                      </a:r>
                      <a:endParaRPr lang="es-ES" dirty="0"/>
                    </a:p>
                  </a:txBody>
                  <a:tcPr/>
                </a:tc>
                <a:tc>
                  <a:txBody>
                    <a:bodyPr/>
                    <a:lstStyle/>
                    <a:p>
                      <a:r>
                        <a:rPr lang="es-ES" dirty="0" smtClean="0"/>
                        <a:t>¿</a:t>
                      </a:r>
                      <a:r>
                        <a:rPr lang="es-ES" baseline="0" dirty="0" smtClean="0"/>
                        <a:t> expresa sus saberes previos?</a:t>
                      </a:r>
                      <a:endParaRPr lang="es-ES" dirty="0"/>
                    </a:p>
                  </a:txBody>
                  <a:tcPr/>
                </a:tc>
              </a:tr>
            </a:tbl>
          </a:graphicData>
        </a:graphic>
      </p:graphicFrame>
      <p:sp>
        <p:nvSpPr>
          <p:cNvPr id="5" name="1 Título"/>
          <p:cNvSpPr>
            <a:spLocks noGrp="1"/>
          </p:cNvSpPr>
          <p:nvPr>
            <p:ph type="title"/>
          </p:nvPr>
        </p:nvSpPr>
        <p:spPr>
          <a:xfrm>
            <a:off x="457200" y="116632"/>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40262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79512" y="1559429"/>
            <a:ext cx="4032448" cy="2308324"/>
          </a:xfrm>
          <a:prstGeom prst="rect">
            <a:avLst/>
          </a:prstGeom>
          <a:noFill/>
        </p:spPr>
        <p:txBody>
          <a:bodyPr wrap="square" rtlCol="0">
            <a:spAutoFit/>
          </a:bodyPr>
          <a:lstStyle/>
          <a:p>
            <a:r>
              <a:rPr lang="es-MX" sz="1200" b="1" dirty="0" smtClean="0">
                <a:latin typeface="Arial" pitchFamily="34" charset="0"/>
                <a:cs typeface="Arial" pitchFamily="34" charset="0"/>
              </a:rPr>
              <a:t>Actividad: Exposición de tarea</a:t>
            </a:r>
          </a:p>
          <a:p>
            <a:r>
              <a:rPr lang="es-MX" sz="1200" dirty="0" smtClean="0">
                <a:latin typeface="Arial" pitchFamily="34" charset="0"/>
                <a:cs typeface="Arial" pitchFamily="34" charset="0"/>
              </a:rPr>
              <a:t>Campo formativo: lenguaje y comunicación </a:t>
            </a:r>
          </a:p>
          <a:p>
            <a:r>
              <a:rPr lang="es-MX" sz="1200" dirty="0" smtClean="0">
                <a:latin typeface="Arial" pitchFamily="34" charset="0"/>
                <a:cs typeface="Arial" pitchFamily="34" charset="0"/>
              </a:rPr>
              <a:t>Aspecto: </a:t>
            </a:r>
          </a:p>
          <a:p>
            <a:r>
              <a:rPr lang="es-MX" sz="1200" dirty="0" smtClean="0">
                <a:latin typeface="Arial" pitchFamily="34" charset="0"/>
                <a:cs typeface="Arial" pitchFamily="34" charset="0"/>
              </a:rPr>
              <a:t>Competencia: </a:t>
            </a:r>
          </a:p>
          <a:p>
            <a:r>
              <a:rPr lang="es-MX" sz="1200" dirty="0" smtClean="0">
                <a:latin typeface="Arial" pitchFamily="34" charset="0"/>
                <a:cs typeface="Arial" pitchFamily="34" charset="0"/>
              </a:rPr>
              <a:t>Aprendizaje esperado: </a:t>
            </a:r>
          </a:p>
          <a:p>
            <a:r>
              <a:rPr lang="es-MX" sz="1200" dirty="0" smtClean="0">
                <a:latin typeface="Arial" pitchFamily="34" charset="0"/>
                <a:cs typeface="Arial" pitchFamily="34" charset="0"/>
              </a:rPr>
              <a:t>Desarrollo: participará pasando al frente para exponer su tarea, comentara a sus compañeros</a:t>
            </a:r>
          </a:p>
          <a:p>
            <a:r>
              <a:rPr lang="es-MX" sz="1200" dirty="0" smtClean="0">
                <a:latin typeface="Arial" pitchFamily="34" charset="0"/>
                <a:cs typeface="Arial" pitchFamily="34" charset="0"/>
              </a:rPr>
              <a:t>que fue lo que investigó y hablara sobre lo que le intereso </a:t>
            </a:r>
          </a:p>
          <a:p>
            <a:r>
              <a:rPr lang="es-MX" sz="1200" dirty="0" smtClean="0">
                <a:latin typeface="Arial" pitchFamily="34" charset="0"/>
                <a:cs typeface="Arial" pitchFamily="34" charset="0"/>
              </a:rPr>
              <a:t>Evaluación</a:t>
            </a:r>
          </a:p>
          <a:p>
            <a:r>
              <a:rPr lang="es-MX" sz="1200" dirty="0" smtClean="0">
                <a:latin typeface="Arial" pitchFamily="34" charset="0"/>
                <a:cs typeface="Arial" pitchFamily="34" charset="0"/>
              </a:rPr>
              <a:t>Organización. </a:t>
            </a:r>
          </a:p>
          <a:p>
            <a:r>
              <a:rPr lang="es-MX" sz="1200" dirty="0" smtClean="0">
                <a:latin typeface="Arial" pitchFamily="34" charset="0"/>
                <a:cs typeface="Arial" pitchFamily="34" charset="0"/>
              </a:rPr>
              <a:t>Materiales: </a:t>
            </a:r>
          </a:p>
        </p:txBody>
      </p:sp>
      <p:sp>
        <p:nvSpPr>
          <p:cNvPr id="6" name="5 CuadroTexto"/>
          <p:cNvSpPr txBox="1"/>
          <p:nvPr/>
        </p:nvSpPr>
        <p:spPr>
          <a:xfrm>
            <a:off x="4716016" y="1705832"/>
            <a:ext cx="4032448" cy="2308324"/>
          </a:xfrm>
          <a:prstGeom prst="rect">
            <a:avLst/>
          </a:prstGeom>
          <a:noFill/>
        </p:spPr>
        <p:txBody>
          <a:bodyPr wrap="square" rtlCol="0">
            <a:spAutoFit/>
          </a:bodyPr>
          <a:lstStyle/>
          <a:p>
            <a:r>
              <a:rPr lang="es-MX" sz="1200" b="1" dirty="0" smtClean="0">
                <a:latin typeface="Arial" pitchFamily="34" charset="0"/>
                <a:cs typeface="Arial" pitchFamily="34" charset="0"/>
              </a:rPr>
              <a:t>Actividad:  calaveritas</a:t>
            </a:r>
          </a:p>
          <a:p>
            <a:r>
              <a:rPr lang="es-MX" sz="1200" dirty="0" smtClean="0">
                <a:latin typeface="Arial" pitchFamily="34" charset="0"/>
                <a:cs typeface="Arial" pitchFamily="34" charset="0"/>
              </a:rPr>
              <a:t>Campo formativo: lenguaje y comunicación </a:t>
            </a:r>
          </a:p>
          <a:p>
            <a:r>
              <a:rPr lang="es-MX" sz="1200" dirty="0" smtClean="0">
                <a:latin typeface="Arial" pitchFamily="34" charset="0"/>
                <a:cs typeface="Arial" pitchFamily="34" charset="0"/>
              </a:rPr>
              <a:t>Aspecto: </a:t>
            </a:r>
          </a:p>
          <a:p>
            <a:r>
              <a:rPr lang="es-MX" sz="1200" dirty="0" smtClean="0">
                <a:latin typeface="Arial" pitchFamily="34" charset="0"/>
                <a:cs typeface="Arial" pitchFamily="34" charset="0"/>
              </a:rPr>
              <a:t>Competencia: </a:t>
            </a:r>
          </a:p>
          <a:p>
            <a:r>
              <a:rPr lang="es-MX" sz="1200" dirty="0" smtClean="0">
                <a:latin typeface="Arial" pitchFamily="34" charset="0"/>
                <a:cs typeface="Arial" pitchFamily="34" charset="0"/>
              </a:rPr>
              <a:t>Aprendizaje esperado: </a:t>
            </a:r>
          </a:p>
          <a:p>
            <a:r>
              <a:rPr lang="es-MX" sz="1200" dirty="0" smtClean="0">
                <a:latin typeface="Arial" pitchFamily="34" charset="0"/>
                <a:cs typeface="Arial" pitchFamily="34" charset="0"/>
              </a:rPr>
              <a:t>Desarrollo:</a:t>
            </a:r>
          </a:p>
          <a:p>
            <a:r>
              <a:rPr lang="es-MX" sz="1200" dirty="0" smtClean="0">
                <a:latin typeface="Arial" pitchFamily="34" charset="0"/>
                <a:cs typeface="Arial" pitchFamily="34" charset="0"/>
              </a:rPr>
              <a:t>Escuchara las calaveras para luego repetirla repetidas veces y al final mencionara que palabras son las que considera que riman </a:t>
            </a:r>
          </a:p>
          <a:p>
            <a:r>
              <a:rPr lang="es-MX" sz="1200" dirty="0" smtClean="0">
                <a:latin typeface="Arial" pitchFamily="34" charset="0"/>
                <a:cs typeface="Arial" pitchFamily="34" charset="0"/>
              </a:rPr>
              <a:t>Evaluación.: </a:t>
            </a:r>
          </a:p>
          <a:p>
            <a:r>
              <a:rPr lang="es-MX" sz="1200" dirty="0" smtClean="0">
                <a:latin typeface="Arial" pitchFamily="34" charset="0"/>
                <a:cs typeface="Arial" pitchFamily="34" charset="0"/>
              </a:rPr>
              <a:t>Organización: </a:t>
            </a:r>
          </a:p>
          <a:p>
            <a:r>
              <a:rPr lang="es-MX" sz="1200" dirty="0" smtClean="0">
                <a:latin typeface="Arial" pitchFamily="34" charset="0"/>
                <a:cs typeface="Arial" pitchFamily="34" charset="0"/>
              </a:rPr>
              <a:t>Materiales: calaveras, imágenes </a:t>
            </a:r>
          </a:p>
        </p:txBody>
      </p:sp>
    </p:spTree>
    <p:extLst>
      <p:ext uri="{BB962C8B-B14F-4D97-AF65-F5344CB8AC3E}">
        <p14:creationId xmlns:p14="http://schemas.microsoft.com/office/powerpoint/2010/main" val="1387682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49490" y="404664"/>
            <a:ext cx="4206485" cy="2862322"/>
          </a:xfrm>
          <a:prstGeom prst="rect">
            <a:avLst/>
          </a:prstGeom>
          <a:noFill/>
        </p:spPr>
        <p:txBody>
          <a:bodyPr wrap="square" rtlCol="0">
            <a:spAutoFit/>
          </a:bodyPr>
          <a:lstStyle/>
          <a:p>
            <a:r>
              <a:rPr lang="es-MX" sz="1200" b="1" dirty="0" smtClean="0">
                <a:latin typeface="Arial" pitchFamily="34" charset="0"/>
                <a:cs typeface="Arial" pitchFamily="34" charset="0"/>
              </a:rPr>
              <a:t>Actividad: Asamblea </a:t>
            </a:r>
          </a:p>
          <a:p>
            <a:r>
              <a:rPr lang="es-MX" sz="1200" dirty="0" smtClean="0">
                <a:latin typeface="Arial" pitchFamily="34" charset="0"/>
                <a:cs typeface="Arial" pitchFamily="34" charset="0"/>
              </a:rPr>
              <a:t>Campo formativo: lenguaje y comunicación </a:t>
            </a:r>
          </a:p>
          <a:p>
            <a:r>
              <a:rPr lang="es-MX" sz="1200" dirty="0" smtClean="0">
                <a:latin typeface="Arial" pitchFamily="34" charset="0"/>
                <a:cs typeface="Arial" pitchFamily="34" charset="0"/>
              </a:rPr>
              <a:t>Aspecto: </a:t>
            </a:r>
          </a:p>
          <a:p>
            <a:r>
              <a:rPr lang="es-MX" sz="1200" dirty="0" smtClean="0">
                <a:latin typeface="Arial" pitchFamily="34" charset="0"/>
                <a:cs typeface="Arial" pitchFamily="34" charset="0"/>
              </a:rPr>
              <a:t>Competencia: </a:t>
            </a:r>
          </a:p>
          <a:p>
            <a:r>
              <a:rPr lang="es-MX" sz="1200" dirty="0" smtClean="0">
                <a:latin typeface="Arial" pitchFamily="34" charset="0"/>
                <a:cs typeface="Arial" pitchFamily="34" charset="0"/>
              </a:rPr>
              <a:t>Aprendizaje esperado: </a:t>
            </a:r>
          </a:p>
          <a:p>
            <a:endParaRPr lang="es-MX" sz="1200" dirty="0" smtClean="0">
              <a:latin typeface="Arial" pitchFamily="34" charset="0"/>
              <a:cs typeface="Arial" pitchFamily="34" charset="0"/>
            </a:endParaRPr>
          </a:p>
          <a:p>
            <a:r>
              <a:rPr lang="es-MX" sz="1200" dirty="0" smtClean="0">
                <a:latin typeface="Arial" pitchFamily="34" charset="0"/>
                <a:cs typeface="Arial" pitchFamily="34" charset="0"/>
              </a:rPr>
              <a:t>Desarrollo de la actividad:</a:t>
            </a:r>
          </a:p>
          <a:p>
            <a:r>
              <a:rPr lang="es-MX" sz="1200" dirty="0" smtClean="0">
                <a:latin typeface="Arial" pitchFamily="34" charset="0"/>
                <a:cs typeface="Arial" pitchFamily="34" charset="0"/>
              </a:rPr>
              <a:t>Pasara al frente y sacara un papel de la «bolsa mágica», le dará el papel a la maestra para que esta de lectura a la pregunta, contestará de acuerdo a lo s aprendizajes previos o según lo que se haya mencionado durante la mañana de trabajo </a:t>
            </a:r>
          </a:p>
          <a:p>
            <a:r>
              <a:rPr lang="es-MX" sz="1200" dirty="0" smtClean="0">
                <a:latin typeface="Arial" pitchFamily="34" charset="0"/>
                <a:cs typeface="Arial" pitchFamily="34" charset="0"/>
              </a:rPr>
              <a:t>Evaluación</a:t>
            </a:r>
          </a:p>
          <a:p>
            <a:r>
              <a:rPr lang="es-MX" sz="1200" dirty="0" smtClean="0">
                <a:latin typeface="Arial" pitchFamily="34" charset="0"/>
                <a:cs typeface="Arial" pitchFamily="34" charset="0"/>
              </a:rPr>
              <a:t>Organización. </a:t>
            </a:r>
          </a:p>
          <a:p>
            <a:r>
              <a:rPr lang="es-MX" sz="1200" dirty="0" smtClean="0">
                <a:latin typeface="Arial" pitchFamily="34" charset="0"/>
                <a:cs typeface="Arial" pitchFamily="34" charset="0"/>
              </a:rPr>
              <a:t>Materiales: </a:t>
            </a:r>
          </a:p>
        </p:txBody>
      </p:sp>
    </p:spTree>
    <p:extLst>
      <p:ext uri="{BB962C8B-B14F-4D97-AF65-F5344CB8AC3E}">
        <p14:creationId xmlns:p14="http://schemas.microsoft.com/office/powerpoint/2010/main" val="2407072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4 Marcador de contenido"/>
          <p:cNvGraphicFramePr>
            <a:graphicFrameLocks noGrp="1"/>
          </p:cNvGraphicFramePr>
          <p:nvPr>
            <p:ph idx="1"/>
            <p:extLst>
              <p:ext uri="{D42A27DB-BD31-4B8C-83A1-F6EECF244321}">
                <p14:modId xmlns:p14="http://schemas.microsoft.com/office/powerpoint/2010/main" val="980845613"/>
              </p:ext>
            </p:extLst>
          </p:nvPr>
        </p:nvGraphicFramePr>
        <p:xfrm>
          <a:off x="323528" y="548680"/>
          <a:ext cx="8568952" cy="5543505"/>
        </p:xfrm>
        <a:graphic>
          <a:graphicData uri="http://schemas.openxmlformats.org/drawingml/2006/table">
            <a:tbl>
              <a:tblPr firstRow="1" bandRow="1">
                <a:tableStyleId>{93296810-A885-4BE3-A3E7-6D5BEEA58F35}</a:tableStyleId>
              </a:tblPr>
              <a:tblGrid>
                <a:gridCol w="2810664"/>
                <a:gridCol w="2810664"/>
                <a:gridCol w="2947624"/>
              </a:tblGrid>
              <a:tr h="513942">
                <a:tc>
                  <a:txBody>
                    <a:bodyPr/>
                    <a:lstStyle/>
                    <a:p>
                      <a:pPr algn="ctr"/>
                      <a:r>
                        <a:rPr lang="es-ES_tradnl" sz="2800" dirty="0" smtClean="0">
                          <a:effectLst>
                            <a:outerShdw blurRad="38100" dist="38100" dir="2700000" algn="tl">
                              <a:srgbClr val="000000">
                                <a:alpha val="43137"/>
                              </a:srgbClr>
                            </a:outerShdw>
                          </a:effectLst>
                        </a:rPr>
                        <a:t>Semana</a:t>
                      </a:r>
                    </a:p>
                    <a:p>
                      <a:pPr algn="ctr"/>
                      <a:r>
                        <a:rPr lang="es-ES_tradnl" sz="1200" dirty="0" smtClean="0">
                          <a:effectLst>
                            <a:outerShdw blurRad="38100" dist="38100" dir="2700000" algn="tl">
                              <a:srgbClr val="000000">
                                <a:alpha val="43137"/>
                              </a:srgbClr>
                            </a:outerShdw>
                          </a:effectLst>
                          <a:latin typeface="Arial" pitchFamily="34" charset="0"/>
                          <a:cs typeface="Arial" pitchFamily="34" charset="0"/>
                        </a:rPr>
                        <a:t>Del  30 de octubre al 3 de noviembre </a:t>
                      </a:r>
                      <a:endParaRPr lang="es-ES" sz="110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r>
                        <a:rPr lang="es-ES" sz="2800" dirty="0" smtClean="0">
                          <a:effectLst>
                            <a:outerShdw blurRad="38100" dist="38100" dir="2700000" algn="tl">
                              <a:srgbClr val="000000">
                                <a:alpha val="43137"/>
                              </a:srgbClr>
                            </a:outerShdw>
                          </a:effectLst>
                        </a:rPr>
                        <a:t>Adecuación </a:t>
                      </a:r>
                    </a:p>
                    <a:p>
                      <a:pPr algn="ctr"/>
                      <a:r>
                        <a:rPr lang="es-ES" sz="2800" baseline="0" dirty="0" smtClean="0">
                          <a:effectLst>
                            <a:outerShdw blurRad="38100" dist="38100" dir="2700000" algn="tl">
                              <a:srgbClr val="000000">
                                <a:alpha val="43137"/>
                              </a:srgbClr>
                            </a:outerShdw>
                          </a:effectLst>
                        </a:rPr>
                        <a:t>Estrategia  </a:t>
                      </a:r>
                      <a:endParaRPr lang="es-ES" sz="2800" dirty="0">
                        <a:effectLst>
                          <a:outerShdw blurRad="38100" dist="38100" dir="2700000" algn="tl">
                            <a:srgbClr val="000000">
                              <a:alpha val="43137"/>
                            </a:srgbClr>
                          </a:outerShdw>
                        </a:effectLst>
                      </a:endParaRPr>
                    </a:p>
                  </a:txBody>
                  <a:tcPr/>
                </a:tc>
                <a:tc>
                  <a:txBody>
                    <a:bodyPr/>
                    <a:lstStyle/>
                    <a:p>
                      <a:pPr algn="ctr"/>
                      <a:r>
                        <a:rPr lang="es-ES_tradnl" sz="2800" dirty="0" smtClean="0">
                          <a:effectLst>
                            <a:outerShdw blurRad="38100" dist="38100" dir="2700000" algn="tl">
                              <a:srgbClr val="000000">
                                <a:alpha val="43137"/>
                              </a:srgbClr>
                            </a:outerShdw>
                          </a:effectLst>
                        </a:rPr>
                        <a:t>Evaluación</a:t>
                      </a:r>
                      <a:r>
                        <a:rPr lang="es-ES_tradnl" sz="2800" baseline="0" dirty="0" smtClean="0">
                          <a:effectLst>
                            <a:outerShdw blurRad="38100" dist="38100" dir="2700000" algn="tl">
                              <a:srgbClr val="000000">
                                <a:alpha val="43137"/>
                              </a:srgbClr>
                            </a:outerShdw>
                          </a:effectLst>
                        </a:rPr>
                        <a:t> </a:t>
                      </a:r>
                      <a:endParaRPr lang="es-ES" sz="2800" dirty="0">
                        <a:effectLst>
                          <a:outerShdw blurRad="38100" dist="38100" dir="2700000" algn="tl">
                            <a:srgbClr val="000000">
                              <a:alpha val="43137"/>
                            </a:srgbClr>
                          </a:outerShdw>
                        </a:effectLst>
                      </a:endParaRPr>
                    </a:p>
                  </a:txBody>
                  <a:tcPr/>
                </a:tc>
              </a:tr>
              <a:tr h="915424">
                <a:tc>
                  <a:txBody>
                    <a:bodyPr/>
                    <a:lstStyle/>
                    <a:p>
                      <a:pPr algn="ctr"/>
                      <a:r>
                        <a:rPr lang="es-ES" dirty="0" smtClean="0"/>
                        <a:t>Actividades </a:t>
                      </a:r>
                      <a:endParaRPr lang="es-ES" dirty="0"/>
                    </a:p>
                  </a:txBody>
                  <a:tcPr anchor="ctr"/>
                </a:tc>
                <a:tc>
                  <a:txBody>
                    <a:bodyPr/>
                    <a:lstStyle/>
                    <a:p>
                      <a:endParaRPr lang="es-ES" dirty="0"/>
                    </a:p>
                  </a:txBody>
                  <a:tcPr/>
                </a:tc>
                <a:tc>
                  <a:txBody>
                    <a:bodyPr/>
                    <a:lstStyle/>
                    <a:p>
                      <a:endParaRPr lang="es-ES" dirty="0"/>
                    </a:p>
                  </a:txBody>
                  <a:tcPr/>
                </a:tc>
              </a:tr>
              <a:tr h="1070395">
                <a:tc>
                  <a:txBody>
                    <a:bodyPr/>
                    <a:lstStyle/>
                    <a:p>
                      <a:pPr algn="ctr"/>
                      <a:r>
                        <a:rPr lang="es-ES" dirty="0" smtClean="0"/>
                        <a:t>Exposición de tarea </a:t>
                      </a:r>
                    </a:p>
                    <a:p>
                      <a:pPr algn="ctr"/>
                      <a:r>
                        <a:rPr lang="es-ES" dirty="0" smtClean="0"/>
                        <a:t>(martes) </a:t>
                      </a:r>
                      <a:endParaRPr lang="es-ES" dirty="0"/>
                    </a:p>
                  </a:txBody>
                  <a:tcPr anchor="ctr"/>
                </a:tc>
                <a:tc>
                  <a:txBody>
                    <a:bodyPr/>
                    <a:lstStyle/>
                    <a:p>
                      <a:r>
                        <a:rPr lang="es-ES" dirty="0" smtClean="0"/>
                        <a:t>Exposición con ayuda de materiales </a:t>
                      </a:r>
                      <a:endParaRPr lang="es-ES" dirty="0"/>
                    </a:p>
                  </a:txBody>
                  <a:tcPr/>
                </a:tc>
                <a:tc>
                  <a:txBody>
                    <a:bodyPr/>
                    <a:lstStyle/>
                    <a:p>
                      <a:r>
                        <a:rPr lang="es-ES" dirty="0" smtClean="0"/>
                        <a:t>¿Participa y comunica a los demás lo que investigó</a:t>
                      </a:r>
                      <a:r>
                        <a:rPr lang="es-ES" baseline="0" dirty="0" smtClean="0"/>
                        <a:t> ?</a:t>
                      </a:r>
                      <a:endParaRPr lang="es-ES" dirty="0"/>
                    </a:p>
                  </a:txBody>
                  <a:tcPr/>
                </a:tc>
              </a:tr>
              <a:tr h="1294408">
                <a:tc>
                  <a:txBody>
                    <a:bodyPr/>
                    <a:lstStyle/>
                    <a:p>
                      <a:pPr algn="ctr"/>
                      <a:r>
                        <a:rPr lang="es-ES" dirty="0" smtClean="0"/>
                        <a:t>Calaveritas</a:t>
                      </a:r>
                      <a:r>
                        <a:rPr lang="es-ES" baseline="0" dirty="0" smtClean="0"/>
                        <a:t> </a:t>
                      </a:r>
                    </a:p>
                    <a:p>
                      <a:pPr algn="ctr"/>
                      <a:r>
                        <a:rPr lang="es-ES" baseline="0" dirty="0" smtClean="0"/>
                        <a:t>(miércoles) </a:t>
                      </a:r>
                      <a:endParaRPr lang="es-ES" dirty="0"/>
                    </a:p>
                  </a:txBody>
                  <a:tcPr anchor="ctr"/>
                </a:tc>
                <a:tc>
                  <a:txBody>
                    <a:bodyPr/>
                    <a:lstStyle/>
                    <a:p>
                      <a:r>
                        <a:rPr lang="es-ES" dirty="0" smtClean="0"/>
                        <a:t>Imágenes para que sea mas fácil</a:t>
                      </a:r>
                      <a:r>
                        <a:rPr lang="es-ES" baseline="0" dirty="0" smtClean="0"/>
                        <a:t> la lectura de las calaveritas para el niño </a:t>
                      </a:r>
                      <a:endParaRPr lang="es-ES" dirty="0"/>
                    </a:p>
                  </a:txBody>
                  <a:tcPr/>
                </a:tc>
                <a:tc>
                  <a:txBody>
                    <a:bodyPr/>
                    <a:lstStyle/>
                    <a:p>
                      <a:r>
                        <a:rPr lang="es-ES" dirty="0" smtClean="0"/>
                        <a:t>¿</a:t>
                      </a:r>
                      <a:r>
                        <a:rPr lang="es-ES" baseline="0" dirty="0" smtClean="0"/>
                        <a:t> interpreta la lectura de las calaveritas con ayuda de las imágenes? </a:t>
                      </a:r>
                      <a:endParaRPr lang="es-ES" dirty="0"/>
                    </a:p>
                  </a:txBody>
                  <a:tcPr/>
                </a:tc>
              </a:tr>
              <a:tr h="1318398">
                <a:tc>
                  <a:txBody>
                    <a:bodyPr/>
                    <a:lstStyle/>
                    <a:p>
                      <a:pPr algn="ctr"/>
                      <a:r>
                        <a:rPr lang="es-ES" dirty="0" smtClean="0"/>
                        <a:t>Asamblea </a:t>
                      </a:r>
                    </a:p>
                    <a:p>
                      <a:pPr algn="ctr"/>
                      <a:r>
                        <a:rPr lang="es-ES" dirty="0" smtClean="0"/>
                        <a:t>(lunes) </a:t>
                      </a:r>
                      <a:endParaRPr lang="es-ES" dirty="0"/>
                    </a:p>
                  </a:txBody>
                  <a:tcPr anchor="ctr"/>
                </a:tc>
                <a:tc>
                  <a:txBody>
                    <a:bodyPr/>
                    <a:lstStyle/>
                    <a:p>
                      <a:r>
                        <a:rPr lang="es-ES" dirty="0" smtClean="0"/>
                        <a:t>Contesta</a:t>
                      </a:r>
                      <a:r>
                        <a:rPr lang="es-ES" baseline="0" dirty="0" smtClean="0"/>
                        <a:t> preguntas </a:t>
                      </a:r>
                      <a:endParaRPr lang="es-ES" dirty="0"/>
                    </a:p>
                  </a:txBody>
                  <a:tcPr/>
                </a:tc>
                <a:tc>
                  <a:txBody>
                    <a:bodyPr/>
                    <a:lstStyle/>
                    <a:p>
                      <a:r>
                        <a:rPr lang="es-ES" dirty="0" smtClean="0"/>
                        <a:t>¿</a:t>
                      </a:r>
                      <a:r>
                        <a:rPr lang="es-ES" baseline="0" dirty="0" smtClean="0"/>
                        <a:t> expresa sus saberes previos?</a:t>
                      </a:r>
                      <a:endParaRPr lang="es-ES" dirty="0"/>
                    </a:p>
                  </a:txBody>
                  <a:tcPr/>
                </a:tc>
              </a:tr>
            </a:tbl>
          </a:graphicData>
        </a:graphic>
      </p:graphicFrame>
    </p:spTree>
    <p:extLst>
      <p:ext uri="{BB962C8B-B14F-4D97-AF65-F5344CB8AC3E}">
        <p14:creationId xmlns:p14="http://schemas.microsoft.com/office/powerpoint/2010/main" val="1800653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b="1" dirty="0">
              <a:effectLst>
                <a:outerShdw blurRad="38100" dist="38100" dir="2700000" algn="tl">
                  <a:srgbClr val="000000">
                    <a:alpha val="43137"/>
                  </a:srgbClr>
                </a:outerShdw>
              </a:effectLst>
            </a:endParaRPr>
          </a:p>
        </p:txBody>
      </p:sp>
      <p:sp>
        <p:nvSpPr>
          <p:cNvPr id="5" name="2 Marcador de contenido"/>
          <p:cNvSpPr>
            <a:spLocks noGrp="1"/>
          </p:cNvSpPr>
          <p:nvPr>
            <p:ph idx="1"/>
          </p:nvPr>
        </p:nvSpPr>
        <p:spPr>
          <a:xfrm>
            <a:off x="457200" y="1600200"/>
            <a:ext cx="8229600" cy="4525963"/>
          </a:xfrm>
        </p:spPr>
        <p:txBody>
          <a:bodyPr>
            <a:normAutofit/>
          </a:bodyPr>
          <a:lstStyle/>
          <a:p>
            <a:endParaRPr lang="es-ES" dirty="0"/>
          </a:p>
          <a:p>
            <a:r>
              <a:rPr lang="es-ES" dirty="0" smtClean="0"/>
              <a:t>Realiza </a:t>
            </a:r>
            <a:r>
              <a:rPr lang="es-ES" dirty="0"/>
              <a:t>adecuaciones curriculares pertinentes en su planeación a partir de los resultados de la evaluación. </a:t>
            </a:r>
          </a:p>
          <a:p>
            <a:pPr marL="0" indent="0">
              <a:buNone/>
            </a:pPr>
            <a:r>
              <a:rPr lang="es-ES" sz="1200" dirty="0" smtClean="0">
                <a:latin typeface="Arial" pitchFamily="34" charset="0"/>
                <a:cs typeface="Arial" pitchFamily="34" charset="0"/>
              </a:rPr>
              <a:t>Dentro de las actividades planeadas no sentí que fueran especial mente adecuadas para el, si no que podían ser para cualquier otro del grupo pero sin embargo esta actividad estaba dirigida mas hacia Héctor por que era el que quería que participara principalmente, con lo cual no tuve ningún problema por que siempre quiere participar </a:t>
            </a:r>
            <a:endParaRPr lang="es-ES" sz="1200" dirty="0">
              <a:latin typeface="Arial" pitchFamily="34" charset="0"/>
              <a:cs typeface="Arial" pitchFamily="34" charset="0"/>
            </a:endParaRPr>
          </a:p>
        </p:txBody>
      </p:sp>
      <p:sp>
        <p:nvSpPr>
          <p:cNvPr id="6" name="3 Marcador de fecha"/>
          <p:cNvSpPr>
            <a:spLocks noGrp="1"/>
          </p:cNvSpPr>
          <p:nvPr>
            <p:ph type="dt" sz="half" idx="10"/>
          </p:nvPr>
        </p:nvSpPr>
        <p:spPr>
          <a:xfrm>
            <a:off x="457200" y="6356350"/>
            <a:ext cx="2133600" cy="365125"/>
          </a:xfrm>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2070700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5" name="2 Marcador de contenido"/>
          <p:cNvSpPr>
            <a:spLocks noGrp="1"/>
          </p:cNvSpPr>
          <p:nvPr>
            <p:ph idx="1"/>
          </p:nvPr>
        </p:nvSpPr>
        <p:spPr>
          <a:xfrm>
            <a:off x="457200" y="1600200"/>
            <a:ext cx="8229600" cy="4525963"/>
          </a:xfrm>
        </p:spPr>
        <p:txBody>
          <a:bodyPr>
            <a:normAutofit/>
          </a:bodyPr>
          <a:lstStyle/>
          <a:p>
            <a:r>
              <a:rPr lang="es-ES" dirty="0" smtClean="0"/>
              <a:t>Utiliza estrategias didácticas para promover un ambiente propicio para el aprendizaje. </a:t>
            </a:r>
          </a:p>
          <a:p>
            <a:pPr marL="0" indent="0">
              <a:buNone/>
            </a:pPr>
            <a:r>
              <a:rPr lang="es-ES" sz="1200" dirty="0" smtClean="0"/>
              <a:t>De cierta manera siento que si se realizo, ya que se trataba de llevar materiales que normal mente no están acostumbrados a ver o a que fueran coloridos y de un tamaño considerable para que fuera fácil detectar por el niño </a:t>
            </a:r>
            <a:endParaRPr lang="es-ES" sz="1200" dirty="0"/>
          </a:p>
        </p:txBody>
      </p:sp>
      <p:sp>
        <p:nvSpPr>
          <p:cNvPr id="6" name="3 Marcador de fecha"/>
          <p:cNvSpPr>
            <a:spLocks noGrp="1"/>
          </p:cNvSpPr>
          <p:nvPr>
            <p:ph type="dt" sz="half" idx="10"/>
          </p:nvPr>
        </p:nvSpPr>
        <p:spPr>
          <a:xfrm>
            <a:off x="457200" y="6356350"/>
            <a:ext cx="2133600" cy="365125"/>
          </a:xfrm>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4227121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5" name="2 Marcador de contenido"/>
          <p:cNvSpPr>
            <a:spLocks noGrp="1"/>
          </p:cNvSpPr>
          <p:nvPr>
            <p:ph idx="1"/>
          </p:nvPr>
        </p:nvSpPr>
        <p:spPr>
          <a:xfrm>
            <a:off x="457200" y="1600200"/>
            <a:ext cx="8229600" cy="4525963"/>
          </a:xfrm>
        </p:spPr>
        <p:txBody>
          <a:bodyPr/>
          <a:lstStyle/>
          <a:p>
            <a:r>
              <a:rPr lang="es-ES" dirty="0" smtClean="0"/>
              <a:t>Adecua las condiciones físicas en el aula de acuerdo al contexto y las características de los alumnos y el grupo. </a:t>
            </a:r>
            <a:endParaRPr lang="es-ES" dirty="0" smtClean="0"/>
          </a:p>
          <a:p>
            <a:pPr marL="0" indent="0">
              <a:buNone/>
            </a:pPr>
            <a:endParaRPr lang="es-ES" sz="1200" dirty="0"/>
          </a:p>
          <a:p>
            <a:pPr marL="0" indent="0">
              <a:buNone/>
            </a:pPr>
            <a:r>
              <a:rPr lang="es-ES" sz="1200" dirty="0" smtClean="0"/>
              <a:t>No en todo momento pero la mayoría de las veces trataba de darles la libertad de buscar el lugar donde se sentaran para que pudieran trabajar como mas les gustaba y donde se sintieran cómodos por que en ocasiones están enojados por que no quiere el lugar donde les toca y no trabajan </a:t>
            </a:r>
            <a:r>
              <a:rPr lang="es-ES" sz="1200" dirty="0" err="1" smtClean="0"/>
              <a:t>agusto</a:t>
            </a:r>
            <a:r>
              <a:rPr lang="es-ES" sz="1200" dirty="0" smtClean="0"/>
              <a:t> o incluso no quieren hacer los trabajos </a:t>
            </a:r>
            <a:endParaRPr lang="es-ES" sz="1200" dirty="0" smtClean="0"/>
          </a:p>
          <a:p>
            <a:pPr marL="0" indent="0">
              <a:buNone/>
            </a:pPr>
            <a:r>
              <a:rPr lang="es-ES" dirty="0" smtClean="0"/>
              <a:t>	</a:t>
            </a:r>
          </a:p>
          <a:p>
            <a:endParaRPr lang="es-ES" dirty="0"/>
          </a:p>
        </p:txBody>
      </p:sp>
      <p:sp>
        <p:nvSpPr>
          <p:cNvPr id="6" name="3 Marcador de fecha"/>
          <p:cNvSpPr>
            <a:spLocks noGrp="1"/>
          </p:cNvSpPr>
          <p:nvPr>
            <p:ph type="dt" sz="half" idx="10"/>
          </p:nvPr>
        </p:nvSpPr>
        <p:spPr>
          <a:xfrm>
            <a:off x="457200" y="6356350"/>
            <a:ext cx="2133600" cy="365125"/>
          </a:xfrm>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3342732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5" name="2 Marcador de contenido"/>
          <p:cNvSpPr>
            <a:spLocks noGrp="1"/>
          </p:cNvSpPr>
          <p:nvPr>
            <p:ph idx="1"/>
          </p:nvPr>
        </p:nvSpPr>
        <p:spPr>
          <a:xfrm>
            <a:off x="457200" y="1600200"/>
            <a:ext cx="8229600" cy="4525963"/>
          </a:xfrm>
        </p:spPr>
        <p:txBody>
          <a:bodyPr/>
          <a:lstStyle/>
          <a:p>
            <a:r>
              <a:rPr lang="es-ES" dirty="0" smtClean="0"/>
              <a:t>Promueve actividades que involucran el trabajo colaborativo para impulsar el compromiso, la responsabilidad y la solidaridad de los alumnos. </a:t>
            </a:r>
          </a:p>
          <a:p>
            <a:pPr marL="0" indent="0">
              <a:buNone/>
            </a:pPr>
            <a:endParaRPr lang="es-ES" sz="1200" dirty="0" smtClean="0"/>
          </a:p>
          <a:p>
            <a:pPr marL="0" indent="0">
              <a:buNone/>
            </a:pPr>
            <a:r>
              <a:rPr lang="es-ES" sz="1200" dirty="0" smtClean="0"/>
              <a:t>Dentro de las actividades donde se intentaba hacer participación colaborativa y que estuvieran participando por medio  de incentivos  funciono ya que el saber que obtendrían algún premio los motivaba a querer participar, pero uno de los problemas que se dio fue que algunos niños se enojaban al saber que no habían ganado nada , y era cuando los demás entraban y les decían que habían quedado en que no se iban a enojar si no ganaban que habría otros días en que ellos tendrían oportunidad de ganar </a:t>
            </a:r>
            <a:endParaRPr lang="es-ES" sz="1200" dirty="0"/>
          </a:p>
        </p:txBody>
      </p:sp>
      <p:sp>
        <p:nvSpPr>
          <p:cNvPr id="6" name="3 Marcador de fecha"/>
          <p:cNvSpPr>
            <a:spLocks noGrp="1"/>
          </p:cNvSpPr>
          <p:nvPr>
            <p:ph type="dt" sz="half" idx="10"/>
          </p:nvPr>
        </p:nvSpPr>
        <p:spPr>
          <a:xfrm>
            <a:off x="457200" y="6356350"/>
            <a:ext cx="2133600" cy="365125"/>
          </a:xfrm>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38452271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699</Words>
  <Application>Microsoft Office PowerPoint</Application>
  <PresentationFormat>Presentación en pantalla (4:3)</PresentationFormat>
  <Paragraphs>92</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ESCUELA NORMAL DE EDUCACION PREESCOLAR  </vt:lpstr>
      <vt:lpstr>Adecuaciones aplicadas</vt:lpstr>
      <vt:lpstr>Presentación de PowerPoint</vt:lpstr>
      <vt:lpstr>Presentación de PowerPoint</vt:lpstr>
      <vt:lpstr>Presentación de PowerPoint</vt:lpstr>
      <vt:lpstr>Reflexión en función de las competencias profesionales. </vt:lpstr>
      <vt:lpstr>Reflexión en función de las competencias profesionales. </vt:lpstr>
      <vt:lpstr>Reflexión en función de las competencias profesionales. </vt:lpstr>
      <vt:lpstr>Reflexión en función de las competencias profesionales.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EDUCACION PREESCOLAR</dc:title>
  <dc:creator>ENEP</dc:creator>
  <cp:lastModifiedBy>ENEP</cp:lastModifiedBy>
  <cp:revision>9</cp:revision>
  <dcterms:created xsi:type="dcterms:W3CDTF">2017-10-26T14:51:51Z</dcterms:created>
  <dcterms:modified xsi:type="dcterms:W3CDTF">2017-11-30T16:40:04Z</dcterms:modified>
</cp:coreProperties>
</file>