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69" r:id="rId3"/>
    <p:sldId id="272" r:id="rId4"/>
    <p:sldId id="270" r:id="rId5"/>
    <p:sldId id="274" r:id="rId6"/>
    <p:sldId id="271" r:id="rId7"/>
    <p:sldId id="273" r:id="rId8"/>
    <p:sldId id="259" r:id="rId9"/>
    <p:sldId id="260" r:id="rId10"/>
    <p:sldId id="266" r:id="rId11"/>
    <p:sldId id="268" r:id="rId12"/>
    <p:sldId id="267" r:id="rId13"/>
    <p:sldId id="261" r:id="rId14"/>
    <p:sldId id="262" r:id="rId15"/>
    <p:sldId id="263" r:id="rId16"/>
    <p:sldId id="264" r:id="rId17"/>
    <p:sldId id="265" r:id="rId18"/>
    <p:sldId id="275" r:id="rId19"/>
    <p:sldId id="276" r:id="rId20"/>
    <p:sldId id="277" r:id="rId21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971" autoAdjust="0"/>
    <p:restoredTop sz="94660"/>
  </p:normalViewPr>
  <p:slideViewPr>
    <p:cSldViewPr showGuides="1">
      <p:cViewPr>
        <p:scale>
          <a:sx n="80" d="100"/>
          <a:sy n="80" d="100"/>
        </p:scale>
        <p:origin x="138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s-ES" smtClean="0"/>
              <a:t>Atención educativa para la incluisión.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E7B58A-1A74-4D41-86BA-ED7D39612868}" type="datetime6">
              <a:rPr lang="es-ES" smtClean="0"/>
              <a:pPr/>
              <a:t>noviembre de 2017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4ECFA5-6A14-4128-BF07-4E9592C9971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670818"/>
      </p:ext>
    </p:extLst>
  </p:cSld>
  <p:clrMap bg1="lt1" tx1="dk1" bg2="lt2" tx2="dk2" accent1="accent1" accent2="accent2" accent3="accent3" accent4="accent4" accent5="accent5" accent6="accent6" hlink="hlink" folHlink="folHlink"/>
  <p:hf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s-ES" smtClean="0"/>
              <a:t>Atención educativa para la incluisión.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476C1A-11DB-4DA8-BEDB-FA170369D3CB}" type="datetime6">
              <a:rPr lang="es-ES" smtClean="0"/>
              <a:pPr/>
              <a:t>noviembre de 2017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BC80E4-E9C9-4D68-95EB-622F158227F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44793822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BC80E4-E9C9-4D68-95EB-622F158227F2}" type="slidenum">
              <a:rPr lang="es-ES" smtClean="0"/>
              <a:pPr/>
              <a:t>1</a:t>
            </a:fld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86C1FAE9-22E6-49FF-BBE1-B4BFD5F23FD7}" type="datetime6">
              <a:rPr lang="es-ES" smtClean="0"/>
              <a:pPr/>
              <a:t>noviembre de 2017</a:t>
            </a:fld>
            <a:endParaRPr lang="es-ES"/>
          </a:p>
        </p:txBody>
      </p:sp>
      <p:sp>
        <p:nvSpPr>
          <p:cNvPr id="6" name="5 Marcador de encabezado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s-ES" smtClean="0"/>
              <a:t>Atención educativa para la incluisión.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441424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EC0F8-BC77-4760-9257-DBF1BDFFA915}" type="datetime1">
              <a:rPr lang="es-ES" smtClean="0"/>
              <a:pPr/>
              <a:t>27/11/2017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68EDC-8281-4041-A1EA-659EAC61C1E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603723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678C0-55F8-4214-B6A7-7CA48D7A77F5}" type="datetime1">
              <a:rPr lang="es-ES" smtClean="0"/>
              <a:pPr/>
              <a:t>27/11/2017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68EDC-8281-4041-A1EA-659EAC61C1E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26886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1ADAA-7BC2-4A1E-93CF-482FACC73BF7}" type="datetime1">
              <a:rPr lang="es-ES" smtClean="0"/>
              <a:pPr/>
              <a:t>27/11/2017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68EDC-8281-4041-A1EA-659EAC61C1E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98622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5B96E-DCB9-4C5D-8B1B-1B374EA29D33}" type="datetime1">
              <a:rPr lang="es-ES" smtClean="0"/>
              <a:pPr/>
              <a:t>27/11/2017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68EDC-8281-4041-A1EA-659EAC61C1E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55948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03016-B489-4588-9F23-025B328E9F4E}" type="datetime1">
              <a:rPr lang="es-ES" smtClean="0"/>
              <a:pPr/>
              <a:t>27/11/2017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68EDC-8281-4041-A1EA-659EAC61C1E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705059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E11FF-C1C2-41B9-B68B-33CB95800DEC}" type="datetime1">
              <a:rPr lang="es-ES" smtClean="0"/>
              <a:pPr/>
              <a:t>27/11/2017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68EDC-8281-4041-A1EA-659EAC61C1E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05542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257A9-0D7B-4073-88D9-A2F41DC3BD4E}" type="datetime1">
              <a:rPr lang="es-ES" smtClean="0"/>
              <a:pPr/>
              <a:t>27/11/2017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68EDC-8281-4041-A1EA-659EAC61C1E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27388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954EB-2020-452F-A90A-CBED6B343747}" type="datetime1">
              <a:rPr lang="es-ES" smtClean="0"/>
              <a:pPr/>
              <a:t>27/11/2017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68EDC-8281-4041-A1EA-659EAC61C1E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07802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EFCF2-3324-4079-8542-83B55B2AA41B}" type="datetime1">
              <a:rPr lang="es-ES" smtClean="0"/>
              <a:pPr/>
              <a:t>27/11/2017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68EDC-8281-4041-A1EA-659EAC61C1E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765910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9ACE0-4A72-4E3C-AD92-2811E7494CB3}" type="datetime1">
              <a:rPr lang="es-ES" smtClean="0"/>
              <a:pPr/>
              <a:t>27/11/2017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68EDC-8281-4041-A1EA-659EAC61C1E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53770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C59F1-07C2-4F65-9B7C-4F37B4DC9A43}" type="datetime1">
              <a:rPr lang="es-ES" smtClean="0"/>
              <a:pPr/>
              <a:t>27/11/2017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68EDC-8281-4041-A1EA-659EAC61C1E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81135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5D5C3C-270B-4340-AB22-CBF8F3831E7E}" type="datetime1">
              <a:rPr lang="es-ES" smtClean="0"/>
              <a:pPr/>
              <a:t>27/11/2017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968EDC-8281-4041-A1EA-659EAC61C1E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32055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gif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Related ima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61"/>
          <a:stretch/>
        </p:blipFill>
        <p:spPr bwMode="auto">
          <a:xfrm>
            <a:off x="1" y="18391"/>
            <a:ext cx="9144000" cy="6840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50683" y="1563552"/>
            <a:ext cx="6801637" cy="1470025"/>
          </a:xfrm>
        </p:spPr>
        <p:txBody>
          <a:bodyPr>
            <a:noAutofit/>
          </a:bodyPr>
          <a:lstStyle/>
          <a:p>
            <a:r>
              <a:rPr lang="es-MX" sz="8800" b="1" dirty="0" smtClean="0">
                <a:ln w="222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Estudio de cas </a:t>
            </a:r>
            <a:endParaRPr lang="es-ES" sz="8800" b="1" dirty="0">
              <a:ln w="22225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chemeClr val="tx2">
                  <a:lumMod val="20000"/>
                  <a:lumOff val="8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07504" y="4190020"/>
            <a:ext cx="8206680" cy="864096"/>
          </a:xfrm>
        </p:spPr>
        <p:txBody>
          <a:bodyPr>
            <a:normAutofit/>
          </a:bodyPr>
          <a:lstStyle/>
          <a:p>
            <a:pPr algn="r"/>
            <a:r>
              <a:rPr lang="es-ES_tradnl" b="1" dirty="0" smtClean="0"/>
              <a:t>Por la alumna: Hilda Patricia Sánchez Pérez </a:t>
            </a:r>
            <a:endParaRPr lang="es-ES" b="1" dirty="0"/>
          </a:p>
        </p:txBody>
      </p:sp>
      <p:pic>
        <p:nvPicPr>
          <p:cNvPr id="1026" name="Picture 2" descr="Image result for niños animados 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73611"/>
            <a:ext cx="9144000" cy="20097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107504" y="6425565"/>
            <a:ext cx="2133600" cy="365125"/>
          </a:xfrm>
        </p:spPr>
        <p:txBody>
          <a:bodyPr/>
          <a:lstStyle/>
          <a:p>
            <a:fld id="{7E8C99FF-56FD-4F19-AB8E-2E86AE4AD998}" type="datetime1">
              <a:rPr lang="es-ES" smtClean="0"/>
              <a:pPr/>
              <a:t>27/11/2017</a:t>
            </a:fld>
            <a:endParaRPr lang="es-ES" dirty="0"/>
          </a:p>
        </p:txBody>
      </p:sp>
      <p:pic>
        <p:nvPicPr>
          <p:cNvPr id="1030" name="Picture 6" descr="Image result for logo ene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310208"/>
            <a:ext cx="1322417" cy="983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lupas 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582622"/>
            <a:ext cx="1440160" cy="1531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4071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es-ES_trad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Adecuaciones aplicadas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6065207"/>
              </p:ext>
            </p:extLst>
          </p:nvPr>
        </p:nvGraphicFramePr>
        <p:xfrm>
          <a:off x="251520" y="1196753"/>
          <a:ext cx="8568952" cy="554350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810664"/>
                <a:gridCol w="2810664"/>
                <a:gridCol w="2947624"/>
              </a:tblGrid>
              <a:tr h="513942">
                <a:tc>
                  <a:txBody>
                    <a:bodyPr/>
                    <a:lstStyle/>
                    <a:p>
                      <a:pPr algn="ctr"/>
                      <a:r>
                        <a:rPr lang="es-ES_tradnl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Semana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</a:t>
                      </a:r>
                      <a:r>
                        <a:rPr lang="es-ES_tradnl" sz="28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al 10 de Nov</a:t>
                      </a:r>
                      <a:endParaRPr lang="es-ES" sz="28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Adecuación </a:t>
                      </a:r>
                    </a:p>
                    <a:p>
                      <a:pPr algn="ctr"/>
                      <a:r>
                        <a:rPr lang="es-ES" sz="28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Estrategia  </a:t>
                      </a:r>
                      <a:endParaRPr lang="es-ES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Evaluación</a:t>
                      </a:r>
                      <a:r>
                        <a:rPr lang="es-ES_tradnl" sz="28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endParaRPr lang="es-ES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915424"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Bailamos </a:t>
                      </a:r>
                      <a:endParaRPr lang="es-E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Escucha y siente la música al bailar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Observación</a:t>
                      </a:r>
                    </a:p>
                    <a:p>
                      <a:r>
                        <a:rPr lang="es-ES" sz="1400" dirty="0" smtClean="0"/>
                        <a:t>Que</a:t>
                      </a:r>
                      <a:r>
                        <a:rPr lang="es-ES" sz="1400" baseline="0" dirty="0" smtClean="0"/>
                        <a:t> movimientos utiliza al bailar, que emociones muestra al hacerlo </a:t>
                      </a:r>
                      <a:endParaRPr lang="es-ES" sz="1400" dirty="0"/>
                    </a:p>
                  </a:txBody>
                  <a:tcPr/>
                </a:tc>
              </a:tr>
              <a:tr h="1070395">
                <a:tc gridSpan="3">
                  <a:txBody>
                    <a:bodyPr/>
                    <a:lstStyle/>
                    <a:p>
                      <a:pPr algn="ctr"/>
                      <a:r>
                        <a:rPr lang="es-ES" sz="3200" dirty="0" smtClean="0"/>
                        <a:t>Observación de primer</a:t>
                      </a:r>
                      <a:r>
                        <a:rPr lang="es-ES" sz="3200" baseline="0" dirty="0" smtClean="0"/>
                        <a:t> año </a:t>
                      </a:r>
                      <a:endParaRPr lang="es-ES" sz="32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</a:tr>
              <a:tr h="1294408">
                <a:tc gridSpan="3">
                  <a:txBody>
                    <a:bodyPr/>
                    <a:lstStyle/>
                    <a:p>
                      <a:pPr algn="ctr"/>
                      <a:r>
                        <a:rPr lang="es-ES" sz="3200" dirty="0" smtClean="0"/>
                        <a:t>Observación de primer</a:t>
                      </a:r>
                      <a:r>
                        <a:rPr lang="es-ES" sz="3200" baseline="0" dirty="0" smtClean="0"/>
                        <a:t> año</a:t>
                      </a:r>
                      <a:endParaRPr lang="es-ES" sz="32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</a:tr>
              <a:tr h="1318398">
                <a:tc gridSpan="3">
                  <a:txBody>
                    <a:bodyPr/>
                    <a:lstStyle/>
                    <a:p>
                      <a:pPr algn="ctr"/>
                      <a:r>
                        <a:rPr lang="es-ES" sz="3200" dirty="0" smtClean="0"/>
                        <a:t>Observación de primer año </a:t>
                      </a:r>
                      <a:endParaRPr lang="es-ES" sz="32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5B96E-DCB9-4C5D-8B1B-1B374EA29D33}" type="datetime1">
              <a:rPr lang="es-ES" smtClean="0"/>
              <a:pPr/>
              <a:t>27/11/2017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44881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es-ES_trad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Adecuaciones aplicadas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342480"/>
              </p:ext>
            </p:extLst>
          </p:nvPr>
        </p:nvGraphicFramePr>
        <p:xfrm>
          <a:off x="251520" y="1196753"/>
          <a:ext cx="8568952" cy="554350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810664"/>
                <a:gridCol w="2810664"/>
                <a:gridCol w="2947624"/>
              </a:tblGrid>
              <a:tr h="513942">
                <a:tc>
                  <a:txBody>
                    <a:bodyPr/>
                    <a:lstStyle/>
                    <a:p>
                      <a:pPr algn="ctr"/>
                      <a:r>
                        <a:rPr lang="es-ES_tradnl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Semana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28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13 al 17 de Nov</a:t>
                      </a:r>
                      <a:endParaRPr lang="es-ES" sz="28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Adecuación </a:t>
                      </a:r>
                    </a:p>
                    <a:p>
                      <a:pPr algn="ctr"/>
                      <a:r>
                        <a:rPr lang="es-ES" sz="28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Estrategia  </a:t>
                      </a:r>
                      <a:endParaRPr lang="es-ES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Evaluación</a:t>
                      </a:r>
                      <a:r>
                        <a:rPr lang="es-ES_tradnl" sz="28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endParaRPr lang="es-ES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9154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6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 smtClean="0">
                          <a:effectLst/>
                        </a:rPr>
                        <a:t>¿</a:t>
                      </a:r>
                      <a:r>
                        <a:rPr lang="es-MX" sz="1600" dirty="0">
                          <a:effectLst/>
                        </a:rPr>
                        <a:t>Cuál es la emoción?</a:t>
                      </a:r>
                      <a:endParaRPr lang="es-MX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Mediante imágenes de emociones observar si la alumna identifica las emociones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</a:rPr>
                        <a:t>Observación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</a:rPr>
                        <a:t>Lista de cotejo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</a:rPr>
                        <a:t>- identifica las emociones más comunes del ser humano.</a:t>
                      </a:r>
                      <a:endParaRPr lang="es-MX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0703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6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 smtClean="0">
                          <a:effectLst/>
                        </a:rPr>
                        <a:t>Mi </a:t>
                      </a:r>
                      <a:r>
                        <a:rPr lang="es-MX" sz="1600" dirty="0">
                          <a:effectLst/>
                        </a:rPr>
                        <a:t>emoción favorita es</a:t>
                      </a:r>
                      <a:endParaRPr lang="es-MX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</a:rPr>
                        <a:t>Con actividad en una hoja, se plasma la emoción que la alumna, tiene constantemente.</a:t>
                      </a:r>
                      <a:endParaRPr lang="es-MX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</a:rPr>
                        <a:t>Análisis de trabajo como evidencia.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</a:rPr>
                        <a:t>observaciones</a:t>
                      </a:r>
                      <a:endParaRPr lang="es-MX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294408"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Artistas</a:t>
                      </a:r>
                      <a:r>
                        <a:rPr lang="es-ES" sz="1400" baseline="0" dirty="0" smtClean="0"/>
                        <a:t> del pasado </a:t>
                      </a:r>
                      <a:endParaRPr lang="es-E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Pinta</a:t>
                      </a:r>
                      <a:r>
                        <a:rPr lang="es-ES" sz="1400" baseline="0" dirty="0" smtClean="0"/>
                        <a:t> cuadros o murales, manteniendo concentración en su trabajo, se guía por la música.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 smtClean="0">
                          <a:effectLst/>
                        </a:rPr>
                        <a:t>Observación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 smtClean="0">
                          <a:effectLst/>
                        </a:rPr>
                        <a:t>Análisis de trabajo como evidencia.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 smtClean="0">
                          <a:effectLst/>
                        </a:rPr>
                        <a:t>observaciones</a:t>
                      </a:r>
                      <a:endParaRPr lang="es-MX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318398"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Cuento </a:t>
                      </a:r>
                      <a:endParaRPr lang="es-E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Observa</a:t>
                      </a:r>
                      <a:r>
                        <a:rPr lang="es-ES" sz="1400" baseline="0" dirty="0" smtClean="0"/>
                        <a:t> y escucha cuentos representados con títeres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 smtClean="0">
                          <a:effectLst/>
                        </a:rPr>
                        <a:t>Observación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 smtClean="0">
                          <a:effectLst/>
                        </a:rPr>
                        <a:t>Lista de cotejo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 smtClean="0">
                          <a:effectLst/>
                        </a:rPr>
                        <a:t>-Que</a:t>
                      </a:r>
                      <a:r>
                        <a:rPr lang="es-MX" sz="1400" baseline="0" dirty="0" smtClean="0">
                          <a:effectLst/>
                        </a:rPr>
                        <a:t> emociones expresa al escuchar el cuento. </a:t>
                      </a:r>
                      <a:endParaRPr lang="es-E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5B96E-DCB9-4C5D-8B1B-1B374EA29D33}" type="datetime1">
              <a:rPr lang="es-ES" smtClean="0"/>
              <a:pPr/>
              <a:t>27/11/2017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61278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/>
          <a:lstStyle/>
          <a:p>
            <a:r>
              <a:rPr lang="es-ES_trad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Adecuaciones aplicadas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2799690"/>
              </p:ext>
            </p:extLst>
          </p:nvPr>
        </p:nvGraphicFramePr>
        <p:xfrm>
          <a:off x="107504" y="980728"/>
          <a:ext cx="8892480" cy="5645627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916783"/>
                <a:gridCol w="2916783"/>
                <a:gridCol w="3058914"/>
              </a:tblGrid>
              <a:tr h="513942">
                <a:tc>
                  <a:txBody>
                    <a:bodyPr/>
                    <a:lstStyle/>
                    <a:p>
                      <a:pPr algn="ctr"/>
                      <a:r>
                        <a:rPr lang="es-ES_tradnl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Semana</a:t>
                      </a:r>
                    </a:p>
                    <a:p>
                      <a:pPr algn="ctr"/>
                      <a:r>
                        <a:rPr lang="es-ES_tradnl" sz="18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 al 24 de Nov</a:t>
                      </a:r>
                      <a:endParaRPr lang="es-ES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Adecuación </a:t>
                      </a:r>
                    </a:p>
                    <a:p>
                      <a:pPr algn="ctr"/>
                      <a:r>
                        <a:rPr lang="es-ES" sz="28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Estrategia  </a:t>
                      </a:r>
                      <a:endParaRPr lang="es-ES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Evaluación</a:t>
                      </a:r>
                      <a:r>
                        <a:rPr lang="es-ES_tradnl" sz="28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endParaRPr lang="es-ES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9154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effectLst/>
                        </a:rPr>
                        <a:t>Úneme </a:t>
                      </a:r>
                      <a:endParaRPr lang="es-MX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Gato de números 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Observación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-Participo de manera grupal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-Logro unir los números sin tocar las letras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0703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000" dirty="0">
                          <a:effectLst/>
                        </a:rPr>
                        <a:t>La torre más alta</a:t>
                      </a:r>
                      <a:endParaRPr lang="es-MX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Realizar una torre con bloques de contención 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Observación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Lista de cotejo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-trabajo en equipo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-comentarios al momento de realizar la actividad 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29440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000">
                          <a:effectLst/>
                        </a:rPr>
                        <a:t>El rey pide</a:t>
                      </a:r>
                      <a:endParaRPr lang="es-MX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Utilizar una corona, para seguir las órdenes del compañero que la ocupe 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Observación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Lista de cotejo</a:t>
                      </a:r>
                    </a:p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-utiliza la imaginación al realizar sus ordenes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31839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000" dirty="0">
                          <a:effectLst/>
                        </a:rPr>
                        <a:t>¡Según lo que toque!</a:t>
                      </a:r>
                      <a:endParaRPr lang="es-MX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Utilizar un dado, para averiguar los gustos de la alumna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</a:rPr>
                        <a:t>Observación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</a:rPr>
                        <a:t>Lista de cotejo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</a:rPr>
                        <a:t>-se expresa mencionando cuales son sus gustos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</a:rPr>
                        <a:t>-presenta dificultad o vergüenza al estar frente al grupo</a:t>
                      </a:r>
                      <a:endParaRPr lang="es-MX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5B96E-DCB9-4C5D-8B1B-1B374EA29D33}" type="datetime1">
              <a:rPr lang="es-ES" smtClean="0"/>
              <a:pPr/>
              <a:t>27/11/2017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77209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Resultado de imagen para colores de fond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7173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66322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ES_trad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Reflexión en función de las competencias profesionales. 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744" y="2194806"/>
            <a:ext cx="8229600" cy="3384376"/>
          </a:xfrm>
          <a:ln w="57150">
            <a:prstDash val="lg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2400" u="sng" dirty="0" smtClean="0"/>
              <a:t>Realiza </a:t>
            </a:r>
            <a:r>
              <a:rPr lang="es-ES" sz="2400" u="sng" dirty="0"/>
              <a:t>adecuaciones curriculares pertinentes en su planeación a partir de los resultados de la evaluación. </a:t>
            </a:r>
            <a:endParaRPr lang="es-ES" dirty="0"/>
          </a:p>
          <a:p>
            <a:pPr marL="0" indent="0" algn="just">
              <a:buNone/>
            </a:pPr>
            <a:r>
              <a:rPr lang="es-ES" sz="2000" dirty="0" smtClean="0"/>
              <a:t>Para realizar una evaluación, los instrumentos utilizaron fueron los siguientes:</a:t>
            </a:r>
          </a:p>
          <a:p>
            <a:pPr algn="just"/>
            <a:r>
              <a:rPr lang="es-ES" sz="1800" dirty="0" smtClean="0"/>
              <a:t>Diario de campo</a:t>
            </a:r>
          </a:p>
          <a:p>
            <a:pPr algn="just"/>
            <a:r>
              <a:rPr lang="es-ES" sz="1800" dirty="0" smtClean="0"/>
              <a:t>Evaluación continua</a:t>
            </a:r>
          </a:p>
          <a:p>
            <a:pPr algn="just"/>
            <a:r>
              <a:rPr lang="es-ES" sz="1800" dirty="0" smtClean="0"/>
              <a:t>Análisis de evidencia con lista de cotejo ( con alrededor de 3 rubros a evaluar)</a:t>
            </a:r>
          </a:p>
          <a:p>
            <a:pPr algn="just"/>
            <a:r>
              <a:rPr lang="es-ES" sz="1800" dirty="0" smtClean="0"/>
              <a:t>Observación </a:t>
            </a:r>
          </a:p>
          <a:p>
            <a:pPr marL="0" indent="0" algn="just">
              <a:buNone/>
            </a:pPr>
            <a:r>
              <a:rPr lang="es-ES" sz="2000" dirty="0" smtClean="0"/>
              <a:t>De los cuales partía para diseñar mas actividades que favorecieran a los alumnos, con la intención de mejorar su aprendizaje. </a:t>
            </a:r>
          </a:p>
          <a:p>
            <a:pPr algn="just"/>
            <a:endParaRPr lang="es-ES" sz="2400" dirty="0" smtClean="0"/>
          </a:p>
          <a:p>
            <a:pPr algn="just"/>
            <a:endParaRPr lang="es-ES" sz="2400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5B96E-DCB9-4C5D-8B1B-1B374EA29D33}" type="datetime1">
              <a:rPr lang="es-ES" smtClean="0"/>
              <a:pPr/>
              <a:t>27/11/2017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91628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Resultado de imagen para colores de fond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7173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63423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ES_trad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Reflexión en función de las competencias profesionales. 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845024"/>
          </a:xfrm>
          <a:ln w="76200">
            <a:prstDash val="lg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s-ES" sz="2400" b="1" u="sng" dirty="0" smtClean="0"/>
              <a:t>Utiliza estrategias didácticas para promover un ambiente propicio para el aprendizaje</a:t>
            </a:r>
            <a:r>
              <a:rPr lang="es-ES" sz="2400" b="1" u="sng" dirty="0" smtClean="0"/>
              <a:t>.</a:t>
            </a:r>
          </a:p>
          <a:p>
            <a:pPr algn="just"/>
            <a:r>
              <a:rPr lang="es-ES" dirty="0" smtClean="0"/>
              <a:t> </a:t>
            </a:r>
            <a:r>
              <a:rPr lang="es-ES" sz="2400" dirty="0" smtClean="0"/>
              <a:t>Para mi las normas dentro del salón ayudaron mucho a favorecer un clima de mayor aprendizaje y mas al retroalimentarlas de manera diaria, pues, los alumnos actuaban con mayor respeto y calma de acuerdo a la actividad, esto hacia qu</a:t>
            </a:r>
            <a:r>
              <a:rPr lang="es-ES" sz="2400" dirty="0" smtClean="0"/>
              <a:t>e se cumpliera con el objetivo con mayor facilidad</a:t>
            </a:r>
            <a:r>
              <a:rPr lang="es-ES" dirty="0" smtClean="0"/>
              <a:t>.</a:t>
            </a:r>
            <a:endParaRPr lang="es-ES" dirty="0" smtClean="0"/>
          </a:p>
          <a:p>
            <a:pPr marL="0" indent="0">
              <a:buNone/>
            </a:pP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5B96E-DCB9-4C5D-8B1B-1B374EA29D33}" type="datetime1">
              <a:rPr lang="es-ES" smtClean="0"/>
              <a:pPr/>
              <a:t>27/11/2017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5286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Resultado de imagen para colores de fond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7173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Reflexión en función de las competencias profesionales. 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ln w="76200">
            <a:prstDash val="lg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ctr"/>
            <a:r>
              <a:rPr lang="es-ES" sz="2800" b="1" u="sng" dirty="0" smtClean="0"/>
              <a:t>Adecua las condiciones físicas en el aula de acuerdo al contexto y las características de los alumnos y el grupo. </a:t>
            </a:r>
            <a:endParaRPr lang="es-ES" sz="2800" b="1" u="sng" dirty="0"/>
          </a:p>
          <a:p>
            <a:pPr algn="just"/>
            <a:r>
              <a:rPr lang="es-ES" sz="2800" dirty="0" smtClean="0"/>
              <a:t>Si, brinde siempre una ambientación  que </a:t>
            </a:r>
            <a:r>
              <a:rPr lang="es-ES" sz="2800" dirty="0" smtClean="0"/>
              <a:t>moti</a:t>
            </a:r>
            <a:r>
              <a:rPr lang="es-ES" sz="2800" dirty="0" smtClean="0"/>
              <a:t>vara a los alumnos a ir con gusto a la escuela,  y realizaba cambios constantes dentro del aula como m</a:t>
            </a:r>
            <a:r>
              <a:rPr lang="es-ES" sz="2800" dirty="0" smtClean="0"/>
              <a:t>ovimientos de mesas y sillas (forma de u etc.) para que los alumnos no se sintieran en rutina. </a:t>
            </a:r>
          </a:p>
          <a:p>
            <a:pPr algn="just"/>
            <a:endParaRPr lang="es-ES" sz="2800" dirty="0" smtClean="0"/>
          </a:p>
          <a:p>
            <a:pPr marL="0" indent="0">
              <a:buNone/>
            </a:pPr>
            <a:r>
              <a:rPr lang="es-ES" dirty="0" smtClean="0"/>
              <a:t>	</a:t>
            </a:r>
          </a:p>
          <a:p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5B96E-DCB9-4C5D-8B1B-1B374EA29D33}" type="datetime1">
              <a:rPr lang="es-ES" smtClean="0"/>
              <a:pPr/>
              <a:t>27/11/2017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354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Resultado de imagen para colores de fond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1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Reflexión en función de las competencias profesionales. 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ln w="76200">
            <a:prstDash val="lg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s-ES" sz="2400" b="1" u="sng" dirty="0" smtClean="0"/>
              <a:t>Promueve actividades que involucran el trabajo colaborativo para impulsar el compromiso, la responsabilidad y la solidaridad de los alumnos. </a:t>
            </a:r>
            <a:endParaRPr lang="es-ES" sz="2400" b="1" u="sng" dirty="0" smtClean="0"/>
          </a:p>
          <a:p>
            <a:pPr algn="ctr"/>
            <a:endParaRPr lang="es-ES" sz="2400" b="1" u="sng" dirty="0" smtClean="0"/>
          </a:p>
          <a:p>
            <a:pPr algn="just"/>
            <a:r>
              <a:rPr lang="es-ES" sz="2400" dirty="0" smtClean="0"/>
              <a:t>Desde el comienzo de la practica, planee actividades que favorecieran la convivencia entre los alumnos, buscando resolver problemas en equipos o de forma grupal y compartiendo tanto ideas como material, con la finalidad de crear un clima de respeto dentro del aula. </a:t>
            </a:r>
            <a:endParaRPr lang="es-ES" sz="2400" dirty="0" smtClean="0"/>
          </a:p>
          <a:p>
            <a:pPr marL="0" indent="0">
              <a:buNone/>
            </a:pP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5B96E-DCB9-4C5D-8B1B-1B374EA29D33}" type="datetime1">
              <a:rPr lang="es-ES" smtClean="0"/>
              <a:pPr/>
              <a:t>27/11/2017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93994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Resultado de imagen para colores de fond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0038" y="-243408"/>
            <a:ext cx="9744075" cy="710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EVIDENCIAS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76" r="14203"/>
          <a:stretch/>
        </p:blipFill>
        <p:spPr>
          <a:xfrm>
            <a:off x="683568" y="1595895"/>
            <a:ext cx="3960440" cy="4525963"/>
          </a:xfrm>
        </p:spPr>
      </p:pic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5B96E-DCB9-4C5D-8B1B-1B374EA29D33}" type="datetime1">
              <a:rPr lang="es-ES" smtClean="0"/>
              <a:pPr/>
              <a:t>27/11/2017</a:t>
            </a:fld>
            <a:endParaRPr lang="es-ES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661829" y="2291484"/>
            <a:ext cx="4356844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412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Resultado de imagen para colores de fond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0038" y="-243408"/>
            <a:ext cx="9744075" cy="710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082972" y="1843159"/>
            <a:ext cx="7040783" cy="3960440"/>
          </a:xfrm>
        </p:spPr>
      </p:pic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5B96E-DCB9-4C5D-8B1B-1B374EA29D33}" type="datetime1">
              <a:rPr lang="es-ES" smtClean="0"/>
              <a:pPr/>
              <a:t>27/11/2017</a:t>
            </a:fld>
            <a:endParaRPr lang="es-ES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503860" y="1487844"/>
            <a:ext cx="6858000" cy="385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213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Resultado de imagen para colores de fond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0038" y="-243408"/>
            <a:ext cx="9744075" cy="710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7139" y="895827"/>
            <a:ext cx="4525963" cy="3394472"/>
          </a:xfrm>
        </p:spPr>
      </p:pic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5B96E-DCB9-4C5D-8B1B-1B374EA29D33}" type="datetime1">
              <a:rPr lang="es-ES" smtClean="0"/>
              <a:pPr/>
              <a:t>27/11/2017</a:t>
            </a:fld>
            <a:endParaRPr lang="es-ES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350"/>
          <a:stretch/>
        </p:blipFill>
        <p:spPr>
          <a:xfrm>
            <a:off x="4644008" y="1772816"/>
            <a:ext cx="3653449" cy="2427734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9885" y="3528304"/>
            <a:ext cx="3770728" cy="2828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287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s-MX" dirty="0"/>
              <a:t>Nombre: </a:t>
            </a:r>
            <a:r>
              <a:rPr lang="es-MX" dirty="0" err="1"/>
              <a:t>Debani</a:t>
            </a:r>
            <a:r>
              <a:rPr lang="es-MX" dirty="0"/>
              <a:t> Noemí Torres García </a:t>
            </a:r>
            <a:endParaRPr lang="es-ES" dirty="0"/>
          </a:p>
          <a:p>
            <a:r>
              <a:rPr lang="es-MX" dirty="0"/>
              <a:t>Edad</a:t>
            </a:r>
            <a:r>
              <a:rPr lang="es-MX" dirty="0" smtClean="0"/>
              <a:t>:  </a:t>
            </a:r>
            <a:r>
              <a:rPr lang="es-MX" dirty="0"/>
              <a:t>4 años</a:t>
            </a:r>
            <a:endParaRPr lang="es-ES" dirty="0"/>
          </a:p>
          <a:p>
            <a:r>
              <a:rPr lang="es-MX" dirty="0" smtClean="0"/>
              <a:t>Ritmo de trabajo </a:t>
            </a:r>
            <a:endParaRPr lang="es-MX" dirty="0" smtClean="0"/>
          </a:p>
          <a:p>
            <a:pPr marL="0" indent="0" algn="just">
              <a:buNone/>
            </a:pPr>
            <a:r>
              <a:rPr lang="es-MX" sz="2400" dirty="0" smtClean="0"/>
              <a:t>La alumna presenta un ritmo de </a:t>
            </a:r>
          </a:p>
          <a:p>
            <a:pPr marL="0" indent="0" algn="just">
              <a:buNone/>
            </a:pPr>
            <a:r>
              <a:rPr lang="es-MX" sz="2400" dirty="0" smtClean="0"/>
              <a:t>trabajo lento a comparación de</a:t>
            </a:r>
          </a:p>
          <a:p>
            <a:pPr marL="0" indent="0" algn="just">
              <a:buNone/>
            </a:pPr>
            <a:r>
              <a:rPr lang="es-MX" sz="2400" dirty="0" smtClean="0"/>
              <a:t>los demás compañeros, y al realizar</a:t>
            </a:r>
          </a:p>
          <a:p>
            <a:pPr marL="0" indent="0" algn="just">
              <a:buNone/>
            </a:pPr>
            <a:r>
              <a:rPr lang="es-MX" sz="2400" dirty="0" smtClean="0"/>
              <a:t>las actividades, es muy distraída</a:t>
            </a:r>
            <a:r>
              <a:rPr lang="es-MX" dirty="0" smtClean="0"/>
              <a:t>. </a:t>
            </a:r>
            <a:endParaRPr lang="es-E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5B96E-DCB9-4C5D-8B1B-1B374EA29D33}" type="datetime1">
              <a:rPr lang="es-ES" smtClean="0"/>
              <a:pPr/>
              <a:t>27/11/2017</a:t>
            </a:fld>
            <a:endParaRPr lang="es-ES"/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323528" y="227013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z="6000" b="1" dirty="0" smtClean="0">
                <a:ln w="222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Datos generales del niño</a:t>
            </a:r>
            <a:endParaRPr lang="es-ES" sz="6000" b="1" dirty="0">
              <a:ln w="22225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chemeClr val="bg1"/>
              </a:solidFill>
            </a:endParaRPr>
          </a:p>
        </p:txBody>
      </p:sp>
      <p:pic>
        <p:nvPicPr>
          <p:cNvPr id="8" name="Imagen 7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0375" r="79579" b="51623"/>
          <a:stretch/>
        </p:blipFill>
        <p:spPr bwMode="auto">
          <a:xfrm>
            <a:off x="4932648" y="2510115"/>
            <a:ext cx="3982752" cy="402879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52606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Resultado de imagen para colores de fond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0038" y="-243408"/>
            <a:ext cx="9744075" cy="710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5B96E-DCB9-4C5D-8B1B-1B374EA29D33}" type="datetime1">
              <a:rPr lang="es-ES" smtClean="0"/>
              <a:pPr/>
              <a:t>27/11/2017</a:t>
            </a:fld>
            <a:endParaRPr lang="es-ES"/>
          </a:p>
        </p:txBody>
      </p:sp>
      <p:pic>
        <p:nvPicPr>
          <p:cNvPr id="5" name="Imagen 4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53"/>
          <a:stretch/>
        </p:blipFill>
        <p:spPr bwMode="auto">
          <a:xfrm>
            <a:off x="323528" y="277253"/>
            <a:ext cx="5612130" cy="30327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Imagen 5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91" t="-1529" r="40564" b="70928"/>
          <a:stretch/>
        </p:blipFill>
        <p:spPr bwMode="auto">
          <a:xfrm>
            <a:off x="3486472" y="2138680"/>
            <a:ext cx="5334000" cy="417004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8908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5B96E-DCB9-4C5D-8B1B-1B374EA29D33}" type="datetime1">
              <a:rPr lang="es-ES" smtClean="0"/>
              <a:pPr/>
              <a:t>27/11/2017</a:t>
            </a:fld>
            <a:endParaRPr lang="es-ES"/>
          </a:p>
        </p:txBody>
      </p:sp>
      <p:pic>
        <p:nvPicPr>
          <p:cNvPr id="5" name="Picture 2" descr="Image result for fondos de color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06" y="0"/>
            <a:ext cx="915220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/>
          <p:cNvSpPr txBox="1"/>
          <p:nvPr/>
        </p:nvSpPr>
        <p:spPr>
          <a:xfrm>
            <a:off x="823481" y="1647825"/>
            <a:ext cx="7488832" cy="369331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MX" sz="3600" b="1" dirty="0" smtClean="0"/>
              <a:t>*</a:t>
            </a:r>
            <a:r>
              <a:rPr lang="es-MX" sz="3600" dirty="0" smtClean="0"/>
              <a:t>C</a:t>
            </a:r>
            <a:r>
              <a:rPr lang="es-MX" sz="3600" dirty="0" smtClean="0"/>
              <a:t>omentarios positivos </a:t>
            </a:r>
          </a:p>
          <a:p>
            <a:r>
              <a:rPr lang="es-MX" sz="3600" dirty="0" smtClean="0"/>
              <a:t>*Actividades utilizando materiales de manipulación, o creaciones de obras artísticas </a:t>
            </a:r>
          </a:p>
          <a:p>
            <a:r>
              <a:rPr lang="es-MX" sz="3600" dirty="0" smtClean="0"/>
              <a:t>*Premios y felicitaciones al hacer un buen trabajo</a:t>
            </a:r>
            <a:endParaRPr lang="es-MX" sz="3600" dirty="0" smtClean="0"/>
          </a:p>
          <a:p>
            <a:endParaRPr lang="es-MX" dirty="0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-1524000" y="15564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6000" b="1" dirty="0">
                <a:solidFill>
                  <a:schemeClr val="bg1"/>
                </a:solidFill>
              </a:rPr>
              <a:t>Motivaciones</a:t>
            </a:r>
            <a:endParaRPr lang="es-ES" sz="6000" b="1" dirty="0">
              <a:ln w="22225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chemeClr val="bg1"/>
              </a:solidFill>
            </a:endParaRPr>
          </a:p>
        </p:txBody>
      </p:sp>
      <p:pic>
        <p:nvPicPr>
          <p:cNvPr id="3074" name="Picture 2" descr="Resultado de imagen para creaciones artisticas por niño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5" y="4592753"/>
            <a:ext cx="2815336" cy="2053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8802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08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5B96E-DCB9-4C5D-8B1B-1B374EA29D33}" type="datetime1">
              <a:rPr lang="es-ES" smtClean="0"/>
              <a:pPr/>
              <a:t>27/11/2017</a:t>
            </a:fld>
            <a:endParaRPr lang="es-ES"/>
          </a:p>
        </p:txBody>
      </p:sp>
      <p:sp>
        <p:nvSpPr>
          <p:cNvPr id="6" name="CuadroTexto 5"/>
          <p:cNvSpPr txBox="1"/>
          <p:nvPr/>
        </p:nvSpPr>
        <p:spPr>
          <a:xfrm>
            <a:off x="727628" y="605306"/>
            <a:ext cx="7560840" cy="4093428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800" dirty="0" smtClean="0"/>
              <a:t>Actividades que implican utilizar pintura, plastilina, acuarelas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800" dirty="0" smtClean="0"/>
              <a:t>Juegos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800" dirty="0"/>
              <a:t> Presta mucha atención cuando utilizo las TICS. (presentaciones, videos y actividades en el cañón o tv.)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800" dirty="0" smtClean="0"/>
              <a:t>Material de construcción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800" dirty="0" smtClean="0"/>
              <a:t>Actividades fuera del aula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dirty="0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57200" y="495604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8600" b="1" dirty="0" smtClean="0">
                <a:ln w="222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Intereses dentro del aula</a:t>
            </a:r>
            <a:r>
              <a:rPr lang="es-MX" sz="6000" b="1" dirty="0" smtClean="0">
                <a:ln w="222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 </a:t>
            </a:r>
            <a:endParaRPr lang="es-ES" sz="6000" b="1" dirty="0">
              <a:ln w="22225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283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5B96E-DCB9-4C5D-8B1B-1B374EA29D33}" type="datetime1">
              <a:rPr lang="es-ES" smtClean="0"/>
              <a:pPr/>
              <a:t>27/11/2017</a:t>
            </a:fld>
            <a:endParaRPr lang="es-ES"/>
          </a:p>
        </p:txBody>
      </p:sp>
      <p:sp>
        <p:nvSpPr>
          <p:cNvPr id="6" name="CuadroTexto 5"/>
          <p:cNvSpPr txBox="1"/>
          <p:nvPr/>
        </p:nvSpPr>
        <p:spPr>
          <a:xfrm>
            <a:off x="791580" y="2529627"/>
            <a:ext cx="7560840" cy="2800767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800" dirty="0" smtClean="0"/>
              <a:t>Pintar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800" dirty="0" smtClean="0"/>
              <a:t>Jugar con sus juguetes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800" dirty="0" smtClean="0"/>
              <a:t>Cuentos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800" dirty="0" smtClean="0"/>
              <a:t>Bailar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800" dirty="0" smtClean="0"/>
              <a:t>Ver televisión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dirty="0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57200" y="120382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8600" b="1" dirty="0" smtClean="0">
                <a:ln w="222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Intereses fuera del aula </a:t>
            </a:r>
            <a:r>
              <a:rPr lang="es-MX" sz="6000" b="1" dirty="0" smtClean="0">
                <a:ln w="222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 </a:t>
            </a:r>
            <a:endParaRPr lang="es-ES" sz="6000" b="1" dirty="0">
              <a:ln w="22225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427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mage result for fondos de color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06" y="0"/>
            <a:ext cx="915220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5B96E-DCB9-4C5D-8B1B-1B374EA29D33}" type="datetime1">
              <a:rPr lang="es-ES" smtClean="0"/>
              <a:pPr/>
              <a:t>27/11/2017</a:t>
            </a:fld>
            <a:endParaRPr lang="es-ES"/>
          </a:p>
        </p:txBody>
      </p:sp>
      <p:sp>
        <p:nvSpPr>
          <p:cNvPr id="6" name="CuadroTexto 5"/>
          <p:cNvSpPr txBox="1"/>
          <p:nvPr/>
        </p:nvSpPr>
        <p:spPr>
          <a:xfrm>
            <a:off x="724736" y="1074509"/>
            <a:ext cx="7931224" cy="470898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4800" b="1" dirty="0" smtClean="0">
                <a:ln w="22225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Justificación</a:t>
            </a:r>
            <a:r>
              <a:rPr lang="es-ES" dirty="0" smtClean="0"/>
              <a:t> </a:t>
            </a:r>
            <a:endParaRPr lang="es-ES" dirty="0"/>
          </a:p>
          <a:p>
            <a:pPr algn="just"/>
            <a:endParaRPr lang="es-ES" sz="2400" dirty="0" smtClean="0"/>
          </a:p>
          <a:p>
            <a:pPr algn="just"/>
            <a:r>
              <a:rPr lang="es-MX" sz="2400" dirty="0"/>
              <a:t>Elegí a la alumna </a:t>
            </a:r>
            <a:r>
              <a:rPr lang="es-MX" sz="2400" dirty="0" err="1" smtClean="0"/>
              <a:t>Debani</a:t>
            </a:r>
            <a:r>
              <a:rPr lang="es-MX" sz="2400" dirty="0" smtClean="0"/>
              <a:t> </a:t>
            </a:r>
            <a:r>
              <a:rPr lang="es-MX" sz="2400" dirty="0"/>
              <a:t>por presentar atención dispersa dentro del salón de clase, al aplicarle diversos instrumentos como entrevistas (para observar si la alumna conocía sus datos personales) y encuestas (para el conocimientos de los gustos de la alumna) </a:t>
            </a:r>
            <a:r>
              <a:rPr lang="es-MX" sz="2400" dirty="0" err="1" smtClean="0"/>
              <a:t>Debani</a:t>
            </a:r>
            <a:r>
              <a:rPr lang="es-MX" sz="2400" dirty="0" smtClean="0"/>
              <a:t> </a:t>
            </a:r>
            <a:r>
              <a:rPr lang="es-MX" sz="2400" dirty="0"/>
              <a:t>presentaba distracción, y no contestaba respuestas de manera  coherente. </a:t>
            </a:r>
          </a:p>
          <a:p>
            <a:pPr algn="just"/>
            <a:r>
              <a:rPr lang="es-MX" sz="2400" dirty="0" smtClean="0"/>
              <a:t>Decidí estudiar </a:t>
            </a:r>
            <a:r>
              <a:rPr lang="es-MX" sz="2400" dirty="0"/>
              <a:t>a </a:t>
            </a:r>
            <a:r>
              <a:rPr lang="es-MX" sz="2400" dirty="0" err="1" smtClean="0"/>
              <a:t>Debani</a:t>
            </a:r>
            <a:r>
              <a:rPr lang="es-MX" sz="2400" dirty="0" smtClean="0"/>
              <a:t> </a:t>
            </a:r>
            <a:r>
              <a:rPr lang="es-MX" sz="2400" dirty="0"/>
              <a:t>por el hecho de sentir </a:t>
            </a:r>
            <a:r>
              <a:rPr lang="es-MX" sz="2400" dirty="0" smtClean="0"/>
              <a:t>su interés por  </a:t>
            </a:r>
            <a:r>
              <a:rPr lang="es-MX" sz="2400" dirty="0"/>
              <a:t>aprender, </a:t>
            </a:r>
            <a:r>
              <a:rPr lang="es-MX" sz="2400" dirty="0" smtClean="0"/>
              <a:t>y para lograr una mejor comunicación con ella. </a:t>
            </a:r>
            <a:endParaRPr lang="es-ES" sz="2400" dirty="0" smtClean="0"/>
          </a:p>
          <a:p>
            <a:endParaRPr lang="es-ES" dirty="0" smtClean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21059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n para colore de fond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48008" y="-1148008"/>
            <a:ext cx="6858000" cy="9154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5B96E-DCB9-4C5D-8B1B-1B374EA29D33}" type="datetime1">
              <a:rPr lang="es-ES" smtClean="0"/>
              <a:pPr/>
              <a:t>27/11/2017</a:t>
            </a:fld>
            <a:endParaRPr lang="es-ES"/>
          </a:p>
        </p:txBody>
      </p:sp>
      <p:sp>
        <p:nvSpPr>
          <p:cNvPr id="8" name="CuadroTexto 7"/>
          <p:cNvSpPr txBox="1"/>
          <p:nvPr/>
        </p:nvSpPr>
        <p:spPr>
          <a:xfrm>
            <a:off x="715028" y="-27384"/>
            <a:ext cx="7931224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ln w="22225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Actividad Aplicada </a:t>
            </a:r>
          </a:p>
        </p:txBody>
      </p:sp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4849933"/>
              </p:ext>
            </p:extLst>
          </p:nvPr>
        </p:nvGraphicFramePr>
        <p:xfrm>
          <a:off x="30920" y="521753"/>
          <a:ext cx="9036496" cy="619633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9036496"/>
              </a:tblGrid>
              <a:tr h="57606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s-MX" sz="18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</a:t>
                      </a:r>
                      <a:r>
                        <a:rPr lang="es-MX" sz="1800" b="1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8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rey </a:t>
                      </a:r>
                      <a:r>
                        <a:rPr lang="es-MX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pide 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s-MX" sz="18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Campo</a:t>
                      </a:r>
                      <a:r>
                        <a:rPr lang="es-MX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</a:t>
                      </a:r>
                      <a:r>
                        <a:rPr lang="es-MX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expresión y apreciación artísticas  </a:t>
                      </a:r>
                      <a:r>
                        <a:rPr lang="es-MX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Aspecto: expresión corporal y apreciación a la danza  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s-MX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Competencia: </a:t>
                      </a:r>
                      <a:r>
                        <a:rPr lang="es-MX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Expresa, por medio del cuerpo, sensaciones y emociones </a:t>
                      </a:r>
                      <a:r>
                        <a:rPr lang="es-MX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</a:t>
                      </a:r>
                      <a:r>
                        <a:rPr lang="es-MX" sz="18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</a:t>
                      </a:r>
                      <a:r>
                        <a:rPr lang="es-MX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compañamiento </a:t>
                      </a:r>
                      <a:r>
                        <a:rPr lang="es-MX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 canto y de la música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s-MX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Aprendizaje esperado: </a:t>
                      </a:r>
                      <a:r>
                        <a:rPr lang="es-MX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 mueve y desplaza dentro-fuera, cerca-lejos, adelante-atrás, arriba-abajo, en trayectorias circulares, rectas o diagonales, </a:t>
                      </a:r>
                      <a:r>
                        <a:rPr lang="es-MX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zig</a:t>
                      </a:r>
                      <a:r>
                        <a:rPr lang="es-MX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zag</a:t>
                      </a:r>
                      <a:r>
                        <a:rPr lang="es-MX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espirales, figuras, giros, para expresarse por medio de la danza.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s-MX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s-MX" sz="18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Inicio</a:t>
                      </a:r>
                      <a:r>
                        <a:rPr lang="es-MX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escucha indicaciones </a:t>
                      </a:r>
                      <a:r>
                        <a:rPr lang="es-MX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(uno</a:t>
                      </a:r>
                      <a:r>
                        <a:rPr lang="es-MX" sz="18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ustedes parara al frente a dar indicaciones y los demás compañeros obedecerán, ejemplo. </a:t>
                      </a:r>
                      <a:r>
                        <a:rPr lang="es-MX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 </a:t>
                      </a:r>
                      <a:r>
                        <a:rPr lang="es-MX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rey pide que levanten brazos, piernas, hagan muecas etc.)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s-MX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Desarrollo: </a:t>
                      </a:r>
                      <a:r>
                        <a:rPr lang="es-MX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realiza los movimientos que pide el rey (</a:t>
                      </a:r>
                      <a:r>
                        <a:rPr lang="es-MX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compañera</a:t>
                      </a:r>
                      <a:r>
                        <a:rPr lang="es-MX" sz="18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800" baseline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debani</a:t>
                      </a:r>
                      <a:r>
                        <a:rPr lang="es-MX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s-MX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s-MX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Cierre: </a:t>
                      </a:r>
                      <a:r>
                        <a:rPr lang="es-MX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despierta sus músculos y menciona si se siente más activo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s-MX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Recursos: </a:t>
                      </a:r>
                      <a:r>
                        <a:rPr lang="es-MX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bocinas, </a:t>
                      </a:r>
                      <a:r>
                        <a:rPr lang="es-MX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música</a:t>
                      </a:r>
                      <a:r>
                        <a:rPr lang="es-MX" sz="18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</a:t>
                      </a:r>
                      <a:r>
                        <a:rPr lang="es-MX" sz="18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Tiempo:</a:t>
                      </a:r>
                      <a:r>
                        <a:rPr lang="es-MX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min              </a:t>
                      </a:r>
                      <a:r>
                        <a:rPr lang="es-MX" sz="18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Organización: </a:t>
                      </a:r>
                      <a:r>
                        <a:rPr lang="es-MX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grupal</a:t>
                      </a:r>
                    </a:p>
                    <a:p>
                      <a:pPr lvl="0">
                        <a:lnSpc>
                          <a:spcPct val="100000"/>
                        </a:lnSpc>
                      </a:pPr>
                      <a:r>
                        <a:rPr lang="es-E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Evaluación: observar como</a:t>
                      </a:r>
                      <a:r>
                        <a:rPr lang="es-ES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se expresa la alumna al estar frente a los demás compañeros, se observa tímida, que emociones muestra al dar las indicciones. </a:t>
                      </a:r>
                    </a:p>
                    <a:p>
                      <a:pPr lvl="0">
                        <a:lnSpc>
                          <a:spcPct val="100000"/>
                        </a:lnSpc>
                      </a:pPr>
                      <a:endParaRPr lang="es-ES" sz="18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lvl="0">
                        <a:lnSpc>
                          <a:spcPct val="100000"/>
                        </a:lnSpc>
                      </a:pPr>
                      <a:r>
                        <a:rPr lang="es-ES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Indicadores</a:t>
                      </a:r>
                      <a:r>
                        <a:rPr lang="es-E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</a:t>
                      </a:r>
                      <a:r>
                        <a:rPr lang="es-ES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que tipo de indicaciones da, tono de voz que utiliza, se concentra en la actividad, se siente interesada por ser la alumna de da las indicaciones </a:t>
                      </a:r>
                      <a:endParaRPr lang="es-ES" sz="16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535" marR="89535" marT="0" marB="0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517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Evaluación de la actividad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4340" y="1166018"/>
            <a:ext cx="8795320" cy="4525963"/>
          </a:xfrm>
        </p:spPr>
        <p:txBody>
          <a:bodyPr/>
          <a:lstStyle/>
          <a:p>
            <a:pPr algn="just"/>
            <a:r>
              <a:rPr lang="es-ES" dirty="0" smtClean="0"/>
              <a:t>Observación</a:t>
            </a:r>
            <a:r>
              <a:rPr lang="es-ES" dirty="0" smtClean="0"/>
              <a:t>: ver cuales eran los comportamientos que presentaba la alumna </a:t>
            </a:r>
            <a:r>
              <a:rPr lang="es-ES" dirty="0" err="1" smtClean="0"/>
              <a:t>Debani</a:t>
            </a:r>
            <a:r>
              <a:rPr lang="es-ES" dirty="0" smtClean="0"/>
              <a:t> al comunicarse con sus compañeros, que tipos de expresiones utilizaba y que emociones transmitía. </a:t>
            </a:r>
          </a:p>
          <a:p>
            <a:pPr algn="just"/>
            <a:r>
              <a:rPr lang="es-ES" dirty="0" smtClean="0"/>
              <a:t>LISTA DE COTEJO 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5B96E-DCB9-4C5D-8B1B-1B374EA29D33}" type="datetime1">
              <a:rPr lang="es-ES" smtClean="0"/>
              <a:pPr/>
              <a:t>27/11/2017</a:t>
            </a:fld>
            <a:endParaRPr lang="es-ES"/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5437301"/>
              </p:ext>
            </p:extLst>
          </p:nvPr>
        </p:nvGraphicFramePr>
        <p:xfrm>
          <a:off x="331777" y="4365104"/>
          <a:ext cx="8480445" cy="201124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744279"/>
                <a:gridCol w="1944216"/>
                <a:gridCol w="1791950"/>
              </a:tblGrid>
              <a:tr h="457056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Evaluar 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Si 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No </a:t>
                      </a:r>
                      <a:endParaRPr lang="es-MX" dirty="0"/>
                    </a:p>
                  </a:txBody>
                  <a:tcPr/>
                </a:tc>
              </a:tr>
              <a:tr h="457056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La</a:t>
                      </a:r>
                      <a:r>
                        <a:rPr lang="es-MX" baseline="0" dirty="0" smtClean="0"/>
                        <a:t> alumna se expresa de manera correcta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*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457056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Que emociones transmite al dar indicaciones </a:t>
                      </a:r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Timidez</a:t>
                      </a:r>
                      <a:r>
                        <a:rPr lang="es-MX" baseline="0" dirty="0" smtClean="0"/>
                        <a:t> al expresarse, felicidad por ser quien da las indicaciones </a:t>
                      </a:r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457056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Intenta realizar la actividad por si sola 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*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7622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-315416"/>
            <a:ext cx="8229600" cy="1143000"/>
          </a:xfrm>
        </p:spPr>
        <p:txBody>
          <a:bodyPr/>
          <a:lstStyle/>
          <a:p>
            <a:r>
              <a:rPr lang="es-ES_trad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Adecuaciones aplicadas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5944021"/>
              </p:ext>
            </p:extLst>
          </p:nvPr>
        </p:nvGraphicFramePr>
        <p:xfrm>
          <a:off x="395536" y="548681"/>
          <a:ext cx="8424936" cy="619143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163721"/>
                <a:gridCol w="3343932"/>
                <a:gridCol w="2917283"/>
              </a:tblGrid>
              <a:tr h="792327">
                <a:tc>
                  <a:txBody>
                    <a:bodyPr/>
                    <a:lstStyle/>
                    <a:p>
                      <a:pPr algn="ctr"/>
                      <a:r>
                        <a:rPr lang="es-ES_tradnl" sz="3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Semana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30 de oct al 3 de Nov</a:t>
                      </a:r>
                      <a:endParaRPr lang="es-ES" sz="16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Adecuación </a:t>
                      </a:r>
                    </a:p>
                    <a:p>
                      <a:pPr algn="ctr"/>
                      <a:r>
                        <a:rPr lang="es-ES" sz="28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Estrategia  </a:t>
                      </a:r>
                      <a:endParaRPr lang="es-ES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Evaluación</a:t>
                      </a:r>
                      <a:r>
                        <a:rPr lang="es-ES_tradnl" sz="28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endParaRPr lang="es-ES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131277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000" dirty="0">
                          <a:effectLst/>
                        </a:rPr>
                        <a:t>Diferencias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000" dirty="0">
                          <a:effectLst/>
                        </a:rPr>
                        <a:t>(actividad para iniciar el día)</a:t>
                      </a:r>
                      <a:endParaRPr lang="es-MX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</a:rPr>
                        <a:t>Actividad de encuentra las diferencias en las imágenes comparadas 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Observación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*Presto atención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Encontró las diferencias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Necesito ayuda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Apoyo a sus compañeros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(se escribieron observaciones)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993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000">
                          <a:effectLst/>
                        </a:rPr>
                        <a:t>Encuéntralo </a:t>
                      </a:r>
                      <a:endParaRPr lang="es-MX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Laberinto 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Análisis de trabajo como evidencia.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observaciones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84575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000">
                          <a:effectLst/>
                        </a:rPr>
                        <a:t>¿Me copias?</a:t>
                      </a:r>
                      <a:endParaRPr lang="es-MX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Duplicado 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Análisis de trabajo como evidencia.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observaciones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7503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000" dirty="0">
                          <a:effectLst/>
                        </a:rPr>
                        <a:t>Encuentra el par</a:t>
                      </a:r>
                      <a:endParaRPr lang="es-MX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Memorama 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</a:rPr>
                        <a:t>Observación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</a:rPr>
                        <a:t>Lista de cotejo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</a:rPr>
                        <a:t>-Entendió la actividad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</a:rPr>
                        <a:t>-Puso atención en las instrucciones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</a:rPr>
                        <a:t>-Encontró pares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</a:rPr>
                        <a:t>-Observo las imágenes abiertas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</a:rPr>
                        <a:t> 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5B96E-DCB9-4C5D-8B1B-1B374EA29D33}" type="datetime1">
              <a:rPr lang="es-ES" smtClean="0"/>
              <a:pPr/>
              <a:t>27/11/2017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59048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645</TotalTime>
  <Words>1080</Words>
  <Application>Microsoft Office PowerPoint</Application>
  <PresentationFormat>Presentación en pantalla (4:3)</PresentationFormat>
  <Paragraphs>198</Paragraphs>
  <Slides>20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5" baseType="lpstr">
      <vt:lpstr>Arial</vt:lpstr>
      <vt:lpstr>Calibri</vt:lpstr>
      <vt:lpstr>Century Gothic</vt:lpstr>
      <vt:lpstr>Times New Roman</vt:lpstr>
      <vt:lpstr>Tema de Office</vt:lpstr>
      <vt:lpstr>Estudio de cas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Evaluación de la actividad</vt:lpstr>
      <vt:lpstr>Adecuaciones aplicadas</vt:lpstr>
      <vt:lpstr>Adecuaciones aplicadas</vt:lpstr>
      <vt:lpstr>Adecuaciones aplicadas</vt:lpstr>
      <vt:lpstr>Adecuaciones aplicadas</vt:lpstr>
      <vt:lpstr>Reflexión en función de las competencias profesionales. </vt:lpstr>
      <vt:lpstr>Reflexión en función de las competencias profesionales. </vt:lpstr>
      <vt:lpstr>Reflexión en función de las competencias profesionales. </vt:lpstr>
      <vt:lpstr>Reflexión en función de las competencias profesionales. </vt:lpstr>
      <vt:lpstr>EVIDENCIAS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Exposición del Caso</dc:title>
  <dc:creator>enep</dc:creator>
  <cp:lastModifiedBy>patricia</cp:lastModifiedBy>
  <cp:revision>41</cp:revision>
  <dcterms:created xsi:type="dcterms:W3CDTF">2016-11-03T15:18:55Z</dcterms:created>
  <dcterms:modified xsi:type="dcterms:W3CDTF">2017-11-28T05:19:54Z</dcterms:modified>
</cp:coreProperties>
</file>