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6" r:id="rId2"/>
    <p:sldId id="269" r:id="rId3"/>
    <p:sldId id="266" r:id="rId4"/>
    <p:sldId id="267" r:id="rId5"/>
    <p:sldId id="268" r:id="rId6"/>
    <p:sldId id="274" r:id="rId7"/>
    <p:sldId id="270" r:id="rId8"/>
    <p:sldId id="271" r:id="rId9"/>
    <p:sldId id="272" r:id="rId10"/>
    <p:sldId id="273" r:id="rId11"/>
    <p:sldId id="277" r:id="rId12"/>
    <p:sldId id="276" r:id="rId13"/>
    <p:sldId id="279" r:id="rId14"/>
    <p:sldId id="278" r:id="rId15"/>
    <p:sldId id="281" r:id="rId16"/>
    <p:sldId id="284" r:id="rId17"/>
    <p:sldId id="285" r:id="rId18"/>
    <p:sldId id="286" r:id="rId19"/>
    <p:sldId id="287" r:id="rId20"/>
    <p:sldId id="288" r:id="rId21"/>
    <p:sldId id="289" r:id="rId22"/>
    <p:sldId id="290" r:id="rId23"/>
    <p:sldId id="291" r:id="rId24"/>
    <p:sldId id="292" r:id="rId25"/>
    <p:sldId id="293" r:id="rId26"/>
    <p:sldId id="294" r:id="rId27"/>
    <p:sldId id="296" r:id="rId28"/>
    <p:sldId id="265" r:id="rId2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69" autoAdjust="0"/>
    <p:restoredTop sz="94660"/>
  </p:normalViewPr>
  <p:slideViewPr>
    <p:cSldViewPr showGuides="1">
      <p:cViewPr>
        <p:scale>
          <a:sx n="50" d="100"/>
          <a:sy n="50" d="100"/>
        </p:scale>
        <p:origin x="-1698" y="-57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s-ES" smtClean="0"/>
              <a:t>Atención educativa para la incluisión.</a:t>
            </a:r>
            <a:endParaRPr lang="es-ES"/>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BE7B58A-1A74-4D41-86BA-ED7D39612868}" type="datetime6">
              <a:rPr lang="es-ES" smtClean="0"/>
              <a:pPr/>
              <a:t>noviembre de 2017</a:t>
            </a:fld>
            <a:endParaRPr lang="es-ES"/>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F4ECFA5-6A14-4128-BF07-4E9592C99714}" type="slidenum">
              <a:rPr lang="es-ES" smtClean="0"/>
              <a:pPr/>
              <a:t>‹#›</a:t>
            </a:fld>
            <a:endParaRPr lang="es-ES"/>
          </a:p>
        </p:txBody>
      </p:sp>
    </p:spTree>
    <p:extLst>
      <p:ext uri="{BB962C8B-B14F-4D97-AF65-F5344CB8AC3E}">
        <p14:creationId xmlns:p14="http://schemas.microsoft.com/office/powerpoint/2010/main" xmlns="" val="119670818"/>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s-ES" smtClean="0"/>
              <a:t>Atención educativa para la incluisión.</a:t>
            </a:r>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476C1A-11DB-4DA8-BEDB-FA170369D3CB}" type="datetime6">
              <a:rPr lang="es-ES" smtClean="0"/>
              <a:pPr/>
              <a:t>noviembre de 2017</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BC80E4-E9C9-4D68-95EB-622F158227F2}" type="slidenum">
              <a:rPr lang="es-ES" smtClean="0"/>
              <a:pPr/>
              <a:t>‹#›</a:t>
            </a:fld>
            <a:endParaRPr lang="es-ES"/>
          </a:p>
        </p:txBody>
      </p:sp>
    </p:spTree>
    <p:extLst>
      <p:ext uri="{BB962C8B-B14F-4D97-AF65-F5344CB8AC3E}">
        <p14:creationId xmlns:p14="http://schemas.microsoft.com/office/powerpoint/2010/main" xmlns="" val="2344793822"/>
      </p:ext>
    </p:extLst>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a:p>
        </p:txBody>
      </p:sp>
      <p:sp>
        <p:nvSpPr>
          <p:cNvPr id="4" name="3 Marcador de número de diapositiva"/>
          <p:cNvSpPr>
            <a:spLocks noGrp="1"/>
          </p:cNvSpPr>
          <p:nvPr>
            <p:ph type="sldNum" sz="quarter" idx="10"/>
          </p:nvPr>
        </p:nvSpPr>
        <p:spPr/>
        <p:txBody>
          <a:bodyPr/>
          <a:lstStyle/>
          <a:p>
            <a:fld id="{17BC80E4-E9C9-4D68-95EB-622F158227F2}" type="slidenum">
              <a:rPr lang="es-ES" smtClean="0"/>
              <a:pPr/>
              <a:t>1</a:t>
            </a:fld>
            <a:endParaRPr lang="es-ES"/>
          </a:p>
        </p:txBody>
      </p:sp>
      <p:sp>
        <p:nvSpPr>
          <p:cNvPr id="5" name="4 Marcador de fecha"/>
          <p:cNvSpPr>
            <a:spLocks noGrp="1"/>
          </p:cNvSpPr>
          <p:nvPr>
            <p:ph type="dt" idx="11"/>
          </p:nvPr>
        </p:nvSpPr>
        <p:spPr/>
        <p:txBody>
          <a:bodyPr/>
          <a:lstStyle/>
          <a:p>
            <a:fld id="{86C1FAE9-22E6-49FF-BBE1-B4BFD5F23FD7}" type="datetime6">
              <a:rPr lang="es-ES" smtClean="0"/>
              <a:pPr/>
              <a:t>noviembre de 2017</a:t>
            </a:fld>
            <a:endParaRPr lang="es-ES"/>
          </a:p>
        </p:txBody>
      </p:sp>
      <p:sp>
        <p:nvSpPr>
          <p:cNvPr id="6" name="5 Marcador de encabezado"/>
          <p:cNvSpPr>
            <a:spLocks noGrp="1"/>
          </p:cNvSpPr>
          <p:nvPr>
            <p:ph type="hdr" sz="quarter" idx="12"/>
          </p:nvPr>
        </p:nvSpPr>
        <p:spPr/>
        <p:txBody>
          <a:bodyPr/>
          <a:lstStyle/>
          <a:p>
            <a:r>
              <a:rPr lang="es-ES" smtClean="0"/>
              <a:t>Atención educativa para la incluisión.</a:t>
            </a:r>
            <a:endParaRPr lang="es-ES"/>
          </a:p>
        </p:txBody>
      </p:sp>
    </p:spTree>
    <p:extLst>
      <p:ext uri="{BB962C8B-B14F-4D97-AF65-F5344CB8AC3E}">
        <p14:creationId xmlns:p14="http://schemas.microsoft.com/office/powerpoint/2010/main" xmlns="" val="2644142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305EC0F8-BC77-4760-9257-DBF1BDFFA915}" type="datetime1">
              <a:rPr lang="es-ES" smtClean="0"/>
              <a:pPr/>
              <a:t>27/11/2017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a:t>
            </a:fld>
            <a:endParaRPr lang="es-ES"/>
          </a:p>
        </p:txBody>
      </p:sp>
    </p:spTree>
    <p:extLst>
      <p:ext uri="{BB962C8B-B14F-4D97-AF65-F5344CB8AC3E}">
        <p14:creationId xmlns:p14="http://schemas.microsoft.com/office/powerpoint/2010/main" xmlns="" val="3460372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09678C0-55F8-4214-B6A7-7CA48D7A77F5}" type="datetime1">
              <a:rPr lang="es-ES" smtClean="0"/>
              <a:pPr/>
              <a:t>27/11/2017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a:t>
            </a:fld>
            <a:endParaRPr lang="es-ES"/>
          </a:p>
        </p:txBody>
      </p:sp>
    </p:spTree>
    <p:extLst>
      <p:ext uri="{BB962C8B-B14F-4D97-AF65-F5344CB8AC3E}">
        <p14:creationId xmlns:p14="http://schemas.microsoft.com/office/powerpoint/2010/main" xmlns="" val="2126886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3601ADAA-7BC2-4A1E-93CF-482FACC73BF7}" type="datetime1">
              <a:rPr lang="es-ES" smtClean="0"/>
              <a:pPr/>
              <a:t>27/11/2017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a:t>
            </a:fld>
            <a:endParaRPr lang="es-ES"/>
          </a:p>
        </p:txBody>
      </p:sp>
    </p:spTree>
    <p:extLst>
      <p:ext uri="{BB962C8B-B14F-4D97-AF65-F5344CB8AC3E}">
        <p14:creationId xmlns:p14="http://schemas.microsoft.com/office/powerpoint/2010/main" xmlns="" val="2898622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a:t>
            </a:fld>
            <a:endParaRPr lang="es-ES"/>
          </a:p>
        </p:txBody>
      </p:sp>
    </p:spTree>
    <p:extLst>
      <p:ext uri="{BB962C8B-B14F-4D97-AF65-F5344CB8AC3E}">
        <p14:creationId xmlns:p14="http://schemas.microsoft.com/office/powerpoint/2010/main" xmlns="" val="1755948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D503016-B489-4588-9F23-025B328E9F4E}" type="datetime1">
              <a:rPr lang="es-ES" smtClean="0"/>
              <a:pPr/>
              <a:t>27/11/2017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7968EDC-8281-4041-A1EA-659EAC61C1EC}" type="slidenum">
              <a:rPr lang="es-ES" smtClean="0"/>
              <a:pPr/>
              <a:t>‹#›</a:t>
            </a:fld>
            <a:endParaRPr lang="es-ES"/>
          </a:p>
        </p:txBody>
      </p:sp>
    </p:spTree>
    <p:extLst>
      <p:ext uri="{BB962C8B-B14F-4D97-AF65-F5344CB8AC3E}">
        <p14:creationId xmlns:p14="http://schemas.microsoft.com/office/powerpoint/2010/main" xmlns="" val="1570505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4D7E11FF-C1C2-41B9-B68B-33CB95800DEC}" type="datetime1">
              <a:rPr lang="es-ES" smtClean="0"/>
              <a:pPr/>
              <a:t>27/11/2017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7968EDC-8281-4041-A1EA-659EAC61C1EC}" type="slidenum">
              <a:rPr lang="es-ES" smtClean="0"/>
              <a:pPr/>
              <a:t>‹#›</a:t>
            </a:fld>
            <a:endParaRPr lang="es-ES"/>
          </a:p>
        </p:txBody>
      </p:sp>
    </p:spTree>
    <p:extLst>
      <p:ext uri="{BB962C8B-B14F-4D97-AF65-F5344CB8AC3E}">
        <p14:creationId xmlns:p14="http://schemas.microsoft.com/office/powerpoint/2010/main" xmlns="" val="2805542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E19257A9-0D7B-4073-88D9-A2F41DC3BD4E}" type="datetime1">
              <a:rPr lang="es-ES" smtClean="0"/>
              <a:pPr/>
              <a:t>27/11/2017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27968EDC-8281-4041-A1EA-659EAC61C1EC}" type="slidenum">
              <a:rPr lang="es-ES" smtClean="0"/>
              <a:pPr/>
              <a:t>‹#›</a:t>
            </a:fld>
            <a:endParaRPr lang="es-ES"/>
          </a:p>
        </p:txBody>
      </p:sp>
    </p:spTree>
    <p:extLst>
      <p:ext uri="{BB962C8B-B14F-4D97-AF65-F5344CB8AC3E}">
        <p14:creationId xmlns:p14="http://schemas.microsoft.com/office/powerpoint/2010/main" xmlns="" val="3527388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6E1954EB-2020-452F-A90A-CBED6B343747}" type="datetime1">
              <a:rPr lang="es-ES" smtClean="0"/>
              <a:pPr/>
              <a:t>27/11/2017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27968EDC-8281-4041-A1EA-659EAC61C1EC}" type="slidenum">
              <a:rPr lang="es-ES" smtClean="0"/>
              <a:pPr/>
              <a:t>‹#›</a:t>
            </a:fld>
            <a:endParaRPr lang="es-ES"/>
          </a:p>
        </p:txBody>
      </p:sp>
    </p:spTree>
    <p:extLst>
      <p:ext uri="{BB962C8B-B14F-4D97-AF65-F5344CB8AC3E}">
        <p14:creationId xmlns:p14="http://schemas.microsoft.com/office/powerpoint/2010/main" xmlns="" val="1307802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98EFCF2-3324-4079-8542-83B55B2AA41B}" type="datetime1">
              <a:rPr lang="es-ES" smtClean="0"/>
              <a:pPr/>
              <a:t>27/11/2017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27968EDC-8281-4041-A1EA-659EAC61C1EC}" type="slidenum">
              <a:rPr lang="es-ES" smtClean="0"/>
              <a:pPr/>
              <a:t>‹#›</a:t>
            </a:fld>
            <a:endParaRPr lang="es-ES"/>
          </a:p>
        </p:txBody>
      </p:sp>
    </p:spTree>
    <p:extLst>
      <p:ext uri="{BB962C8B-B14F-4D97-AF65-F5344CB8AC3E}">
        <p14:creationId xmlns:p14="http://schemas.microsoft.com/office/powerpoint/2010/main" xmlns="" val="3176591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129ACE0-4A72-4E3C-AD92-2811E7494CB3}" type="datetime1">
              <a:rPr lang="es-ES" smtClean="0"/>
              <a:pPr/>
              <a:t>27/11/2017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7968EDC-8281-4041-A1EA-659EAC61C1EC}" type="slidenum">
              <a:rPr lang="es-ES" smtClean="0"/>
              <a:pPr/>
              <a:t>‹#›</a:t>
            </a:fld>
            <a:endParaRPr lang="es-ES"/>
          </a:p>
        </p:txBody>
      </p:sp>
    </p:spTree>
    <p:extLst>
      <p:ext uri="{BB962C8B-B14F-4D97-AF65-F5344CB8AC3E}">
        <p14:creationId xmlns:p14="http://schemas.microsoft.com/office/powerpoint/2010/main" xmlns="" val="753770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FBC59F1-07C2-4F65-9B7C-4F37B4DC9A43}" type="datetime1">
              <a:rPr lang="es-ES" smtClean="0"/>
              <a:pPr/>
              <a:t>27/11/2017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7968EDC-8281-4041-A1EA-659EAC61C1EC}" type="slidenum">
              <a:rPr lang="es-ES" smtClean="0"/>
              <a:pPr/>
              <a:t>‹#›</a:t>
            </a:fld>
            <a:endParaRPr lang="es-ES"/>
          </a:p>
        </p:txBody>
      </p:sp>
    </p:spTree>
    <p:extLst>
      <p:ext uri="{BB962C8B-B14F-4D97-AF65-F5344CB8AC3E}">
        <p14:creationId xmlns:p14="http://schemas.microsoft.com/office/powerpoint/2010/main" xmlns="" val="2381135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5D5C3C-270B-4340-AB22-CBF8F3831E7E}" type="datetime1">
              <a:rPr lang="es-ES" smtClean="0"/>
              <a:pPr/>
              <a:t>27/11/2017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968EDC-8281-4041-A1EA-659EAC61C1EC}" type="slidenum">
              <a:rPr lang="es-ES" smtClean="0"/>
              <a:pPr/>
              <a:t>‹#›</a:t>
            </a:fld>
            <a:endParaRPr lang="es-ES"/>
          </a:p>
        </p:txBody>
      </p:sp>
    </p:spTree>
    <p:extLst>
      <p:ext uri="{BB962C8B-B14F-4D97-AF65-F5344CB8AC3E}">
        <p14:creationId xmlns:p14="http://schemas.microsoft.com/office/powerpoint/2010/main" xmlns="" val="16320551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_tradnl" b="1" dirty="0" smtClean="0">
                <a:effectLst>
                  <a:outerShdw blurRad="38100" dist="38100" dir="2700000" algn="tl">
                    <a:srgbClr val="000000">
                      <a:alpha val="43137"/>
                    </a:srgbClr>
                  </a:outerShdw>
                </a:effectLst>
              </a:rPr>
              <a:t>Exposición del Caso</a:t>
            </a:r>
            <a:endParaRPr lang="es-ES" b="1" dirty="0">
              <a:effectLst>
                <a:outerShdw blurRad="38100" dist="38100" dir="2700000" algn="tl">
                  <a:srgbClr val="000000">
                    <a:alpha val="43137"/>
                  </a:srgbClr>
                </a:outerShdw>
              </a:effectLst>
            </a:endParaRPr>
          </a:p>
        </p:txBody>
      </p:sp>
      <p:sp>
        <p:nvSpPr>
          <p:cNvPr id="3" name="2 Subtítulo"/>
          <p:cNvSpPr>
            <a:spLocks noGrp="1"/>
          </p:cNvSpPr>
          <p:nvPr>
            <p:ph type="subTitle" idx="1"/>
          </p:nvPr>
        </p:nvSpPr>
        <p:spPr>
          <a:xfrm>
            <a:off x="1331640" y="5157192"/>
            <a:ext cx="7560840" cy="576064"/>
          </a:xfrm>
        </p:spPr>
        <p:txBody>
          <a:bodyPr>
            <a:normAutofit fontScale="92500"/>
          </a:bodyPr>
          <a:lstStyle/>
          <a:p>
            <a:pPr algn="l"/>
            <a:r>
              <a:rPr lang="es-ES_tradnl" b="1" dirty="0" smtClean="0"/>
              <a:t>Nombre de la alumna: </a:t>
            </a:r>
            <a:r>
              <a:rPr lang="es-ES_tradnl" b="1" smtClean="0"/>
              <a:t>Sofía Mehcaca </a:t>
            </a:r>
            <a:r>
              <a:rPr lang="es-ES_tradnl" b="1" dirty="0" smtClean="0"/>
              <a:t>Alarcón</a:t>
            </a:r>
            <a:endParaRPr lang="es-ES" b="1" dirty="0"/>
          </a:p>
        </p:txBody>
      </p:sp>
      <p:sp>
        <p:nvSpPr>
          <p:cNvPr id="4" name="3 Marcador de fecha"/>
          <p:cNvSpPr>
            <a:spLocks noGrp="1"/>
          </p:cNvSpPr>
          <p:nvPr>
            <p:ph type="dt" sz="half" idx="10"/>
          </p:nvPr>
        </p:nvSpPr>
        <p:spPr/>
        <p:txBody>
          <a:bodyPr/>
          <a:lstStyle/>
          <a:p>
            <a:fld id="{7E8C99FF-56FD-4F19-AB8E-2E86AE4AD998}" type="datetime1">
              <a:rPr lang="es-ES" smtClean="0"/>
              <a:pPr/>
              <a:t>27/11/2017</a:t>
            </a:fld>
            <a:endParaRPr lang="es-ES"/>
          </a:p>
        </p:txBody>
      </p:sp>
    </p:spTree>
    <p:extLst>
      <p:ext uri="{BB962C8B-B14F-4D97-AF65-F5344CB8AC3E}">
        <p14:creationId xmlns:p14="http://schemas.microsoft.com/office/powerpoint/2010/main" xmlns="" val="2394071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_tradnl" b="1" dirty="0" smtClean="0">
                <a:effectLst>
                  <a:outerShdw blurRad="38100" dist="38100" dir="2700000" algn="tl">
                    <a:srgbClr val="000000">
                      <a:alpha val="43137"/>
                    </a:srgbClr>
                  </a:outerShdw>
                </a:effectLst>
              </a:rPr>
              <a:t>Actividad aplicada</a:t>
            </a:r>
            <a:endParaRPr lang="es-ES"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p:txBody>
          <a:bodyPr>
            <a:normAutofit fontScale="47500" lnSpcReduction="20000"/>
          </a:bodyPr>
          <a:lstStyle/>
          <a:p>
            <a:r>
              <a:rPr lang="es-MX" b="1" dirty="0" smtClean="0"/>
              <a:t>Nombre de la actividad: </a:t>
            </a:r>
            <a:r>
              <a:rPr lang="es-MX" dirty="0" smtClean="0"/>
              <a:t>Comparto Con Mis Compañeros</a:t>
            </a:r>
            <a:endParaRPr lang="en-US" dirty="0" smtClean="0"/>
          </a:p>
          <a:p>
            <a:r>
              <a:rPr lang="es-MX" b="1" dirty="0" smtClean="0"/>
              <a:t>Campo formativo: </a:t>
            </a:r>
            <a:r>
              <a:rPr lang="es-MX" dirty="0" smtClean="0"/>
              <a:t>lenguaje y comunicación</a:t>
            </a:r>
            <a:endParaRPr lang="en-US" dirty="0" smtClean="0"/>
          </a:p>
          <a:p>
            <a:r>
              <a:rPr lang="es-MX" b="1" dirty="0" smtClean="0"/>
              <a:t>Competencia</a:t>
            </a:r>
            <a:r>
              <a:rPr lang="es-MX" dirty="0" smtClean="0"/>
              <a:t> Obtiene y comparte información mediante diversas formas de expresión ora </a:t>
            </a:r>
          </a:p>
          <a:p>
            <a:r>
              <a:rPr lang="es-MX" b="1" dirty="0" smtClean="0"/>
              <a:t>Aprendizaje esperado </a:t>
            </a:r>
            <a:r>
              <a:rPr lang="es-MX" dirty="0" smtClean="0"/>
              <a:t>Describe personas, personajes, objetos, lugares y fenómenos de su entorno, de manera cada vez más precisa </a:t>
            </a:r>
          </a:p>
          <a:p>
            <a:r>
              <a:rPr lang="es-MX" b="1" dirty="0" smtClean="0"/>
              <a:t>Inicio:</a:t>
            </a:r>
            <a:r>
              <a:rPr lang="es-MX" dirty="0" smtClean="0"/>
              <a:t> levanta la mano para participar </a:t>
            </a:r>
            <a:endParaRPr lang="en-US" dirty="0" smtClean="0"/>
          </a:p>
          <a:p>
            <a:r>
              <a:rPr lang="es-MX" b="1" dirty="0" smtClean="0"/>
              <a:t>Desarrollo: </a:t>
            </a:r>
            <a:r>
              <a:rPr lang="es-MX" dirty="0" smtClean="0"/>
              <a:t> Responder los cuestionamientos de que les gusto de la mañana de trabajo, que ya había escuchado acerca del día de muertos  y que aprendieron el día de hoy</a:t>
            </a:r>
            <a:endParaRPr lang="en-US" dirty="0" smtClean="0"/>
          </a:p>
          <a:p>
            <a:r>
              <a:rPr lang="es-MX" b="1" dirty="0" smtClean="0"/>
              <a:t>Cierre: </a:t>
            </a:r>
            <a:r>
              <a:rPr lang="es-MX" dirty="0" smtClean="0"/>
              <a:t>logra describir objetos o lugares así como festividades y fenómenos que se llevan a cabo en su entrono </a:t>
            </a:r>
            <a:endParaRPr lang="en-US" dirty="0" smtClean="0"/>
          </a:p>
          <a:p>
            <a:r>
              <a:rPr lang="es-MX" b="1" dirty="0" smtClean="0"/>
              <a:t>Tiempo:  </a:t>
            </a:r>
            <a:r>
              <a:rPr lang="es-MX" dirty="0" smtClean="0"/>
              <a:t>10 minutos.</a:t>
            </a:r>
            <a:endParaRPr lang="en-US" dirty="0" smtClean="0"/>
          </a:p>
          <a:p>
            <a:r>
              <a:rPr lang="es-MX" b="1" dirty="0" smtClean="0"/>
              <a:t>Espacio: </a:t>
            </a:r>
            <a:r>
              <a:rPr lang="es-MX" dirty="0" smtClean="0"/>
              <a:t>aula de clase, </a:t>
            </a:r>
            <a:endParaRPr lang="en-US" dirty="0" smtClean="0"/>
          </a:p>
          <a:p>
            <a:r>
              <a:rPr lang="es-MX" b="1" dirty="0" smtClean="0"/>
              <a:t>Recursos materiales: </a:t>
            </a:r>
            <a:r>
              <a:rPr lang="es-MX" dirty="0" smtClean="0"/>
              <a:t>participación de los  alumnos </a:t>
            </a:r>
            <a:endParaRPr lang="en-US" dirty="0" smtClean="0"/>
          </a:p>
          <a:p>
            <a:r>
              <a:rPr lang="es-MX" b="1" dirty="0" smtClean="0"/>
              <a:t>Organización:</a:t>
            </a:r>
            <a:r>
              <a:rPr lang="es-MX" dirty="0" smtClean="0"/>
              <a:t> grupal.                                                               </a:t>
            </a:r>
            <a:endParaRPr lang="en-US" dirty="0" smtClean="0"/>
          </a:p>
          <a:p>
            <a:r>
              <a:rPr lang="es-MX" b="1" dirty="0" smtClean="0"/>
              <a:t>Encargado de la actividad: </a:t>
            </a:r>
            <a:r>
              <a:rPr lang="es-MX" dirty="0" smtClean="0"/>
              <a:t>educadora practicante</a:t>
            </a:r>
            <a:endParaRPr lang="en-US" dirty="0" smtClean="0"/>
          </a:p>
          <a:p>
            <a:r>
              <a:rPr lang="es-MX" b="1" dirty="0" smtClean="0"/>
              <a:t>Evaluación:</a:t>
            </a:r>
            <a:r>
              <a:rPr lang="es-MX" dirty="0" smtClean="0"/>
              <a:t> expresa su opinión acerca de lo abordado en la mañana de trabajo, lo que le gusta, le sorprende le da miedo,…</a:t>
            </a:r>
            <a:endParaRPr lang="en-US" dirty="0" smtClean="0"/>
          </a:p>
          <a:p>
            <a:pPr marL="0" indent="0">
              <a:buNone/>
            </a:pPr>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Tree>
    <p:extLst>
      <p:ext uri="{BB962C8B-B14F-4D97-AF65-F5344CB8AC3E}">
        <p14:creationId xmlns="" xmlns:p14="http://schemas.microsoft.com/office/powerpoint/2010/main" val="2863833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43408"/>
            <a:ext cx="8229600" cy="1143000"/>
          </a:xfrm>
        </p:spPr>
        <p:txBody>
          <a:bodyPr>
            <a:normAutofit/>
          </a:bodyPr>
          <a:lstStyle/>
          <a:p>
            <a:r>
              <a:rPr lang="es-ES_tradnl" sz="3200" b="1" dirty="0" smtClean="0">
                <a:effectLst>
                  <a:outerShdw blurRad="38100" dist="38100" dir="2700000" algn="tl">
                    <a:srgbClr val="000000">
                      <a:alpha val="43137"/>
                    </a:srgbClr>
                  </a:outerShdw>
                </a:effectLst>
              </a:rPr>
              <a:t>Adecuaciones aplicadas</a:t>
            </a:r>
            <a:endParaRPr lang="es-ES" sz="3200" b="1" dirty="0">
              <a:effectLst>
                <a:outerShdw blurRad="38100" dist="38100" dir="2700000" algn="tl">
                  <a:srgbClr val="000000">
                    <a:alpha val="43137"/>
                  </a:srgbClr>
                </a:outerShdw>
              </a:effectLst>
            </a:endParaRPr>
          </a:p>
        </p:txBody>
      </p:sp>
      <p:graphicFrame>
        <p:nvGraphicFramePr>
          <p:cNvPr id="5" name="4 Marcador de contenido"/>
          <p:cNvGraphicFramePr>
            <a:graphicFrameLocks noGrp="1"/>
          </p:cNvGraphicFramePr>
          <p:nvPr>
            <p:ph idx="1"/>
            <p:extLst>
              <p:ext uri="{D42A27DB-BD31-4B8C-83A1-F6EECF244321}">
                <p14:modId xmlns="" xmlns:p14="http://schemas.microsoft.com/office/powerpoint/2010/main" val="3232990016"/>
              </p:ext>
            </p:extLst>
          </p:nvPr>
        </p:nvGraphicFramePr>
        <p:xfrm>
          <a:off x="683567" y="652301"/>
          <a:ext cx="7776865" cy="5902973"/>
        </p:xfrm>
        <a:graphic>
          <a:graphicData uri="http://schemas.openxmlformats.org/drawingml/2006/table">
            <a:tbl>
              <a:tblPr firstRow="1" bandRow="1">
                <a:tableStyleId>{93296810-A885-4BE3-A3E7-6D5BEEA58F35}</a:tableStyleId>
              </a:tblPr>
              <a:tblGrid>
                <a:gridCol w="2016225"/>
                <a:gridCol w="3085485"/>
                <a:gridCol w="2675155"/>
              </a:tblGrid>
              <a:tr h="488230">
                <a:tc>
                  <a:txBody>
                    <a:bodyPr/>
                    <a:lstStyle/>
                    <a:p>
                      <a:pPr algn="ctr"/>
                      <a:r>
                        <a:rPr lang="es-ES_tradnl" sz="1400" b="0" dirty="0" smtClean="0">
                          <a:effectLst/>
                          <a:latin typeface="Berlin Sans FB" pitchFamily="34" charset="0"/>
                        </a:rPr>
                        <a:t>Semana</a:t>
                      </a:r>
                      <a:endParaRPr lang="es-ES" sz="1400" b="0" dirty="0">
                        <a:effectLst/>
                        <a:latin typeface="Berlin Sans FB" pitchFamily="34" charset="0"/>
                      </a:endParaRPr>
                    </a:p>
                  </a:txBody>
                  <a:tcPr/>
                </a:tc>
                <a:tc>
                  <a:txBody>
                    <a:bodyPr/>
                    <a:lstStyle/>
                    <a:p>
                      <a:pPr algn="ctr"/>
                      <a:r>
                        <a:rPr lang="es-ES" sz="1400" b="0" dirty="0" smtClean="0">
                          <a:effectLst/>
                          <a:latin typeface="Berlin Sans FB" pitchFamily="34" charset="0"/>
                        </a:rPr>
                        <a:t>Adecuación </a:t>
                      </a:r>
                    </a:p>
                    <a:p>
                      <a:pPr algn="ctr"/>
                      <a:r>
                        <a:rPr lang="es-ES" sz="1400" b="0" baseline="0" dirty="0" smtClean="0">
                          <a:effectLst/>
                          <a:latin typeface="Berlin Sans FB" pitchFamily="34" charset="0"/>
                        </a:rPr>
                        <a:t>Estrategia  </a:t>
                      </a:r>
                      <a:endParaRPr lang="es-ES" sz="1400" b="0" dirty="0">
                        <a:effectLst/>
                        <a:latin typeface="Berlin Sans FB" pitchFamily="34" charset="0"/>
                      </a:endParaRPr>
                    </a:p>
                  </a:txBody>
                  <a:tcPr/>
                </a:tc>
                <a:tc>
                  <a:txBody>
                    <a:bodyPr/>
                    <a:lstStyle/>
                    <a:p>
                      <a:pPr algn="ctr"/>
                      <a:r>
                        <a:rPr lang="es-ES_tradnl" sz="1400" b="0" dirty="0" smtClean="0">
                          <a:effectLst/>
                          <a:latin typeface="Berlin Sans FB" pitchFamily="34" charset="0"/>
                        </a:rPr>
                        <a:t>Evaluación</a:t>
                      </a:r>
                      <a:r>
                        <a:rPr lang="es-ES_tradnl" sz="1400" b="0" baseline="0" dirty="0" smtClean="0">
                          <a:effectLst/>
                          <a:latin typeface="Berlin Sans FB" pitchFamily="34" charset="0"/>
                        </a:rPr>
                        <a:t> </a:t>
                      </a:r>
                      <a:endParaRPr lang="es-ES" sz="1400" b="0" dirty="0">
                        <a:effectLst/>
                        <a:latin typeface="Berlin Sans FB" pitchFamily="34" charset="0"/>
                      </a:endParaRPr>
                    </a:p>
                  </a:txBody>
                  <a:tcPr/>
                </a:tc>
              </a:tr>
              <a:tr h="908251">
                <a:tc rowSpan="5">
                  <a:txBody>
                    <a:bodyPr/>
                    <a:lstStyle/>
                    <a:p>
                      <a:pPr marL="0" marR="0" algn="ctr">
                        <a:lnSpc>
                          <a:spcPct val="115000"/>
                        </a:lnSpc>
                        <a:spcBef>
                          <a:spcPts val="0"/>
                        </a:spcBef>
                        <a:spcAft>
                          <a:spcPts val="0"/>
                        </a:spcAft>
                      </a:pPr>
                      <a:r>
                        <a:rPr lang="es-MX" sz="1100" dirty="0" smtClean="0">
                          <a:latin typeface="Berlin Sans FB" pitchFamily="34" charset="0"/>
                          <a:ea typeface="Calibri"/>
                          <a:cs typeface="Times New Roman"/>
                        </a:rPr>
                        <a:t>Semana</a:t>
                      </a:r>
                      <a:r>
                        <a:rPr lang="es-MX" sz="1100" baseline="0" dirty="0" smtClean="0">
                          <a:latin typeface="Berlin Sans FB" pitchFamily="34" charset="0"/>
                          <a:ea typeface="Calibri"/>
                          <a:cs typeface="Times New Roman"/>
                        </a:rPr>
                        <a:t> de practica  del 30 de octubre al 3 de noviembre </a:t>
                      </a:r>
                      <a:endParaRPr lang="en-US" sz="1100" dirty="0">
                        <a:latin typeface="Berlin Sans FB" pitchFamily="34" charset="0"/>
                        <a:ea typeface="Calibri"/>
                        <a:cs typeface="Times New Roman"/>
                      </a:endParaRPr>
                    </a:p>
                  </a:txBody>
                  <a:tcPr marL="68580" marR="68580" marT="0" marB="0" anchor="ct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s-MX" sz="1100" dirty="0" smtClean="0">
                          <a:latin typeface="Berlin Sans FB" pitchFamily="34" charset="0"/>
                          <a:ea typeface="Calibri"/>
                          <a:cs typeface="Arial"/>
                        </a:rPr>
                        <a:t>recibir rompecabezas por equipos,  armar de manera ordenada el rompecabezas, analizan que imagen relacionada con el día de muertos se forma, realizándose por equipos</a:t>
                      </a:r>
                      <a:endParaRPr lang="en-US" sz="1100" dirty="0" smtClean="0">
                        <a:latin typeface="Berlin Sans FB" pitchFamily="34" charset="0"/>
                        <a:ea typeface="Calibri"/>
                        <a:cs typeface="Times New Roman"/>
                      </a:endParaRPr>
                    </a:p>
                  </a:txBody>
                  <a:tcPr marL="68580" marR="68580" marT="0" marB="0"/>
                </a:tc>
                <a:tc>
                  <a:txBody>
                    <a:bodyPr/>
                    <a:lstStyle/>
                    <a:p>
                      <a:pPr marL="0" marR="0" algn="l">
                        <a:lnSpc>
                          <a:spcPct val="115000"/>
                        </a:lnSpc>
                        <a:spcBef>
                          <a:spcPts val="0"/>
                        </a:spcBef>
                        <a:spcAft>
                          <a:spcPts val="0"/>
                        </a:spcAft>
                      </a:pPr>
                      <a:r>
                        <a:rPr lang="es-MX" sz="1100" dirty="0" smtClean="0">
                          <a:latin typeface="Berlin Sans FB" pitchFamily="34" charset="0"/>
                          <a:ea typeface="Calibri"/>
                          <a:cs typeface="Times New Roman"/>
                        </a:rPr>
                        <a:t> Logra armar el rompecabezas sin dificultad, se evaluará por medio de la observación.</a:t>
                      </a:r>
                      <a:r>
                        <a:rPr lang="es-MX" sz="1100" u="sng" dirty="0" smtClean="0">
                          <a:latin typeface="Berlin Sans FB" pitchFamily="34" charset="0"/>
                          <a:ea typeface="Calibri"/>
                          <a:cs typeface="Times New Roman"/>
                        </a:rPr>
                        <a:t> </a:t>
                      </a:r>
                      <a:endParaRPr lang="en-US" sz="1100" dirty="0">
                        <a:latin typeface="Berlin Sans FB" pitchFamily="34" charset="0"/>
                        <a:ea typeface="Calibri"/>
                        <a:cs typeface="Times New Roman"/>
                      </a:endParaRPr>
                    </a:p>
                  </a:txBody>
                  <a:tcPr marL="68580" marR="68580" marT="0" marB="0"/>
                </a:tc>
              </a:tr>
              <a:tr h="1349811">
                <a:tc vMerge="1">
                  <a:txBody>
                    <a:bodyPr/>
                    <a:lstStyle/>
                    <a:p>
                      <a:pPr algn="ctr"/>
                      <a:endParaRPr lang="es-ES" dirty="0"/>
                    </a:p>
                  </a:txBody>
                  <a:tcPr anchor="ctr"/>
                </a:tc>
                <a:tc>
                  <a:txBody>
                    <a:bodyPr/>
                    <a:lstStyle/>
                    <a:p>
                      <a:r>
                        <a:rPr lang="es-MX" sz="1100" kern="1200" dirty="0" smtClean="0">
                          <a:solidFill>
                            <a:schemeClr val="dk1"/>
                          </a:solidFill>
                          <a:latin typeface="Berlin Sans FB" pitchFamily="34" charset="0"/>
                          <a:ea typeface="+mn-ea"/>
                          <a:cs typeface="+mn-cs"/>
                        </a:rPr>
                        <a:t>Elegir un representante por equipo de trabajo diariamente,  escuchar las indicaciones acerca de las acciones  y responsabilidades que realizará el sargento de cada  equipo,  regular su comportamiento a lo largo del día logrando así ser acreedor a un </a:t>
                      </a:r>
                      <a:r>
                        <a:rPr lang="es-MX" sz="1100" kern="1200" dirty="0" err="1" smtClean="0">
                          <a:solidFill>
                            <a:schemeClr val="dk1"/>
                          </a:solidFill>
                          <a:latin typeface="Berlin Sans FB" pitchFamily="34" charset="0"/>
                          <a:ea typeface="+mn-ea"/>
                          <a:cs typeface="+mn-cs"/>
                        </a:rPr>
                        <a:t>stiker</a:t>
                      </a:r>
                      <a:r>
                        <a:rPr lang="es-MX" sz="1100" kern="1200" dirty="0" smtClean="0">
                          <a:solidFill>
                            <a:schemeClr val="dk1"/>
                          </a:solidFill>
                          <a:latin typeface="Berlin Sans FB" pitchFamily="34" charset="0"/>
                          <a:ea typeface="+mn-ea"/>
                          <a:cs typeface="+mn-cs"/>
                        </a:rPr>
                        <a:t>, realizándose de manera grupal.</a:t>
                      </a:r>
                      <a:endParaRPr lang="es-ES" sz="1100" dirty="0">
                        <a:latin typeface="Berlin Sans FB" pitchFamily="34" charset="0"/>
                      </a:endParaRPr>
                    </a:p>
                  </a:txBody>
                  <a:tcPr/>
                </a:tc>
                <a:tc>
                  <a:txBody>
                    <a:bodyPr/>
                    <a:lstStyle/>
                    <a:p>
                      <a:r>
                        <a:rPr lang="es-MX" sz="1100" kern="1200" dirty="0" smtClean="0">
                          <a:solidFill>
                            <a:schemeClr val="dk1"/>
                          </a:solidFill>
                          <a:latin typeface="Berlin Sans FB" pitchFamily="34" charset="0"/>
                          <a:ea typeface="+mn-ea"/>
                          <a:cs typeface="+mn-cs"/>
                        </a:rPr>
                        <a:t>regular su comportamiento a lo largo</a:t>
                      </a:r>
                      <a:r>
                        <a:rPr lang="es-MX" sz="1100" kern="1200" baseline="0" dirty="0" smtClean="0">
                          <a:solidFill>
                            <a:schemeClr val="dk1"/>
                          </a:solidFill>
                          <a:latin typeface="Berlin Sans FB" pitchFamily="34" charset="0"/>
                          <a:ea typeface="+mn-ea"/>
                          <a:cs typeface="+mn-cs"/>
                        </a:rPr>
                        <a:t> de la jornada de trabajo </a:t>
                      </a:r>
                      <a:endParaRPr lang="es-MX" sz="1100" kern="1200" dirty="0" smtClean="0">
                        <a:solidFill>
                          <a:schemeClr val="dk1"/>
                        </a:solidFill>
                        <a:latin typeface="Berlin Sans FB" pitchFamily="34" charset="0"/>
                        <a:ea typeface="+mn-ea"/>
                        <a:cs typeface="+mn-cs"/>
                      </a:endParaRPr>
                    </a:p>
                  </a:txBody>
                  <a:tcPr/>
                </a:tc>
              </a:tr>
              <a:tr h="1008566">
                <a:tc vMerge="1">
                  <a:txBody>
                    <a:bodyPr/>
                    <a:lstStyle/>
                    <a:p>
                      <a:endParaRPr lang="en-US"/>
                    </a:p>
                  </a:txBody>
                  <a:tcPr/>
                </a:tc>
                <a:tc gridSpan="2">
                  <a:txBody>
                    <a:bodyPr/>
                    <a:lstStyle/>
                    <a:p>
                      <a:pPr algn="ctr"/>
                      <a:r>
                        <a:rPr lang="es-MX" dirty="0" smtClean="0"/>
                        <a:t>ASUETO</a:t>
                      </a:r>
                      <a:endParaRPr lang="en-US" dirty="0"/>
                    </a:p>
                  </a:txBody>
                  <a:tcPr anchor="ctr"/>
                </a:tc>
                <a:tc hMerge="1">
                  <a:txBody>
                    <a:bodyPr/>
                    <a:lstStyle/>
                    <a:p>
                      <a:endParaRPr lang="en-US" dirty="0"/>
                    </a:p>
                  </a:txBody>
                  <a:tcPr/>
                </a:tc>
              </a:tr>
              <a:tr h="875941">
                <a:tc vMerge="1">
                  <a:txBody>
                    <a:bodyPr/>
                    <a:lstStyle/>
                    <a:p>
                      <a:pPr algn="ctr"/>
                      <a:endParaRPr lang="es-ES" dirty="0"/>
                    </a:p>
                  </a:txBody>
                  <a:tcPr anchor="ctr"/>
                </a:tc>
                <a:tc>
                  <a:txBody>
                    <a:bodyPr/>
                    <a:lstStyle/>
                    <a:p>
                      <a:r>
                        <a:rPr lang="es-MX" sz="1100" kern="1200" dirty="0" smtClean="0">
                          <a:solidFill>
                            <a:schemeClr val="dk1"/>
                          </a:solidFill>
                          <a:latin typeface="Berlin Sans FB" pitchFamily="34" charset="0"/>
                          <a:ea typeface="+mn-ea"/>
                          <a:cs typeface="+mn-cs"/>
                        </a:rPr>
                        <a:t>Levantar  la mano para participar, pasar al frente, exponer su tarea frente a sus compañeros. La actividad se realizara en el aula de clases  de manera individual.</a:t>
                      </a:r>
                      <a:endParaRPr lang="es-ES" sz="1100" dirty="0">
                        <a:latin typeface="Berlin Sans FB" pitchFamily="34" charset="0"/>
                      </a:endParaRPr>
                    </a:p>
                  </a:txBody>
                  <a:tcPr/>
                </a:tc>
                <a:tc>
                  <a:txBody>
                    <a:bodyPr/>
                    <a:lstStyle/>
                    <a:p>
                      <a:r>
                        <a:rPr lang="es-MX" sz="1200" dirty="0" smtClean="0">
                          <a:latin typeface="Berlin Sans FB" pitchFamily="34" charset="0"/>
                        </a:rPr>
                        <a:t>Expresa su opinión acerca de la exposición de sus compañeros, lo que le gusta, le sorprende le da miedo,… </a:t>
                      </a:r>
                      <a:endParaRPr lang="es-ES" sz="1200" dirty="0">
                        <a:solidFill>
                          <a:schemeClr val="tx1"/>
                        </a:solidFill>
                        <a:latin typeface="Berlin Sans FB" pitchFamily="34" charset="0"/>
                      </a:endParaRPr>
                    </a:p>
                  </a:txBody>
                  <a:tcPr/>
                </a:tc>
              </a:tr>
              <a:tr h="1242244">
                <a:tc vMerge="1">
                  <a:txBody>
                    <a:bodyPr/>
                    <a:lstStyle/>
                    <a:p>
                      <a:pPr algn="ctr"/>
                      <a:endParaRPr lang="es-ES" dirty="0"/>
                    </a:p>
                  </a:txBody>
                  <a:tcPr anchor="ctr"/>
                </a:tc>
                <a:tc>
                  <a:txBody>
                    <a:bodyPr/>
                    <a:lstStyle/>
                    <a:p>
                      <a:r>
                        <a:rPr lang="es-MX" sz="1100" kern="1200" dirty="0" smtClean="0">
                          <a:solidFill>
                            <a:schemeClr val="dk1"/>
                          </a:solidFill>
                          <a:latin typeface="Berlin Sans FB" pitchFamily="34" charset="0"/>
                          <a:ea typeface="+mn-ea"/>
                          <a:cs typeface="+mn-cs"/>
                        </a:rPr>
                        <a:t>Responder los cuestionamientos de que les gusto de la mañana de trabajo, que ya había escuchado acerca del día de muertos  y que aprendieron el día de hoy, se realizará grupalmente. </a:t>
                      </a:r>
                      <a:endParaRPr lang="es-ES" sz="1100" dirty="0">
                        <a:latin typeface="Berlin Sans FB" pitchFamily="34" charset="0"/>
                      </a:endParaRPr>
                    </a:p>
                  </a:txBody>
                  <a:tcPr/>
                </a:tc>
                <a:tc>
                  <a:txBody>
                    <a:bodyPr/>
                    <a:lstStyle/>
                    <a:p>
                      <a:r>
                        <a:rPr lang="es-MX" sz="1100" dirty="0" smtClean="0">
                          <a:latin typeface="Berlin Sans FB" pitchFamily="34" charset="0"/>
                        </a:rPr>
                        <a:t>Expresa su opinión acerca de lo abordado en la mañana de trabajo, lo que le gusta, le sorprende le da miedo,…</a:t>
                      </a:r>
                      <a:endParaRPr lang="es-ES" sz="1100" dirty="0">
                        <a:latin typeface="Berlin Sans FB" pitchFamily="34" charset="0"/>
                      </a:endParaRPr>
                    </a:p>
                  </a:txBody>
                  <a:tcPr/>
                </a:tc>
              </a:tr>
            </a:tbl>
          </a:graphicData>
        </a:graphic>
      </p:graphicFrame>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Tree>
    <p:extLst>
      <p:ext uri="{BB962C8B-B14F-4D97-AF65-F5344CB8AC3E}">
        <p14:creationId xmlns="" xmlns:p14="http://schemas.microsoft.com/office/powerpoint/2010/main" val="5590480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buNone/>
            </a:pPr>
            <a:r>
              <a:rPr lang="es-MX" dirty="0" smtClean="0"/>
              <a:t>Actividades </a:t>
            </a:r>
          </a:p>
          <a:p>
            <a:pPr algn="ctr">
              <a:buNone/>
            </a:pPr>
            <a:r>
              <a:rPr lang="es-MX" dirty="0" smtClean="0"/>
              <a:t>SEMANA 2 </a:t>
            </a:r>
            <a:endParaRPr lang="en-US" dirty="0"/>
          </a:p>
        </p:txBody>
      </p:sp>
      <p:sp>
        <p:nvSpPr>
          <p:cNvPr id="4" name="Date Placeholder 3"/>
          <p:cNvSpPr>
            <a:spLocks noGrp="1"/>
          </p:cNvSpPr>
          <p:nvPr>
            <p:ph type="dt" sz="half" idx="10"/>
          </p:nvPr>
        </p:nvSpPr>
        <p:spPr/>
        <p:txBody>
          <a:bodyPr/>
          <a:lstStyle/>
          <a:p>
            <a:fld id="{C995B96E-DCB9-4C5D-8B1B-1B374EA29D33}" type="datetime1">
              <a:rPr lang="es-ES" smtClean="0"/>
              <a:pPr/>
              <a:t>27/11/2017</a:t>
            </a:fld>
            <a:endParaRPr lang="es-E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3792"/>
            <a:ext cx="8229600" cy="1143000"/>
          </a:xfrm>
        </p:spPr>
        <p:txBody>
          <a:bodyPr>
            <a:noAutofit/>
          </a:bodyPr>
          <a:lstStyle/>
          <a:p>
            <a:r>
              <a:rPr lang="es-ES_tradnl" b="1" dirty="0" smtClean="0">
                <a:effectLst>
                  <a:outerShdw blurRad="38100" dist="38100" dir="2700000" algn="tl">
                    <a:srgbClr val="000000">
                      <a:alpha val="43137"/>
                    </a:srgbClr>
                  </a:outerShdw>
                </a:effectLst>
              </a:rPr>
              <a:t>Actividad aplicada</a:t>
            </a:r>
            <a:endParaRPr lang="en-US" sz="1600" dirty="0"/>
          </a:p>
        </p:txBody>
      </p:sp>
      <p:sp>
        <p:nvSpPr>
          <p:cNvPr id="3" name="Content Placeholder 2"/>
          <p:cNvSpPr>
            <a:spLocks noGrp="1"/>
          </p:cNvSpPr>
          <p:nvPr>
            <p:ph idx="1"/>
          </p:nvPr>
        </p:nvSpPr>
        <p:spPr/>
        <p:txBody>
          <a:bodyPr>
            <a:normAutofit fontScale="55000" lnSpcReduction="20000"/>
          </a:bodyPr>
          <a:lstStyle/>
          <a:p>
            <a:r>
              <a:rPr lang="es-MX" b="1" dirty="0" smtClean="0"/>
              <a:t>Actividad : Las Leyendas </a:t>
            </a:r>
            <a:endParaRPr lang="en-US" dirty="0" smtClean="0"/>
          </a:p>
          <a:p>
            <a:r>
              <a:rPr lang="es-MX" b="1" dirty="0" smtClean="0"/>
              <a:t>Campo formativo: </a:t>
            </a:r>
            <a:r>
              <a:rPr lang="es-MX" dirty="0" smtClean="0"/>
              <a:t>lenguaje y comunicación</a:t>
            </a:r>
            <a:endParaRPr lang="en-US" dirty="0" smtClean="0"/>
          </a:p>
          <a:p>
            <a:r>
              <a:rPr lang="es-MX" b="1" dirty="0" smtClean="0"/>
              <a:t>Competencia</a:t>
            </a:r>
            <a:r>
              <a:rPr lang="es-MX" dirty="0" smtClean="0"/>
              <a:t> Obtiene y comparte información mediante diversas formas de expresión oral</a:t>
            </a:r>
          </a:p>
          <a:p>
            <a:r>
              <a:rPr lang="es-MX" b="1" dirty="0" smtClean="0"/>
              <a:t>Aprendizaje esperado </a:t>
            </a:r>
            <a:r>
              <a:rPr lang="es-MX" dirty="0" smtClean="0"/>
              <a:t>Describe personas, personajes, objetos, lugares y fenómenos de su entorno, de manera cada vez más precisa .</a:t>
            </a:r>
            <a:endParaRPr lang="en-US" dirty="0" smtClean="0"/>
          </a:p>
          <a:p>
            <a:r>
              <a:rPr lang="es-MX" b="1" dirty="0" smtClean="0"/>
              <a:t>Inicio</a:t>
            </a:r>
            <a:r>
              <a:rPr lang="es-MX" dirty="0" smtClean="0"/>
              <a:t>: Mencionar algún conocimiento previo que posea acerca de las leyendas.</a:t>
            </a:r>
            <a:endParaRPr lang="en-US" dirty="0" smtClean="0"/>
          </a:p>
          <a:p>
            <a:r>
              <a:rPr lang="es-MX" b="1" dirty="0" smtClean="0"/>
              <a:t>Desarrollo</a:t>
            </a:r>
            <a:r>
              <a:rPr lang="es-MX" dirty="0" smtClean="0"/>
              <a:t>: escuchar el cuento “Mi abuela me cuenta una leyenda” donde se describe esta actividad</a:t>
            </a:r>
            <a:endParaRPr lang="en-US" dirty="0" smtClean="0"/>
          </a:p>
          <a:p>
            <a:r>
              <a:rPr lang="es-MX" b="1" dirty="0" smtClean="0"/>
              <a:t>Cierre</a:t>
            </a:r>
            <a:r>
              <a:rPr lang="es-MX" dirty="0" smtClean="0"/>
              <a:t>: ” responder cuestionamientos  al final de la actividad (¿que son las leyendas?,  ¿Qué leyendas conocen?),  realizándose de manera grupal.</a:t>
            </a:r>
            <a:endParaRPr lang="en-US" dirty="0" smtClean="0"/>
          </a:p>
          <a:p>
            <a:r>
              <a:rPr lang="es-MX" b="1" dirty="0" smtClean="0"/>
              <a:t>Tiempo: </a:t>
            </a:r>
            <a:r>
              <a:rPr lang="es-MX" dirty="0" smtClean="0"/>
              <a:t>20 minutos</a:t>
            </a:r>
            <a:r>
              <a:rPr lang="es-MX" b="1" dirty="0" smtClean="0"/>
              <a:t> </a:t>
            </a:r>
            <a:endParaRPr lang="en-US" dirty="0" smtClean="0"/>
          </a:p>
          <a:p>
            <a:r>
              <a:rPr lang="es-MX" b="1" dirty="0" smtClean="0"/>
              <a:t>Espacio: </a:t>
            </a:r>
            <a:r>
              <a:rPr lang="es-MX" dirty="0" smtClean="0"/>
              <a:t>aula de clase</a:t>
            </a:r>
            <a:endParaRPr lang="en-US" dirty="0" smtClean="0"/>
          </a:p>
          <a:p>
            <a:r>
              <a:rPr lang="es-MX" b="1" dirty="0" smtClean="0"/>
              <a:t>Recursos materiales:</a:t>
            </a:r>
            <a:r>
              <a:rPr lang="es-MX" dirty="0" smtClean="0"/>
              <a:t> cuento “Mi abuela me cuenta una leyenda”, TV computadora</a:t>
            </a:r>
            <a:endParaRPr lang="en-US" dirty="0" smtClean="0"/>
          </a:p>
          <a:p>
            <a:r>
              <a:rPr lang="es-MX" b="1" dirty="0" smtClean="0"/>
              <a:t>Organización: </a:t>
            </a:r>
            <a:r>
              <a:rPr lang="es-MX" dirty="0" smtClean="0"/>
              <a:t>grupal</a:t>
            </a:r>
            <a:endParaRPr lang="en-US" dirty="0" smtClean="0"/>
          </a:p>
          <a:p>
            <a:r>
              <a:rPr lang="es-MX" b="1" dirty="0" smtClean="0"/>
              <a:t>Encargado de la actividad: </a:t>
            </a:r>
            <a:r>
              <a:rPr lang="es-MX" dirty="0" smtClean="0"/>
              <a:t>educadora practicante</a:t>
            </a:r>
            <a:r>
              <a:rPr lang="es-MX" b="1" dirty="0" smtClean="0"/>
              <a:t> </a:t>
            </a:r>
            <a:endParaRPr lang="en-US" dirty="0" smtClean="0"/>
          </a:p>
          <a:p>
            <a:r>
              <a:rPr lang="es-MX" b="1" dirty="0" smtClean="0"/>
              <a:t>Evaluación:</a:t>
            </a:r>
            <a:r>
              <a:rPr lang="es-MX" dirty="0" smtClean="0"/>
              <a:t> responde cuestionamientos acerca del tema abordado en clase.</a:t>
            </a:r>
            <a:endParaRPr lang="en-US" dirty="0" smtClean="0"/>
          </a:p>
          <a:p>
            <a:endParaRPr lang="en-US" dirty="0"/>
          </a:p>
        </p:txBody>
      </p:sp>
      <p:sp>
        <p:nvSpPr>
          <p:cNvPr id="4" name="Date Placeholder 3"/>
          <p:cNvSpPr>
            <a:spLocks noGrp="1"/>
          </p:cNvSpPr>
          <p:nvPr>
            <p:ph type="dt" sz="half" idx="10"/>
          </p:nvPr>
        </p:nvSpPr>
        <p:spPr/>
        <p:txBody>
          <a:bodyPr/>
          <a:lstStyle/>
          <a:p>
            <a:fld id="{C995B96E-DCB9-4C5D-8B1B-1B374EA29D33}" type="datetime1">
              <a:rPr lang="es-ES" smtClean="0"/>
              <a:pPr/>
              <a:t>27/11/2017</a:t>
            </a:fld>
            <a:endParaRPr lang="es-E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s-ES_tradnl" b="1" dirty="0" smtClean="0">
                <a:effectLst>
                  <a:outerShdw blurRad="38100" dist="38100" dir="2700000" algn="tl">
                    <a:srgbClr val="000000">
                      <a:alpha val="43137"/>
                    </a:srgbClr>
                  </a:outerShdw>
                </a:effectLst>
              </a:rPr>
              <a:t>Actividad aplicada</a:t>
            </a:r>
            <a:endParaRPr lang="en-US" dirty="0"/>
          </a:p>
        </p:txBody>
      </p:sp>
      <p:sp>
        <p:nvSpPr>
          <p:cNvPr id="3" name="Content Placeholder 2"/>
          <p:cNvSpPr>
            <a:spLocks noGrp="1"/>
          </p:cNvSpPr>
          <p:nvPr>
            <p:ph idx="1"/>
          </p:nvPr>
        </p:nvSpPr>
        <p:spPr/>
        <p:txBody>
          <a:bodyPr>
            <a:normAutofit fontScale="47500" lnSpcReduction="20000"/>
          </a:bodyPr>
          <a:lstStyle/>
          <a:p>
            <a:r>
              <a:rPr lang="es-MX" b="1" dirty="0" smtClean="0"/>
              <a:t>Actividad : La Fogata en el aula </a:t>
            </a:r>
            <a:endParaRPr lang="en-US" dirty="0" smtClean="0"/>
          </a:p>
          <a:p>
            <a:r>
              <a:rPr lang="es-MX" b="1" dirty="0" smtClean="0"/>
              <a:t>Campo formativo: </a:t>
            </a:r>
            <a:r>
              <a:rPr lang="es-MX" dirty="0" smtClean="0"/>
              <a:t>lenguaje y comunicación</a:t>
            </a:r>
            <a:endParaRPr lang="en-US" dirty="0" smtClean="0"/>
          </a:p>
          <a:p>
            <a:r>
              <a:rPr lang="es-MX" b="1" dirty="0" smtClean="0"/>
              <a:t>Competencia</a:t>
            </a:r>
            <a:r>
              <a:rPr lang="es-MX" dirty="0" smtClean="0"/>
              <a:t> Obtiene y comparte información mediante diversas formas de expresión oral</a:t>
            </a:r>
          </a:p>
          <a:p>
            <a:r>
              <a:rPr lang="es-MX" b="1" dirty="0" smtClean="0"/>
              <a:t>Aprendizaje esperado </a:t>
            </a:r>
            <a:r>
              <a:rPr lang="es-MX" dirty="0" smtClean="0"/>
              <a:t>Describe personas, personajes, objetos, lugares y fenómenos de su entorno, de manera cada vez más precisa .</a:t>
            </a:r>
            <a:endParaRPr lang="en-US" dirty="0" smtClean="0"/>
          </a:p>
          <a:p>
            <a:r>
              <a:rPr lang="es-MX" b="1" dirty="0" smtClean="0"/>
              <a:t>Inicio</a:t>
            </a:r>
            <a:r>
              <a:rPr lang="es-MX" dirty="0" smtClean="0"/>
              <a:t>: </a:t>
            </a:r>
            <a:r>
              <a:rPr lang="es-MX" dirty="0" smtClean="0">
                <a:solidFill>
                  <a:srgbClr val="FF0000"/>
                </a:solidFill>
              </a:rPr>
              <a:t> </a:t>
            </a:r>
            <a:r>
              <a:rPr lang="es-MX" dirty="0" smtClean="0"/>
              <a:t>Escuchar las indicaciones para la realización de la fogata (ficticia) participar contando diversas leyendas</a:t>
            </a:r>
            <a:endParaRPr lang="en-US" dirty="0" smtClean="0"/>
          </a:p>
          <a:p>
            <a:r>
              <a:rPr lang="es-MX" b="1" dirty="0" smtClean="0"/>
              <a:t>Desarrollo</a:t>
            </a:r>
            <a:r>
              <a:rPr lang="es-MX" dirty="0" smtClean="0"/>
              <a:t>: escuchar las leyendas</a:t>
            </a:r>
            <a:endParaRPr lang="en-US" dirty="0" smtClean="0"/>
          </a:p>
          <a:p>
            <a:r>
              <a:rPr lang="es-MX" b="1" dirty="0" smtClean="0"/>
              <a:t>Cierre</a:t>
            </a:r>
            <a:r>
              <a:rPr lang="es-MX" dirty="0" smtClean="0"/>
              <a:t>: responder cuestionamientos acerca de la leyenda (¿Qué nombre tiene los personajes de la leyenda?. ¿Cuál fue la parte que más te gustó?</a:t>
            </a:r>
            <a:endParaRPr lang="en-US" dirty="0" smtClean="0"/>
          </a:p>
          <a:p>
            <a:r>
              <a:rPr lang="es-MX" b="1" dirty="0" smtClean="0"/>
              <a:t>Tiempo: </a:t>
            </a:r>
            <a:r>
              <a:rPr lang="es-MX" dirty="0" smtClean="0"/>
              <a:t>25 minutos</a:t>
            </a:r>
            <a:r>
              <a:rPr lang="es-MX" b="1" dirty="0" smtClean="0"/>
              <a:t> </a:t>
            </a:r>
            <a:endParaRPr lang="en-US" dirty="0" smtClean="0"/>
          </a:p>
          <a:p>
            <a:r>
              <a:rPr lang="es-MX" b="1" dirty="0" smtClean="0"/>
              <a:t>Espacio: </a:t>
            </a:r>
            <a:r>
              <a:rPr lang="es-MX" dirty="0" smtClean="0"/>
              <a:t>aula de clase</a:t>
            </a:r>
            <a:endParaRPr lang="en-US" dirty="0" smtClean="0"/>
          </a:p>
          <a:p>
            <a:r>
              <a:rPr lang="es-MX" b="1" dirty="0" smtClean="0"/>
              <a:t>Recursos materiales:</a:t>
            </a:r>
            <a:r>
              <a:rPr lang="es-MX" dirty="0" smtClean="0"/>
              <a:t> fogata, tarea( investigación de leyendas)</a:t>
            </a:r>
            <a:endParaRPr lang="en-US" dirty="0" smtClean="0"/>
          </a:p>
          <a:p>
            <a:r>
              <a:rPr lang="es-MX" b="1" dirty="0" smtClean="0"/>
              <a:t>Organización: </a:t>
            </a:r>
            <a:r>
              <a:rPr lang="es-MX" dirty="0" smtClean="0"/>
              <a:t>grupal</a:t>
            </a:r>
            <a:endParaRPr lang="en-US" dirty="0" smtClean="0"/>
          </a:p>
          <a:p>
            <a:r>
              <a:rPr lang="es-MX" b="1" dirty="0" smtClean="0"/>
              <a:t>Encargado de la actividad: </a:t>
            </a:r>
            <a:r>
              <a:rPr lang="es-MX" dirty="0" smtClean="0"/>
              <a:t>educadora practicante</a:t>
            </a:r>
            <a:r>
              <a:rPr lang="es-MX" b="1" dirty="0" smtClean="0"/>
              <a:t> </a:t>
            </a:r>
            <a:endParaRPr lang="en-US" dirty="0" smtClean="0"/>
          </a:p>
          <a:p>
            <a:r>
              <a:rPr lang="es-MX" b="1" dirty="0" smtClean="0"/>
              <a:t>Evaluación:</a:t>
            </a:r>
            <a:r>
              <a:rPr lang="es-MX" dirty="0" smtClean="0"/>
              <a:t>. responder cuestionamientos acerca de las características de las leyendas(¿quiénes son los personajes de la leyenda?, en que lugar se lleva a cabo?, …)</a:t>
            </a:r>
            <a:endParaRPr lang="en-US" dirty="0"/>
          </a:p>
        </p:txBody>
      </p:sp>
      <p:sp>
        <p:nvSpPr>
          <p:cNvPr id="4" name="Date Placeholder 3"/>
          <p:cNvSpPr>
            <a:spLocks noGrp="1"/>
          </p:cNvSpPr>
          <p:nvPr>
            <p:ph type="dt" sz="half" idx="10"/>
          </p:nvPr>
        </p:nvSpPr>
        <p:spPr/>
        <p:txBody>
          <a:bodyPr/>
          <a:lstStyle/>
          <a:p>
            <a:fld id="{C995B96E-DCB9-4C5D-8B1B-1B374EA29D33}" type="datetime1">
              <a:rPr lang="es-ES" smtClean="0"/>
              <a:pPr/>
              <a:t>27/11/2017</a:t>
            </a:fld>
            <a:endParaRPr lang="es-E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97768"/>
            <a:ext cx="8229600" cy="1143000"/>
          </a:xfrm>
        </p:spPr>
        <p:txBody>
          <a:bodyPr>
            <a:normAutofit/>
          </a:bodyPr>
          <a:lstStyle/>
          <a:p>
            <a:r>
              <a:rPr lang="es-ES_tradnl" sz="3200" b="1" dirty="0" smtClean="0">
                <a:effectLst>
                  <a:outerShdw blurRad="38100" dist="38100" dir="2700000" algn="tl">
                    <a:srgbClr val="000000">
                      <a:alpha val="43137"/>
                    </a:srgbClr>
                  </a:outerShdw>
                </a:effectLst>
              </a:rPr>
              <a:t>Adecuaciones aplicadas</a:t>
            </a:r>
            <a:endParaRPr lang="es-ES" sz="3200" b="1" dirty="0">
              <a:effectLst>
                <a:outerShdw blurRad="38100" dist="38100" dir="2700000" algn="tl">
                  <a:srgbClr val="000000">
                    <a:alpha val="43137"/>
                  </a:srgbClr>
                </a:outerShdw>
              </a:effectLst>
            </a:endParaRPr>
          </a:p>
        </p:txBody>
      </p:sp>
      <p:graphicFrame>
        <p:nvGraphicFramePr>
          <p:cNvPr id="5" name="4 Marcador de contenido"/>
          <p:cNvGraphicFramePr>
            <a:graphicFrameLocks noGrp="1"/>
          </p:cNvGraphicFramePr>
          <p:nvPr>
            <p:ph idx="1"/>
            <p:extLst>
              <p:ext uri="{D42A27DB-BD31-4B8C-83A1-F6EECF244321}">
                <p14:modId xmlns="" xmlns:p14="http://schemas.microsoft.com/office/powerpoint/2010/main" val="3232990016"/>
              </p:ext>
            </p:extLst>
          </p:nvPr>
        </p:nvGraphicFramePr>
        <p:xfrm>
          <a:off x="251520" y="1196752"/>
          <a:ext cx="8568952" cy="5317798"/>
        </p:xfrm>
        <a:graphic>
          <a:graphicData uri="http://schemas.openxmlformats.org/drawingml/2006/table">
            <a:tbl>
              <a:tblPr firstRow="1" bandRow="1">
                <a:tableStyleId>{93296810-A885-4BE3-A3E7-6D5BEEA58F35}</a:tableStyleId>
              </a:tblPr>
              <a:tblGrid>
                <a:gridCol w="1512168"/>
                <a:gridCol w="4109160"/>
                <a:gridCol w="2947624"/>
              </a:tblGrid>
              <a:tr h="593381">
                <a:tc>
                  <a:txBody>
                    <a:bodyPr/>
                    <a:lstStyle/>
                    <a:p>
                      <a:pPr algn="ctr"/>
                      <a:r>
                        <a:rPr lang="es-ES_tradnl" sz="1800" b="0" dirty="0" smtClean="0">
                          <a:effectLst/>
                          <a:latin typeface="Berlin Sans FB" pitchFamily="34" charset="0"/>
                        </a:rPr>
                        <a:t>Semana</a:t>
                      </a:r>
                      <a:endParaRPr lang="es-ES" sz="1800" b="0" dirty="0">
                        <a:effectLst/>
                        <a:latin typeface="Berlin Sans FB" pitchFamily="34" charset="0"/>
                      </a:endParaRPr>
                    </a:p>
                  </a:txBody>
                  <a:tcPr/>
                </a:tc>
                <a:tc>
                  <a:txBody>
                    <a:bodyPr/>
                    <a:lstStyle/>
                    <a:p>
                      <a:pPr algn="ctr"/>
                      <a:r>
                        <a:rPr lang="es-ES" sz="1800" b="0" dirty="0" smtClean="0">
                          <a:effectLst/>
                          <a:latin typeface="Berlin Sans FB" pitchFamily="34" charset="0"/>
                        </a:rPr>
                        <a:t>Adecuación </a:t>
                      </a:r>
                    </a:p>
                    <a:p>
                      <a:pPr algn="ctr"/>
                      <a:r>
                        <a:rPr lang="es-ES" sz="1800" b="0" baseline="0" dirty="0" smtClean="0">
                          <a:effectLst/>
                          <a:latin typeface="Berlin Sans FB" pitchFamily="34" charset="0"/>
                        </a:rPr>
                        <a:t>Estrategia  </a:t>
                      </a:r>
                      <a:endParaRPr lang="es-ES" sz="1800" b="0" dirty="0">
                        <a:effectLst/>
                        <a:latin typeface="Berlin Sans FB" pitchFamily="34" charset="0"/>
                      </a:endParaRPr>
                    </a:p>
                  </a:txBody>
                  <a:tcPr/>
                </a:tc>
                <a:tc>
                  <a:txBody>
                    <a:bodyPr/>
                    <a:lstStyle/>
                    <a:p>
                      <a:pPr algn="ctr"/>
                      <a:r>
                        <a:rPr lang="es-ES_tradnl" sz="1800" b="0" dirty="0" smtClean="0">
                          <a:effectLst/>
                          <a:latin typeface="Berlin Sans FB" pitchFamily="34" charset="0"/>
                        </a:rPr>
                        <a:t>Evaluación</a:t>
                      </a:r>
                      <a:r>
                        <a:rPr lang="es-ES_tradnl" sz="1800" b="0" baseline="0" dirty="0" smtClean="0">
                          <a:effectLst/>
                          <a:latin typeface="Berlin Sans FB" pitchFamily="34" charset="0"/>
                        </a:rPr>
                        <a:t> </a:t>
                      </a:r>
                      <a:endParaRPr lang="es-ES" sz="1800" b="0" dirty="0">
                        <a:effectLst/>
                        <a:latin typeface="Berlin Sans FB" pitchFamily="34" charset="0"/>
                      </a:endParaRPr>
                    </a:p>
                  </a:txBody>
                  <a:tcPr/>
                </a:tc>
              </a:tr>
              <a:tr h="1152560">
                <a:tc rowSpan="2">
                  <a:txBody>
                    <a:bodyPr/>
                    <a:lstStyle/>
                    <a:p>
                      <a:pPr marL="0" marR="0" algn="ctr">
                        <a:lnSpc>
                          <a:spcPct val="115000"/>
                        </a:lnSpc>
                        <a:spcBef>
                          <a:spcPts val="0"/>
                        </a:spcBef>
                        <a:spcAft>
                          <a:spcPts val="0"/>
                        </a:spcAft>
                      </a:pPr>
                      <a:r>
                        <a:rPr lang="es-MX" sz="1100" dirty="0" smtClean="0">
                          <a:latin typeface="Berlin Sans FB" pitchFamily="34" charset="0"/>
                          <a:ea typeface="Calibri"/>
                          <a:cs typeface="Times New Roman"/>
                        </a:rPr>
                        <a:t>Semana</a:t>
                      </a:r>
                      <a:r>
                        <a:rPr lang="es-MX" sz="1100" baseline="0" dirty="0" smtClean="0">
                          <a:latin typeface="Berlin Sans FB" pitchFamily="34" charset="0"/>
                          <a:ea typeface="Calibri"/>
                          <a:cs typeface="Times New Roman"/>
                        </a:rPr>
                        <a:t> de practica  de 6 y 7 de noviembre</a:t>
                      </a:r>
                      <a:endParaRPr lang="en-US" sz="1100" dirty="0">
                        <a:latin typeface="Berlin Sans FB" pitchFamily="34" charset="0"/>
                        <a:ea typeface="Calibri"/>
                        <a:cs typeface="Times New Roman"/>
                      </a:endParaRPr>
                    </a:p>
                  </a:txBody>
                  <a:tcPr marL="68580" marR="68580" marT="0" marB="0" anchor="ct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s-MX" sz="1200" kern="1200" dirty="0" smtClean="0">
                          <a:solidFill>
                            <a:schemeClr val="dk1"/>
                          </a:solidFill>
                          <a:latin typeface="Berlin Sans FB" pitchFamily="34" charset="0"/>
                          <a:ea typeface="+mn-ea"/>
                          <a:cs typeface="+mn-cs"/>
                        </a:rPr>
                        <a:t>Mencionar algún conocimiento previo que posea acerca de las leyendas, escuchar el cuento “Mi abuela me cuenta una leyenda” donde se describe esta actividad, observar un video “las leyendas” responder cuestionamientos  al final de la actividad (¿que son las leyendas?,  ¿Qué leyendas conocen?),  realizándose de manera grupal.</a:t>
                      </a:r>
                      <a:endParaRPr lang="en-US" sz="1200" dirty="0" smtClean="0">
                        <a:latin typeface="Berlin Sans FB" pitchFamily="34" charset="0"/>
                        <a:ea typeface="Calibri"/>
                        <a:cs typeface="Times New Roman"/>
                      </a:endParaRPr>
                    </a:p>
                  </a:txBody>
                  <a:tcPr marL="68580" marR="68580" marT="0" marB="0"/>
                </a:tc>
                <a:tc>
                  <a:txBody>
                    <a:bodyPr/>
                    <a:lstStyle/>
                    <a:p>
                      <a:pPr marL="0" marR="0" algn="l">
                        <a:lnSpc>
                          <a:spcPct val="115000"/>
                        </a:lnSpc>
                        <a:spcBef>
                          <a:spcPts val="0"/>
                        </a:spcBef>
                        <a:spcAft>
                          <a:spcPts val="0"/>
                        </a:spcAft>
                      </a:pPr>
                      <a:r>
                        <a:rPr lang="es-MX" sz="1100" dirty="0" smtClean="0">
                          <a:latin typeface="Berlin Sans FB" pitchFamily="34" charset="0"/>
                          <a:ea typeface="Calibri"/>
                          <a:cs typeface="Times New Roman"/>
                        </a:rPr>
                        <a:t> </a:t>
                      </a:r>
                      <a:r>
                        <a:rPr lang="es-MX" sz="1100" dirty="0" smtClean="0">
                          <a:latin typeface="Berlin Sans FB" pitchFamily="34" charset="0"/>
                        </a:rPr>
                        <a:t>responde cuestionamientos acerca del tema abordado en clase.</a:t>
                      </a:r>
                      <a:endParaRPr lang="en-US" sz="1100" dirty="0">
                        <a:latin typeface="Berlin Sans FB" pitchFamily="34" charset="0"/>
                        <a:ea typeface="Calibri"/>
                        <a:cs typeface="Times New Roman"/>
                      </a:endParaRPr>
                    </a:p>
                  </a:txBody>
                  <a:tcPr marL="68580" marR="68580" marT="0" marB="0"/>
                </a:tc>
              </a:tr>
              <a:tr h="861815">
                <a:tc vMerge="1">
                  <a:txBody>
                    <a:bodyPr/>
                    <a:lstStyle/>
                    <a:p>
                      <a:pPr algn="ctr"/>
                      <a:endParaRPr lang="es-ES" dirty="0"/>
                    </a:p>
                  </a:txBody>
                  <a:tcPr anchor="ctr"/>
                </a:tc>
                <a:tc>
                  <a:txBody>
                    <a:bodyPr/>
                    <a:lstStyle/>
                    <a:p>
                      <a:r>
                        <a:rPr lang="es-MX" sz="1100" kern="1200" dirty="0" smtClean="0">
                          <a:solidFill>
                            <a:schemeClr val="dk1"/>
                          </a:solidFill>
                          <a:latin typeface="Berlin Sans FB" pitchFamily="34" charset="0"/>
                          <a:ea typeface="+mn-ea"/>
                          <a:cs typeface="+mn-cs"/>
                        </a:rPr>
                        <a:t>Escuchar las indicaciones para la realización de la fogata (ficticia) participar contando diversas leyendas, escuchar las leyendas, responder cuestionamientos acerca de la leyenda (¿Qué nombre tiene los personajes de la leyenda?. ¿Cuál fue la parte que más te gustó?</a:t>
                      </a:r>
                      <a:endParaRPr lang="es-ES" sz="1100" dirty="0">
                        <a:latin typeface="Berlin Sans FB" pitchFamily="34" charset="0"/>
                      </a:endParaRPr>
                    </a:p>
                  </a:txBody>
                  <a:tcPr/>
                </a:tc>
                <a:tc>
                  <a:txBody>
                    <a:bodyPr/>
                    <a:lstStyle/>
                    <a:p>
                      <a:r>
                        <a:rPr lang="es-MX" sz="1100" dirty="0" smtClean="0">
                          <a:latin typeface="Berlin Sans FB" pitchFamily="34" charset="0"/>
                        </a:rPr>
                        <a:t>responder cuestionamientos acerca de las características de las leyendas(¿quiénes son los personajes de la leyenda?, en que lugar se lleva a cabo?, …)</a:t>
                      </a:r>
                      <a:endParaRPr lang="es-MX" sz="1100" kern="1200" dirty="0" smtClean="0">
                        <a:solidFill>
                          <a:schemeClr val="dk1"/>
                        </a:solidFill>
                        <a:latin typeface="Berlin Sans FB" pitchFamily="34" charset="0"/>
                        <a:ea typeface="+mn-ea"/>
                        <a:cs typeface="+mn-cs"/>
                      </a:endParaRPr>
                    </a:p>
                  </a:txBody>
                  <a:tcPr/>
                </a:tc>
              </a:tr>
              <a:tr h="834937">
                <a:tc>
                  <a:txBody>
                    <a:bodyPr/>
                    <a:lstStyle/>
                    <a:p>
                      <a:pPr marL="0" marR="0" algn="ctr">
                        <a:lnSpc>
                          <a:spcPct val="115000"/>
                        </a:lnSpc>
                        <a:spcBef>
                          <a:spcPts val="0"/>
                        </a:spcBef>
                        <a:spcAft>
                          <a:spcPts val="0"/>
                        </a:spcAft>
                      </a:pPr>
                      <a:endParaRPr lang="en-US" sz="1100" dirty="0">
                        <a:latin typeface="Berlin Sans FB" pitchFamily="34" charset="0"/>
                        <a:ea typeface="Calibri"/>
                        <a:cs typeface="Times New Roman"/>
                      </a:endParaRPr>
                    </a:p>
                  </a:txBody>
                  <a:tcPr marL="68580" marR="68580" marT="0" marB="0" anchor="ctr"/>
                </a:tc>
                <a:tc gridSpan="2">
                  <a:txBody>
                    <a:bodyPr/>
                    <a:lstStyle/>
                    <a:p>
                      <a:pPr algn="ctr"/>
                      <a:r>
                        <a:rPr lang="es-ES" sz="1100" dirty="0" smtClean="0">
                          <a:latin typeface="Berlin Sans FB" pitchFamily="34" charset="0"/>
                        </a:rPr>
                        <a:t>OBSERVACION</a:t>
                      </a:r>
                      <a:endParaRPr lang="es-ES" sz="1100" dirty="0">
                        <a:latin typeface="Berlin Sans FB" pitchFamily="34" charset="0"/>
                      </a:endParaRPr>
                    </a:p>
                  </a:txBody>
                  <a:tcPr anchor="ctr"/>
                </a:tc>
                <a:tc hMerge="1">
                  <a:txBody>
                    <a:bodyPr/>
                    <a:lstStyle/>
                    <a:p>
                      <a:endParaRPr lang="es-MX" sz="1100" kern="1200" dirty="0" smtClean="0">
                        <a:solidFill>
                          <a:schemeClr val="dk1"/>
                        </a:solidFill>
                        <a:latin typeface="Berlin Sans FB" pitchFamily="34" charset="0"/>
                        <a:ea typeface="+mn-ea"/>
                        <a:cs typeface="+mn-cs"/>
                      </a:endParaRPr>
                    </a:p>
                  </a:txBody>
                  <a:tcPr/>
                </a:tc>
              </a:tr>
              <a:tr h="834937">
                <a:tc>
                  <a:txBody>
                    <a:bodyPr/>
                    <a:lstStyle/>
                    <a:p>
                      <a:pPr marL="0" marR="0" algn="ctr">
                        <a:lnSpc>
                          <a:spcPct val="115000"/>
                        </a:lnSpc>
                        <a:spcBef>
                          <a:spcPts val="0"/>
                        </a:spcBef>
                        <a:spcAft>
                          <a:spcPts val="0"/>
                        </a:spcAft>
                      </a:pPr>
                      <a:endParaRPr lang="en-US" sz="1100" dirty="0">
                        <a:latin typeface="Berlin Sans FB" pitchFamily="34" charset="0"/>
                        <a:ea typeface="Calibri"/>
                        <a:cs typeface="Times New Roman"/>
                      </a:endParaRPr>
                    </a:p>
                  </a:txBody>
                  <a:tcPr marL="68580" marR="68580" marT="0" marB="0" anchor="ct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100" dirty="0" smtClean="0">
                          <a:latin typeface="Berlin Sans FB" pitchFamily="34" charset="0"/>
                        </a:rPr>
                        <a:t>OBSERVACION</a:t>
                      </a:r>
                    </a:p>
                    <a:p>
                      <a:endParaRPr lang="es-ES" sz="1100" dirty="0">
                        <a:latin typeface="Berlin Sans FB" pitchFamily="34" charset="0"/>
                      </a:endParaRPr>
                    </a:p>
                  </a:txBody>
                  <a:tcPr anchor="ctr"/>
                </a:tc>
                <a:tc hMerge="1">
                  <a:txBody>
                    <a:bodyPr/>
                    <a:lstStyle/>
                    <a:p>
                      <a:endParaRPr lang="es-MX" sz="1100" kern="1200" dirty="0" smtClean="0">
                        <a:solidFill>
                          <a:schemeClr val="dk1"/>
                        </a:solidFill>
                        <a:latin typeface="Berlin Sans FB" pitchFamily="34" charset="0"/>
                        <a:ea typeface="+mn-ea"/>
                        <a:cs typeface="+mn-cs"/>
                      </a:endParaRPr>
                    </a:p>
                  </a:txBody>
                  <a:tcPr/>
                </a:tc>
              </a:tr>
              <a:tr h="834937">
                <a:tc>
                  <a:txBody>
                    <a:bodyPr/>
                    <a:lstStyle/>
                    <a:p>
                      <a:pPr marL="0" marR="0" algn="ctr">
                        <a:lnSpc>
                          <a:spcPct val="115000"/>
                        </a:lnSpc>
                        <a:spcBef>
                          <a:spcPts val="0"/>
                        </a:spcBef>
                        <a:spcAft>
                          <a:spcPts val="0"/>
                        </a:spcAft>
                      </a:pPr>
                      <a:endParaRPr lang="en-US" sz="1100" dirty="0">
                        <a:latin typeface="Berlin Sans FB" pitchFamily="34" charset="0"/>
                        <a:ea typeface="Calibri"/>
                        <a:cs typeface="Times New Roman"/>
                      </a:endParaRPr>
                    </a:p>
                  </a:txBody>
                  <a:tcPr marL="68580" marR="68580" marT="0" marB="0" anchor="ct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100" dirty="0" smtClean="0">
                          <a:latin typeface="Berlin Sans FB" pitchFamily="34" charset="0"/>
                        </a:rPr>
                        <a:t>OBSERVACION</a:t>
                      </a:r>
                    </a:p>
                    <a:p>
                      <a:endParaRPr lang="es-ES" sz="1100" dirty="0">
                        <a:latin typeface="Berlin Sans FB" pitchFamily="34" charset="0"/>
                      </a:endParaRPr>
                    </a:p>
                  </a:txBody>
                  <a:tcPr anchor="ctr"/>
                </a:tc>
                <a:tc hMerge="1">
                  <a:txBody>
                    <a:bodyPr/>
                    <a:lstStyle/>
                    <a:p>
                      <a:endParaRPr lang="es-MX" sz="1100" kern="1200" dirty="0" smtClean="0">
                        <a:solidFill>
                          <a:schemeClr val="dk1"/>
                        </a:solidFill>
                        <a:latin typeface="Berlin Sans FB" pitchFamily="34" charset="0"/>
                        <a:ea typeface="+mn-ea"/>
                        <a:cs typeface="+mn-cs"/>
                      </a:endParaRPr>
                    </a:p>
                  </a:txBody>
                  <a:tcPr/>
                </a:tc>
              </a:tr>
            </a:tbl>
          </a:graphicData>
        </a:graphic>
      </p:graphicFrame>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Tree>
    <p:extLst>
      <p:ext uri="{BB962C8B-B14F-4D97-AF65-F5344CB8AC3E}">
        <p14:creationId xmlns="" xmlns:p14="http://schemas.microsoft.com/office/powerpoint/2010/main" val="5590480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buNone/>
            </a:pPr>
            <a:r>
              <a:rPr lang="es-MX" dirty="0" smtClean="0"/>
              <a:t>Actividades </a:t>
            </a:r>
          </a:p>
          <a:p>
            <a:pPr algn="ctr">
              <a:buNone/>
            </a:pPr>
            <a:r>
              <a:rPr lang="es-MX" dirty="0" smtClean="0"/>
              <a:t>SEMANA 3 </a:t>
            </a:r>
            <a:endParaRPr lang="en-US" dirty="0"/>
          </a:p>
        </p:txBody>
      </p:sp>
      <p:sp>
        <p:nvSpPr>
          <p:cNvPr id="4" name="Date Placeholder 3"/>
          <p:cNvSpPr>
            <a:spLocks noGrp="1"/>
          </p:cNvSpPr>
          <p:nvPr>
            <p:ph type="dt" sz="half" idx="10"/>
          </p:nvPr>
        </p:nvSpPr>
        <p:spPr/>
        <p:txBody>
          <a:bodyPr/>
          <a:lstStyle/>
          <a:p>
            <a:fld id="{C995B96E-DCB9-4C5D-8B1B-1B374EA29D33}" type="datetime1">
              <a:rPr lang="es-ES" smtClean="0"/>
              <a:pPr/>
              <a:t>27/11/2017</a:t>
            </a:fld>
            <a:endParaRPr lang="es-E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62670"/>
            <a:ext cx="8229600" cy="778098"/>
          </a:xfrm>
        </p:spPr>
        <p:txBody>
          <a:bodyPr>
            <a:noAutofit/>
          </a:bodyPr>
          <a:lstStyle/>
          <a:p>
            <a:r>
              <a:rPr lang="es-ES_tradnl" b="1" dirty="0" smtClean="0">
                <a:effectLst>
                  <a:outerShdw blurRad="38100" dist="38100" dir="2700000" algn="tl">
                    <a:srgbClr val="000000">
                      <a:alpha val="43137"/>
                    </a:srgbClr>
                  </a:outerShdw>
                </a:effectLst>
              </a:rPr>
              <a:t>Actividad aplicada</a:t>
            </a:r>
            <a:r>
              <a:rPr lang="es-ES_tradnl" sz="2000" b="1" dirty="0" smtClean="0">
                <a:solidFill>
                  <a:srgbClr val="FF0000"/>
                </a:solidFill>
                <a:effectLst>
                  <a:outerShdw blurRad="38100" dist="38100" dir="2700000" algn="tl">
                    <a:srgbClr val="000000">
                      <a:alpha val="43137"/>
                    </a:srgbClr>
                  </a:outerShdw>
                </a:effectLst>
              </a:rPr>
              <a:t/>
            </a:r>
            <a:br>
              <a:rPr lang="es-ES_tradnl" sz="2000" b="1" dirty="0" smtClean="0">
                <a:solidFill>
                  <a:srgbClr val="FF0000"/>
                </a:solidFill>
                <a:effectLst>
                  <a:outerShdw blurRad="38100" dist="38100" dir="2700000" algn="tl">
                    <a:srgbClr val="000000">
                      <a:alpha val="43137"/>
                    </a:srgbClr>
                  </a:outerShdw>
                </a:effectLst>
              </a:rPr>
            </a:br>
            <a:endParaRPr lang="es-ES" sz="2000" b="1" dirty="0">
              <a:solidFill>
                <a:srgbClr val="FF0000"/>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p:txBody>
          <a:bodyPr>
            <a:normAutofit fontScale="47500" lnSpcReduction="20000"/>
          </a:bodyPr>
          <a:lstStyle/>
          <a:p>
            <a:r>
              <a:rPr lang="es-MX" b="1" dirty="0" smtClean="0"/>
              <a:t>Nombre de la actividad: </a:t>
            </a:r>
            <a:r>
              <a:rPr lang="es-MX" dirty="0" smtClean="0"/>
              <a:t>Saludando a Mis Compañeros </a:t>
            </a:r>
            <a:endParaRPr lang="en-US" dirty="0" smtClean="0"/>
          </a:p>
          <a:p>
            <a:r>
              <a:rPr lang="es-MX" b="1" dirty="0" smtClean="0"/>
              <a:t>Campo formativo: </a:t>
            </a:r>
            <a:r>
              <a:rPr lang="es-MX" dirty="0" smtClean="0"/>
              <a:t>desarrollo personal y social</a:t>
            </a:r>
            <a:r>
              <a:rPr lang="es-MX" b="1" dirty="0" smtClean="0"/>
              <a:t> </a:t>
            </a:r>
            <a:endParaRPr lang="en-US" dirty="0" smtClean="0"/>
          </a:p>
          <a:p>
            <a:r>
              <a:rPr lang="es-MX" b="1" dirty="0" smtClean="0"/>
              <a:t>Competencia</a:t>
            </a:r>
            <a:endParaRPr lang="en-US" dirty="0" smtClean="0"/>
          </a:p>
          <a:p>
            <a:r>
              <a:rPr lang="es-MX" dirty="0" smtClean="0"/>
              <a:t>Acepta a sus compañeros como son, y aprende a actuar de acuerdo con los valores necesarios para la vida en comunidad, y los ejerce en su vida cotidiana.</a:t>
            </a:r>
            <a:endParaRPr lang="en-US" dirty="0" smtClean="0"/>
          </a:p>
          <a:p>
            <a:r>
              <a:rPr lang="es-MX" b="1" dirty="0" smtClean="0"/>
              <a:t>Aprendizaje esperado </a:t>
            </a:r>
            <a:endParaRPr lang="en-US" dirty="0" smtClean="0"/>
          </a:p>
          <a:p>
            <a:r>
              <a:rPr lang="es-MX" dirty="0" smtClean="0"/>
              <a:t>Actúa conforme a los valores de colaboración, respeto, honestidad, y tolerancia que permiten una mejor convivencia.</a:t>
            </a:r>
            <a:endParaRPr lang="en-US" dirty="0" smtClean="0"/>
          </a:p>
          <a:p>
            <a:r>
              <a:rPr lang="es-MX" b="1" dirty="0" smtClean="0"/>
              <a:t>Inicio:</a:t>
            </a:r>
            <a:r>
              <a:rPr lang="es-MX" dirty="0" smtClean="0"/>
              <a:t> escuchar la canción donde se presentan diversas características personales. </a:t>
            </a:r>
            <a:endParaRPr lang="en-US" dirty="0" smtClean="0"/>
          </a:p>
          <a:p>
            <a:r>
              <a:rPr lang="es-MX" b="1" dirty="0" smtClean="0"/>
              <a:t>Desarrollo: </a:t>
            </a:r>
            <a:r>
              <a:rPr lang="es-MX" dirty="0" smtClean="0"/>
              <a:t>repetir la canción </a:t>
            </a:r>
            <a:endParaRPr lang="en-US" dirty="0" smtClean="0"/>
          </a:p>
          <a:p>
            <a:r>
              <a:rPr lang="es-MX" b="1" dirty="0" smtClean="0"/>
              <a:t>Cierre: </a:t>
            </a:r>
            <a:r>
              <a:rPr lang="es-MX" dirty="0" smtClean="0"/>
              <a:t>cantar la canción con sus compañeros </a:t>
            </a:r>
          </a:p>
          <a:p>
            <a:r>
              <a:rPr lang="es-MX" b="1" dirty="0" smtClean="0"/>
              <a:t>Tiempo:  </a:t>
            </a:r>
            <a:r>
              <a:rPr lang="es-MX" dirty="0" smtClean="0"/>
              <a:t>10 minutos.</a:t>
            </a:r>
            <a:endParaRPr lang="en-US" dirty="0" smtClean="0"/>
          </a:p>
          <a:p>
            <a:r>
              <a:rPr lang="es-MX" b="1" dirty="0" smtClean="0"/>
              <a:t>Espacio: </a:t>
            </a:r>
            <a:r>
              <a:rPr lang="es-MX" dirty="0" smtClean="0"/>
              <a:t>aula de clase</a:t>
            </a:r>
            <a:endParaRPr lang="en-US" dirty="0" smtClean="0"/>
          </a:p>
          <a:p>
            <a:r>
              <a:rPr lang="es-MX" b="1" dirty="0" smtClean="0"/>
              <a:t>Recursos materiales: </a:t>
            </a:r>
            <a:r>
              <a:rPr lang="es-MX" dirty="0" smtClean="0"/>
              <a:t>canción, bocina</a:t>
            </a:r>
            <a:endParaRPr lang="en-US" dirty="0" smtClean="0"/>
          </a:p>
          <a:p>
            <a:r>
              <a:rPr lang="es-MX" b="1" dirty="0" smtClean="0"/>
              <a:t>Organización:</a:t>
            </a:r>
            <a:r>
              <a:rPr lang="es-MX" dirty="0" smtClean="0"/>
              <a:t> grupal.                                                               </a:t>
            </a:r>
            <a:endParaRPr lang="en-US" dirty="0" smtClean="0"/>
          </a:p>
          <a:p>
            <a:r>
              <a:rPr lang="es-MX" b="1" dirty="0" smtClean="0"/>
              <a:t>Encargado de la actividad: </a:t>
            </a:r>
            <a:r>
              <a:rPr lang="es-MX" dirty="0" smtClean="0"/>
              <a:t>educadora practicante</a:t>
            </a:r>
            <a:endParaRPr lang="en-US" dirty="0" smtClean="0"/>
          </a:p>
          <a:p>
            <a:r>
              <a:rPr lang="es-MX" b="1" dirty="0" smtClean="0"/>
              <a:t>Evaluación: </a:t>
            </a:r>
            <a:r>
              <a:rPr lang="es-MX" dirty="0" smtClean="0"/>
              <a:t>reconoce las diferencias que existen entre el y sus compañeros así mismo respeta estas características </a:t>
            </a:r>
            <a:endParaRPr lang="en-US" dirty="0" smtClean="0"/>
          </a:p>
          <a:p>
            <a:pPr marL="0" indent="0">
              <a:buNone/>
            </a:pPr>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Tree>
    <p:extLst>
      <p:ext uri="{BB962C8B-B14F-4D97-AF65-F5344CB8AC3E}">
        <p14:creationId xmlns="" xmlns:p14="http://schemas.microsoft.com/office/powerpoint/2010/main" val="28638330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51520" y="404664"/>
            <a:ext cx="8229600" cy="864096"/>
          </a:xfrm>
        </p:spPr>
        <p:txBody>
          <a:bodyPr>
            <a:noAutofit/>
          </a:bodyPr>
          <a:lstStyle/>
          <a:p>
            <a:r>
              <a:rPr lang="es-ES_tradnl" b="1" dirty="0" smtClean="0">
                <a:effectLst>
                  <a:outerShdw blurRad="38100" dist="38100" dir="2700000" algn="tl">
                    <a:srgbClr val="000000">
                      <a:alpha val="43137"/>
                    </a:srgbClr>
                  </a:outerShdw>
                </a:effectLst>
              </a:rPr>
              <a:t>Actividad aplicada</a:t>
            </a:r>
            <a:r>
              <a:rPr lang="es-ES_tradnl" sz="2000" b="1" dirty="0" smtClean="0">
                <a:solidFill>
                  <a:srgbClr val="FF0000"/>
                </a:solidFill>
                <a:effectLst>
                  <a:outerShdw blurRad="38100" dist="38100" dir="2700000" algn="tl">
                    <a:srgbClr val="000000">
                      <a:alpha val="43137"/>
                    </a:srgbClr>
                  </a:outerShdw>
                </a:effectLst>
              </a:rPr>
              <a:t/>
            </a:r>
            <a:br>
              <a:rPr lang="es-ES_tradnl" sz="2000" b="1" dirty="0" smtClean="0">
                <a:solidFill>
                  <a:srgbClr val="FF0000"/>
                </a:solidFill>
                <a:effectLst>
                  <a:outerShdw blurRad="38100" dist="38100" dir="2700000" algn="tl">
                    <a:srgbClr val="000000">
                      <a:alpha val="43137"/>
                    </a:srgbClr>
                  </a:outerShdw>
                </a:effectLst>
              </a:rPr>
            </a:br>
            <a:endParaRPr lang="es-ES" sz="2000" b="1" dirty="0">
              <a:solidFill>
                <a:srgbClr val="FF0000"/>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268760"/>
            <a:ext cx="8229600" cy="5328592"/>
          </a:xfrm>
        </p:spPr>
        <p:txBody>
          <a:bodyPr>
            <a:normAutofit fontScale="55000" lnSpcReduction="20000"/>
          </a:bodyPr>
          <a:lstStyle/>
          <a:p>
            <a:r>
              <a:rPr lang="es-MX" b="1" dirty="0" smtClean="0"/>
              <a:t>Nombre de la actividad: </a:t>
            </a:r>
            <a:r>
              <a:rPr lang="es-MX" dirty="0" smtClean="0"/>
              <a:t>La Higiene </a:t>
            </a:r>
            <a:endParaRPr lang="en-US" dirty="0" smtClean="0"/>
          </a:p>
          <a:p>
            <a:r>
              <a:rPr lang="es-MX" b="1" dirty="0" smtClean="0"/>
              <a:t>Campo formativo: </a:t>
            </a:r>
            <a:r>
              <a:rPr lang="es-MX" dirty="0" smtClean="0"/>
              <a:t>Desarrollo físico y salud</a:t>
            </a:r>
            <a:endParaRPr lang="en-US" dirty="0" smtClean="0"/>
          </a:p>
          <a:p>
            <a:r>
              <a:rPr lang="es-MX" b="1" dirty="0" smtClean="0"/>
              <a:t>Competencia</a:t>
            </a:r>
            <a:r>
              <a:rPr lang="es-MX" dirty="0" smtClean="0"/>
              <a:t> Practica medidas básicas preventivas y de seguridad para preservar su</a:t>
            </a:r>
            <a:r>
              <a:rPr lang="en-US" dirty="0" smtClean="0"/>
              <a:t> </a:t>
            </a:r>
            <a:r>
              <a:rPr lang="es-MX" dirty="0" smtClean="0"/>
              <a:t>salud, así como para evitar accidentes y riesgos en la escuela y fuera de ella</a:t>
            </a:r>
          </a:p>
          <a:p>
            <a:r>
              <a:rPr lang="es-MX" b="1" dirty="0" smtClean="0"/>
              <a:t>Aprendizaje esperado </a:t>
            </a:r>
            <a:r>
              <a:rPr lang="es-MX" dirty="0" smtClean="0"/>
              <a:t>Aplica medidas de higiene personal, como lavarse las manos y los dientes, que le ayudan a evitar enfermedades</a:t>
            </a:r>
          </a:p>
          <a:p>
            <a:r>
              <a:rPr lang="es-MX" b="1" dirty="0" smtClean="0"/>
              <a:t>Inicio:</a:t>
            </a:r>
            <a:r>
              <a:rPr lang="es-MX" dirty="0" smtClean="0"/>
              <a:t> Escuchar las indicaciones acerca de las actividades, comentar acerca de los hábitos de higiene que lleva a cabo en su hogar  </a:t>
            </a:r>
            <a:endParaRPr lang="en-US" dirty="0" smtClean="0"/>
          </a:p>
          <a:p>
            <a:r>
              <a:rPr lang="es-MX" b="1" dirty="0" smtClean="0"/>
              <a:t>Desarrollo: </a:t>
            </a:r>
            <a:r>
              <a:rPr lang="es-MX" dirty="0" smtClean="0"/>
              <a:t>registrar individual y grupalmente en una gráfica de barras la cantidad de alumnos que practican algunas medida de higiene(lavarse las manos, lavarse los dientes y bañarse) realizándose de manera individual. </a:t>
            </a:r>
            <a:endParaRPr lang="en-US" dirty="0" smtClean="0"/>
          </a:p>
          <a:p>
            <a:r>
              <a:rPr lang="es-MX" b="1" dirty="0" smtClean="0"/>
              <a:t>Cierre:  </a:t>
            </a:r>
            <a:r>
              <a:rPr lang="es-MX" dirty="0" smtClean="0"/>
              <a:t>menciona frente a sus compañeros las medidas de higiene que llevan a cabo en su hogar.</a:t>
            </a:r>
          </a:p>
          <a:p>
            <a:r>
              <a:rPr lang="es-MX" b="1" dirty="0" smtClean="0"/>
              <a:t>Tiempo:  </a:t>
            </a:r>
            <a:r>
              <a:rPr lang="es-MX" dirty="0" smtClean="0"/>
              <a:t>15 minutos.</a:t>
            </a:r>
            <a:endParaRPr lang="en-US" dirty="0" smtClean="0"/>
          </a:p>
          <a:p>
            <a:r>
              <a:rPr lang="es-MX" b="1" dirty="0" smtClean="0"/>
              <a:t>Espacio: </a:t>
            </a:r>
            <a:r>
              <a:rPr lang="es-MX" dirty="0" smtClean="0"/>
              <a:t>aula de clase, </a:t>
            </a:r>
            <a:endParaRPr lang="en-US" dirty="0" smtClean="0"/>
          </a:p>
          <a:p>
            <a:r>
              <a:rPr lang="es-MX" b="1" dirty="0" smtClean="0"/>
              <a:t>Recursos materiales: </a:t>
            </a:r>
            <a:r>
              <a:rPr lang="es-MX" dirty="0" smtClean="0"/>
              <a:t>tabla de registro, gráfica grupal, graficas individuales.</a:t>
            </a:r>
            <a:r>
              <a:rPr lang="es-MX" u="sng" dirty="0" smtClean="0"/>
              <a:t> </a:t>
            </a:r>
            <a:endParaRPr lang="en-US" dirty="0" smtClean="0"/>
          </a:p>
          <a:p>
            <a:r>
              <a:rPr lang="es-MX" b="1" dirty="0" smtClean="0"/>
              <a:t>Organización:</a:t>
            </a:r>
            <a:r>
              <a:rPr lang="es-MX" dirty="0" smtClean="0"/>
              <a:t> grupal.                                                               </a:t>
            </a:r>
            <a:endParaRPr lang="en-US" dirty="0" smtClean="0"/>
          </a:p>
          <a:p>
            <a:r>
              <a:rPr lang="es-MX" b="1" dirty="0" smtClean="0"/>
              <a:t>Encargado de la actividad: </a:t>
            </a:r>
            <a:r>
              <a:rPr lang="es-MX" dirty="0" smtClean="0"/>
              <a:t>educadora practicante</a:t>
            </a:r>
            <a:endParaRPr lang="en-US" dirty="0" smtClean="0"/>
          </a:p>
          <a:p>
            <a:r>
              <a:rPr lang="es-MX" b="1" dirty="0" smtClean="0"/>
              <a:t>Evaluación:</a:t>
            </a:r>
            <a:r>
              <a:rPr lang="es-MX" dirty="0" smtClean="0"/>
              <a:t> La actividad será evaluada por medio de un imprimible que realizaran los alumnos. </a:t>
            </a:r>
            <a:endParaRPr lang="en-US" dirty="0" smtClean="0"/>
          </a:p>
          <a:p>
            <a:pPr marL="0" indent="0">
              <a:buNone/>
            </a:pPr>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Tree>
    <p:extLst>
      <p:ext uri="{BB962C8B-B14F-4D97-AF65-F5344CB8AC3E}">
        <p14:creationId xmlns="" xmlns:p14="http://schemas.microsoft.com/office/powerpoint/2010/main" val="28638330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62670"/>
            <a:ext cx="8229600" cy="778098"/>
          </a:xfrm>
        </p:spPr>
        <p:txBody>
          <a:bodyPr>
            <a:noAutofit/>
          </a:bodyPr>
          <a:lstStyle/>
          <a:p>
            <a:r>
              <a:rPr lang="es-ES_tradnl" sz="3600" b="1" dirty="0" smtClean="0">
                <a:effectLst>
                  <a:outerShdw blurRad="38100" dist="38100" dir="2700000" algn="tl">
                    <a:srgbClr val="000000">
                      <a:alpha val="43137"/>
                    </a:srgbClr>
                  </a:outerShdw>
                </a:effectLst>
              </a:rPr>
              <a:t>Actividad aplicada</a:t>
            </a:r>
            <a:r>
              <a:rPr lang="es-MX" sz="1600" dirty="0" smtClean="0"/>
              <a:t> </a:t>
            </a:r>
            <a:r>
              <a:rPr lang="es-ES_tradnl" sz="1600" b="1" dirty="0" smtClean="0">
                <a:solidFill>
                  <a:srgbClr val="FF0000"/>
                </a:solidFill>
                <a:effectLst>
                  <a:outerShdw blurRad="38100" dist="38100" dir="2700000" algn="tl">
                    <a:srgbClr val="000000">
                      <a:alpha val="43137"/>
                    </a:srgbClr>
                  </a:outerShdw>
                </a:effectLst>
              </a:rPr>
              <a:t/>
            </a:r>
            <a:br>
              <a:rPr lang="es-ES_tradnl" sz="1600" b="1" dirty="0" smtClean="0">
                <a:solidFill>
                  <a:srgbClr val="FF0000"/>
                </a:solidFill>
                <a:effectLst>
                  <a:outerShdw blurRad="38100" dist="38100" dir="2700000" algn="tl">
                    <a:srgbClr val="000000">
                      <a:alpha val="43137"/>
                    </a:srgbClr>
                  </a:outerShdw>
                </a:effectLst>
              </a:rPr>
            </a:br>
            <a:endParaRPr lang="es-ES" sz="1600" b="1" dirty="0">
              <a:solidFill>
                <a:srgbClr val="FF0000"/>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052736"/>
            <a:ext cx="8229600" cy="5256584"/>
          </a:xfrm>
        </p:spPr>
        <p:txBody>
          <a:bodyPr>
            <a:noAutofit/>
          </a:bodyPr>
          <a:lstStyle/>
          <a:p>
            <a:r>
              <a:rPr lang="es-MX" sz="1600" b="1" dirty="0" smtClean="0"/>
              <a:t>Nombre de la actividad: el pirata con mal aliento</a:t>
            </a:r>
            <a:endParaRPr lang="en-US" sz="1600" dirty="0" smtClean="0"/>
          </a:p>
          <a:p>
            <a:r>
              <a:rPr lang="es-MX" sz="1600" b="1" dirty="0" smtClean="0"/>
              <a:t>Campo formativo: </a:t>
            </a:r>
            <a:r>
              <a:rPr lang="es-MX" sz="1600" dirty="0" smtClean="0"/>
              <a:t>lenguaje y comunicación</a:t>
            </a:r>
            <a:endParaRPr lang="en-US" sz="1600" dirty="0" smtClean="0"/>
          </a:p>
          <a:p>
            <a:r>
              <a:rPr lang="es-MX" sz="1600" b="1" dirty="0" smtClean="0"/>
              <a:t>Competencia</a:t>
            </a:r>
            <a:r>
              <a:rPr lang="es-MX" sz="1600" dirty="0" smtClean="0"/>
              <a:t> Obtiene y comparte información mediante diversas formas de expresión oral</a:t>
            </a:r>
          </a:p>
          <a:p>
            <a:r>
              <a:rPr lang="es-MX" sz="1600" b="1" dirty="0" smtClean="0"/>
              <a:t>Aprendizaje esperado </a:t>
            </a:r>
            <a:r>
              <a:rPr lang="es-MX" sz="1600" dirty="0" smtClean="0"/>
              <a:t>Describe personas, personajes, objetos, lugares y fenómenos de su entorno, de manera cada vez más precisa </a:t>
            </a:r>
          </a:p>
          <a:p>
            <a:r>
              <a:rPr lang="es-MX" sz="1600" b="1" dirty="0" smtClean="0"/>
              <a:t>Inicio:</a:t>
            </a:r>
            <a:r>
              <a:rPr lang="es-MX" sz="1600" dirty="0" smtClean="0"/>
              <a:t>  Recordar las reglas para la lectura de un cuento</a:t>
            </a:r>
            <a:endParaRPr lang="en-US" sz="1600" dirty="0" smtClean="0"/>
          </a:p>
          <a:p>
            <a:r>
              <a:rPr lang="es-MX" sz="1600" b="1" dirty="0" smtClean="0"/>
              <a:t>Desarrollo: </a:t>
            </a:r>
            <a:r>
              <a:rPr lang="es-MX" sz="1600" dirty="0" smtClean="0"/>
              <a:t>se organiza grupalmente en forma de media luna (sentados en el suelo), escuchar con las diversas modulaciones de la voz</a:t>
            </a:r>
            <a:endParaRPr lang="en-US" sz="1600" dirty="0" smtClean="0"/>
          </a:p>
          <a:p>
            <a:r>
              <a:rPr lang="es-MX" sz="1600" b="1" dirty="0" smtClean="0"/>
              <a:t>Cierre:</a:t>
            </a:r>
            <a:r>
              <a:rPr lang="es-MX" sz="1600" dirty="0" smtClean="0"/>
              <a:t> , responder cuestionamientos (¿qué es lo que más les gustó?, ¿que recuerdan del cuento? ¿Cuántos amigos tenía el pirata? ¿Por qué crees?, ¿Cómo lavaba sus dientes el dragón? </a:t>
            </a:r>
          </a:p>
          <a:p>
            <a:r>
              <a:rPr lang="es-MX" sz="1600" b="1" dirty="0" smtClean="0"/>
              <a:t>Tiempo:  </a:t>
            </a:r>
            <a:r>
              <a:rPr lang="es-MX" sz="1600" dirty="0" smtClean="0"/>
              <a:t>10 minutos.</a:t>
            </a:r>
            <a:endParaRPr lang="en-US" sz="1600" dirty="0" smtClean="0"/>
          </a:p>
          <a:p>
            <a:r>
              <a:rPr lang="es-MX" sz="1600" b="1" dirty="0" smtClean="0"/>
              <a:t>Espacio: </a:t>
            </a:r>
            <a:r>
              <a:rPr lang="es-MX" sz="1600" dirty="0" smtClean="0"/>
              <a:t>aula de clase</a:t>
            </a:r>
            <a:endParaRPr lang="en-US" sz="1600" dirty="0" smtClean="0"/>
          </a:p>
          <a:p>
            <a:r>
              <a:rPr lang="es-MX" sz="1600" b="1" dirty="0" smtClean="0"/>
              <a:t>Recursos materiales:</a:t>
            </a:r>
            <a:r>
              <a:rPr lang="es-MX" sz="1600" dirty="0" smtClean="0"/>
              <a:t> franelógrafo, títeres  del cuento, cartulinas el procedimiento para el lavado de los dientes.</a:t>
            </a:r>
            <a:endParaRPr lang="en-US" sz="1600" dirty="0" smtClean="0"/>
          </a:p>
          <a:p>
            <a:r>
              <a:rPr lang="es-MX" sz="1600" b="1" dirty="0" smtClean="0"/>
              <a:t>Organización:</a:t>
            </a:r>
            <a:r>
              <a:rPr lang="es-MX" sz="1600" dirty="0" smtClean="0"/>
              <a:t> grupal.                                                               </a:t>
            </a:r>
            <a:endParaRPr lang="en-US" sz="1600" dirty="0" smtClean="0"/>
          </a:p>
          <a:p>
            <a:r>
              <a:rPr lang="es-MX" sz="1600" b="1" dirty="0" smtClean="0"/>
              <a:t>Encargado de la actividad: </a:t>
            </a:r>
            <a:r>
              <a:rPr lang="es-MX" sz="1600" dirty="0" smtClean="0"/>
              <a:t>educadora practicante</a:t>
            </a:r>
            <a:endParaRPr lang="en-US" sz="1600" dirty="0" smtClean="0"/>
          </a:p>
          <a:p>
            <a:r>
              <a:rPr lang="es-MX" sz="1600" b="1" dirty="0" smtClean="0"/>
              <a:t>Evaluación:</a:t>
            </a:r>
            <a:r>
              <a:rPr lang="es-MX" sz="1600" dirty="0" smtClean="0"/>
              <a:t> Se dará espacio dentro del cuento para que los alumnos participen acerca de cuestionamientos.</a:t>
            </a:r>
            <a:endParaRPr lang="en-US" sz="1600" dirty="0" smtClean="0"/>
          </a:p>
          <a:p>
            <a:pPr marL="0" indent="0">
              <a:buNone/>
            </a:pPr>
            <a:endParaRPr lang="es-ES" sz="1600" dirty="0"/>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Tree>
    <p:extLst>
      <p:ext uri="{BB962C8B-B14F-4D97-AF65-F5344CB8AC3E}">
        <p14:creationId xmlns="" xmlns:p14="http://schemas.microsoft.com/office/powerpoint/2010/main" val="2863833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b="1" dirty="0" smtClean="0">
                <a:effectLst>
                  <a:outerShdw blurRad="38100" dist="38100" dir="2700000" algn="tl">
                    <a:srgbClr val="000000">
                      <a:alpha val="43137"/>
                    </a:srgbClr>
                  </a:outerShdw>
                </a:effectLst>
              </a:rPr>
              <a:t>Datos generales del niño</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fld id="{C995B96E-DCB9-4C5D-8B1B-1B374EA29D33}" type="datetime1">
              <a:rPr lang="es-ES" smtClean="0"/>
              <a:pPr/>
              <a:t>27/11/2017</a:t>
            </a:fld>
            <a:endParaRPr lang="es-E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8680"/>
            <a:ext cx="8229600" cy="922114"/>
          </a:xfrm>
        </p:spPr>
        <p:txBody>
          <a:bodyPr>
            <a:noAutofit/>
          </a:bodyPr>
          <a:lstStyle/>
          <a:p>
            <a:r>
              <a:rPr lang="es-ES_tradnl" b="1" dirty="0" smtClean="0">
                <a:effectLst>
                  <a:outerShdw blurRad="38100" dist="38100" dir="2700000" algn="tl">
                    <a:srgbClr val="000000">
                      <a:alpha val="43137"/>
                    </a:srgbClr>
                  </a:outerShdw>
                </a:effectLst>
              </a:rPr>
              <a:t>Actividad aplicada</a:t>
            </a:r>
            <a:r>
              <a:rPr lang="es-MX" sz="2000" dirty="0" smtClean="0"/>
              <a:t> </a:t>
            </a:r>
            <a:r>
              <a:rPr lang="es-ES_tradnl" sz="2000" b="1" dirty="0" smtClean="0">
                <a:solidFill>
                  <a:srgbClr val="FF0000"/>
                </a:solidFill>
                <a:effectLst>
                  <a:outerShdw blurRad="38100" dist="38100" dir="2700000" algn="tl">
                    <a:srgbClr val="000000">
                      <a:alpha val="43137"/>
                    </a:srgbClr>
                  </a:outerShdw>
                </a:effectLst>
              </a:rPr>
              <a:t/>
            </a:r>
            <a:br>
              <a:rPr lang="es-ES_tradnl" sz="2000" b="1" dirty="0" smtClean="0">
                <a:solidFill>
                  <a:srgbClr val="FF0000"/>
                </a:solidFill>
                <a:effectLst>
                  <a:outerShdw blurRad="38100" dist="38100" dir="2700000" algn="tl">
                    <a:srgbClr val="000000">
                      <a:alpha val="43137"/>
                    </a:srgbClr>
                  </a:outerShdw>
                </a:effectLst>
              </a:rPr>
            </a:br>
            <a:endParaRPr lang="es-ES" sz="2000" b="1" dirty="0">
              <a:solidFill>
                <a:srgbClr val="FF0000"/>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340768"/>
            <a:ext cx="8229600" cy="4824536"/>
          </a:xfrm>
        </p:spPr>
        <p:txBody>
          <a:bodyPr>
            <a:normAutofit fontScale="55000" lnSpcReduction="20000"/>
          </a:bodyPr>
          <a:lstStyle/>
          <a:p>
            <a:r>
              <a:rPr lang="es-MX" b="1" dirty="0" smtClean="0"/>
              <a:t>Nombre de la actividad: </a:t>
            </a:r>
            <a:r>
              <a:rPr lang="es-MX" dirty="0" smtClean="0"/>
              <a:t>Mi nombre </a:t>
            </a:r>
            <a:endParaRPr lang="en-US" dirty="0" smtClean="0"/>
          </a:p>
          <a:p>
            <a:r>
              <a:rPr lang="es-MX" b="1" dirty="0" smtClean="0"/>
              <a:t>Campo formativo: </a:t>
            </a:r>
            <a:r>
              <a:rPr lang="es-MX" dirty="0" smtClean="0"/>
              <a:t>lenguaje y comunicación</a:t>
            </a:r>
            <a:endParaRPr lang="en-US" dirty="0" smtClean="0"/>
          </a:p>
          <a:p>
            <a:r>
              <a:rPr lang="es-MX" b="1" dirty="0" smtClean="0"/>
              <a:t>Competencia</a:t>
            </a:r>
            <a:r>
              <a:rPr lang="es-MX" dirty="0" smtClean="0"/>
              <a:t> Obtiene y comparte información mediante diversas formas de expresión oral </a:t>
            </a:r>
          </a:p>
          <a:p>
            <a:r>
              <a:rPr lang="es-MX" b="1" dirty="0" smtClean="0"/>
              <a:t>Aprendizaje esperado </a:t>
            </a:r>
            <a:r>
              <a:rPr lang="es-MX" dirty="0" smtClean="0"/>
              <a:t>Describe personas, personajes, objetos, lugares y fenómenos de su entorno, de manera cada vez más precisa </a:t>
            </a:r>
          </a:p>
          <a:p>
            <a:r>
              <a:rPr lang="es-MX" b="1" dirty="0" smtClean="0"/>
              <a:t>Inicio:</a:t>
            </a:r>
            <a:r>
              <a:rPr lang="es-MX" dirty="0" smtClean="0"/>
              <a:t> escuchar las indicaciones (vamos a elegir el huevo de la cesta donde este su nombre, y lo vamos a poner en a la otra cesta)</a:t>
            </a:r>
            <a:endParaRPr lang="en-US" dirty="0" smtClean="0"/>
          </a:p>
          <a:p>
            <a:r>
              <a:rPr lang="es-MX" b="1" dirty="0" smtClean="0"/>
              <a:t>Desarrollo: </a:t>
            </a:r>
            <a:r>
              <a:rPr lang="es-MX" dirty="0" smtClean="0"/>
              <a:t>), tomar el huevo con su nombre de la cesta de inasistencia</a:t>
            </a:r>
            <a:endParaRPr lang="en-US" dirty="0" smtClean="0"/>
          </a:p>
          <a:p>
            <a:r>
              <a:rPr lang="es-MX" b="1" dirty="0" smtClean="0"/>
              <a:t>Cierre:</a:t>
            </a:r>
            <a:r>
              <a:rPr lang="es-MX" dirty="0" smtClean="0"/>
              <a:t> acomodar en la otra cesta para tomar su asistencia</a:t>
            </a:r>
          </a:p>
          <a:p>
            <a:r>
              <a:rPr lang="es-MX" dirty="0" smtClean="0"/>
              <a:t> </a:t>
            </a:r>
            <a:r>
              <a:rPr lang="es-MX" b="1" dirty="0" smtClean="0"/>
              <a:t>Tiempo:  </a:t>
            </a:r>
            <a:r>
              <a:rPr lang="es-MX" dirty="0" smtClean="0"/>
              <a:t>10 minutos.</a:t>
            </a:r>
            <a:endParaRPr lang="en-US" dirty="0" smtClean="0"/>
          </a:p>
          <a:p>
            <a:r>
              <a:rPr lang="es-MX" b="1" dirty="0" smtClean="0"/>
              <a:t>Espacio: </a:t>
            </a:r>
            <a:r>
              <a:rPr lang="es-MX" dirty="0" smtClean="0"/>
              <a:t>aula de clase, </a:t>
            </a:r>
            <a:endParaRPr lang="en-US" dirty="0" smtClean="0"/>
          </a:p>
          <a:p>
            <a:r>
              <a:rPr lang="es-MX" b="1" dirty="0" smtClean="0"/>
              <a:t>Recursos materiales:</a:t>
            </a:r>
            <a:r>
              <a:rPr lang="es-MX" dirty="0" smtClean="0"/>
              <a:t> dos tapas de huevo (asistencia, inasistencia), 32 huevos especificando el nombre</a:t>
            </a:r>
            <a:endParaRPr lang="en-US" dirty="0" smtClean="0"/>
          </a:p>
          <a:p>
            <a:r>
              <a:rPr lang="es-MX" b="1" dirty="0" smtClean="0"/>
              <a:t>Organización:</a:t>
            </a:r>
            <a:r>
              <a:rPr lang="es-MX" dirty="0" smtClean="0"/>
              <a:t> individual                                                               </a:t>
            </a:r>
            <a:endParaRPr lang="en-US" dirty="0" smtClean="0"/>
          </a:p>
          <a:p>
            <a:r>
              <a:rPr lang="es-MX" b="1" dirty="0" smtClean="0"/>
              <a:t>Encargado de la actividad: </a:t>
            </a:r>
            <a:r>
              <a:rPr lang="es-MX" dirty="0" smtClean="0"/>
              <a:t>educadora practicante</a:t>
            </a:r>
            <a:endParaRPr lang="en-US" dirty="0" smtClean="0"/>
          </a:p>
          <a:p>
            <a:r>
              <a:rPr lang="es-MX" b="1" dirty="0" smtClean="0"/>
              <a:t>Evaluación:</a:t>
            </a:r>
            <a:r>
              <a:rPr lang="es-MX" dirty="0" smtClean="0"/>
              <a:t> reconoce su nombre del de entre sus compañeros</a:t>
            </a:r>
            <a:endParaRPr lang="en-US" dirty="0" smtClean="0"/>
          </a:p>
          <a:p>
            <a:pPr marL="0" indent="0">
              <a:buNone/>
            </a:pPr>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Tree>
    <p:extLst>
      <p:ext uri="{BB962C8B-B14F-4D97-AF65-F5344CB8AC3E}">
        <p14:creationId xmlns="" xmlns:p14="http://schemas.microsoft.com/office/powerpoint/2010/main" val="28638330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332656"/>
            <a:ext cx="8229600" cy="778098"/>
          </a:xfrm>
        </p:spPr>
        <p:txBody>
          <a:bodyPr>
            <a:noAutofit/>
          </a:bodyPr>
          <a:lstStyle/>
          <a:p>
            <a:r>
              <a:rPr lang="es-ES_tradnl" b="1" dirty="0" smtClean="0">
                <a:effectLst>
                  <a:outerShdw blurRad="38100" dist="38100" dir="2700000" algn="tl">
                    <a:srgbClr val="000000">
                      <a:alpha val="43137"/>
                    </a:srgbClr>
                  </a:outerShdw>
                </a:effectLst>
              </a:rPr>
              <a:t>Actividad aplicada</a:t>
            </a:r>
            <a:r>
              <a:rPr lang="es-ES_tradnl" sz="2000" b="1" dirty="0" smtClean="0">
                <a:solidFill>
                  <a:srgbClr val="FF0000"/>
                </a:solidFill>
                <a:effectLst>
                  <a:outerShdw blurRad="38100" dist="38100" dir="2700000" algn="tl">
                    <a:srgbClr val="000000">
                      <a:alpha val="43137"/>
                    </a:srgbClr>
                  </a:outerShdw>
                </a:effectLst>
              </a:rPr>
              <a:t/>
            </a:r>
            <a:br>
              <a:rPr lang="es-ES_tradnl" sz="2000" b="1" dirty="0" smtClean="0">
                <a:solidFill>
                  <a:srgbClr val="FF0000"/>
                </a:solidFill>
                <a:effectLst>
                  <a:outerShdw blurRad="38100" dist="38100" dir="2700000" algn="tl">
                    <a:srgbClr val="000000">
                      <a:alpha val="43137"/>
                    </a:srgbClr>
                  </a:outerShdw>
                </a:effectLst>
              </a:rPr>
            </a:br>
            <a:endParaRPr lang="es-ES" sz="2000" b="1" dirty="0">
              <a:solidFill>
                <a:srgbClr val="FF0000"/>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980728"/>
            <a:ext cx="8229600" cy="4997152"/>
          </a:xfrm>
        </p:spPr>
        <p:txBody>
          <a:bodyPr>
            <a:noAutofit/>
          </a:bodyPr>
          <a:lstStyle/>
          <a:p>
            <a:r>
              <a:rPr lang="es-MX" sz="1800" b="1" dirty="0" smtClean="0"/>
              <a:t>Nombre de la actividad: </a:t>
            </a:r>
            <a:r>
              <a:rPr lang="es-MX" sz="1800" dirty="0" smtClean="0"/>
              <a:t>El Tesoro</a:t>
            </a:r>
            <a:endParaRPr lang="en-US" sz="1800" dirty="0" smtClean="0"/>
          </a:p>
          <a:p>
            <a:r>
              <a:rPr lang="es-MX" sz="1800" b="1" dirty="0" smtClean="0"/>
              <a:t>Campo formativo: </a:t>
            </a:r>
            <a:r>
              <a:rPr lang="es-MX" sz="1800" dirty="0" smtClean="0"/>
              <a:t>Desarrollo físico y salud</a:t>
            </a:r>
            <a:endParaRPr lang="en-US" sz="1800" dirty="0" smtClean="0"/>
          </a:p>
          <a:p>
            <a:r>
              <a:rPr lang="es-MX" sz="1800" b="1" dirty="0" smtClean="0"/>
              <a:t>Competencia</a:t>
            </a:r>
            <a:r>
              <a:rPr lang="es-MX" sz="1800" dirty="0" smtClean="0"/>
              <a:t> Practica medidas básicas preventivas y de seguridad para preservar su</a:t>
            </a:r>
            <a:r>
              <a:rPr lang="en-US" sz="1800" dirty="0" smtClean="0"/>
              <a:t> </a:t>
            </a:r>
            <a:r>
              <a:rPr lang="es-MX" sz="1800" dirty="0" smtClean="0"/>
              <a:t>salud, así como para evitar accidentes y riesgos en la escuela y fuera de ella</a:t>
            </a:r>
          </a:p>
          <a:p>
            <a:r>
              <a:rPr lang="es-MX" sz="1800" b="1" dirty="0" smtClean="0"/>
              <a:t>Aprendizaje esperado </a:t>
            </a:r>
            <a:r>
              <a:rPr lang="es-MX" sz="1800" dirty="0" smtClean="0"/>
              <a:t>Aplica medidas de higiene personal, como lavarse las manos y los dientes, que le ayudan a evitar enfermedades</a:t>
            </a:r>
          </a:p>
          <a:p>
            <a:r>
              <a:rPr lang="es-MX" sz="1800" b="1" dirty="0" smtClean="0"/>
              <a:t>Inicio:</a:t>
            </a:r>
            <a:r>
              <a:rPr lang="es-MX" sz="1800" dirty="0" smtClean="0"/>
              <a:t> Retomar los tesoros de la actividad “en busca del tesoro”</a:t>
            </a:r>
            <a:endParaRPr lang="en-US" sz="1800" dirty="0" smtClean="0"/>
          </a:p>
          <a:p>
            <a:r>
              <a:rPr lang="es-MX" sz="1800" b="1" dirty="0" smtClean="0"/>
              <a:t>Desarrollo: </a:t>
            </a:r>
            <a:r>
              <a:rPr lang="es-MX" sz="1800" dirty="0" smtClean="0"/>
              <a:t>dialogar acerca de que son los hábitos de buena conducta en la mesa</a:t>
            </a:r>
            <a:endParaRPr lang="en-US" sz="1800" dirty="0" smtClean="0"/>
          </a:p>
          <a:p>
            <a:r>
              <a:rPr lang="es-MX" sz="1800" b="1" dirty="0" smtClean="0"/>
              <a:t>Cierre:</a:t>
            </a:r>
            <a:r>
              <a:rPr lang="es-MX" sz="1800" dirty="0" smtClean="0"/>
              <a:t> cuestionar si los llevan  cabo en su casa, exponer por parte del alumno ante sus compañeros al respecto.</a:t>
            </a:r>
          </a:p>
          <a:p>
            <a:r>
              <a:rPr lang="es-MX" sz="1800" b="1" dirty="0" smtClean="0"/>
              <a:t>Tiempo:  </a:t>
            </a:r>
            <a:r>
              <a:rPr lang="es-MX" sz="1800" dirty="0" smtClean="0"/>
              <a:t>15 minutos.</a:t>
            </a:r>
            <a:endParaRPr lang="en-US" sz="1800" dirty="0" smtClean="0"/>
          </a:p>
          <a:p>
            <a:r>
              <a:rPr lang="es-MX" sz="1800" b="1" dirty="0" smtClean="0"/>
              <a:t>Espacio: </a:t>
            </a:r>
            <a:r>
              <a:rPr lang="es-MX" sz="1800" dirty="0" smtClean="0"/>
              <a:t>aula de clase </a:t>
            </a:r>
            <a:endParaRPr lang="en-US" sz="1800" dirty="0" smtClean="0"/>
          </a:p>
          <a:p>
            <a:r>
              <a:rPr lang="es-MX" sz="1800" b="1" dirty="0" smtClean="0"/>
              <a:t>Recursos materiales:</a:t>
            </a:r>
            <a:r>
              <a:rPr lang="es-MX" sz="1800" dirty="0" smtClean="0"/>
              <a:t> tablas de imágenes.</a:t>
            </a:r>
            <a:endParaRPr lang="en-US" sz="1800" dirty="0" smtClean="0"/>
          </a:p>
          <a:p>
            <a:r>
              <a:rPr lang="es-MX" sz="1800" b="1" dirty="0" smtClean="0"/>
              <a:t>Organización:</a:t>
            </a:r>
            <a:r>
              <a:rPr lang="es-MX" sz="1800" dirty="0" smtClean="0"/>
              <a:t> grupal.                                                               </a:t>
            </a:r>
            <a:endParaRPr lang="en-US" sz="1800" dirty="0" smtClean="0"/>
          </a:p>
          <a:p>
            <a:r>
              <a:rPr lang="es-MX" sz="1800" b="1" dirty="0" smtClean="0"/>
              <a:t>Encargado de la actividad: </a:t>
            </a:r>
            <a:r>
              <a:rPr lang="es-MX" sz="1800" dirty="0" smtClean="0"/>
              <a:t>educadora practicante</a:t>
            </a:r>
            <a:endParaRPr lang="en-US" sz="1800" dirty="0" smtClean="0"/>
          </a:p>
          <a:p>
            <a:r>
              <a:rPr lang="es-MX" sz="1800" b="1" dirty="0" smtClean="0"/>
              <a:t>Evaluación:</a:t>
            </a:r>
            <a:r>
              <a:rPr lang="es-MX" sz="1800" dirty="0" smtClean="0"/>
              <a:t> alumno identifica y menciona los elementos y representaciones graficas de los hábitos de buena conducta en la mesa </a:t>
            </a:r>
            <a:endParaRPr lang="en-US" sz="1800" dirty="0" smtClean="0"/>
          </a:p>
          <a:p>
            <a:pPr marL="0" indent="0">
              <a:buNone/>
            </a:pPr>
            <a:endParaRPr lang="es-ES" sz="1800" dirty="0"/>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Tree>
    <p:extLst>
      <p:ext uri="{BB962C8B-B14F-4D97-AF65-F5344CB8AC3E}">
        <p14:creationId xmlns="" xmlns:p14="http://schemas.microsoft.com/office/powerpoint/2010/main" val="28638330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43408"/>
            <a:ext cx="8229600" cy="1143000"/>
          </a:xfrm>
        </p:spPr>
        <p:txBody>
          <a:bodyPr>
            <a:normAutofit/>
          </a:bodyPr>
          <a:lstStyle/>
          <a:p>
            <a:r>
              <a:rPr lang="es-ES_tradnl" sz="2000" b="1" dirty="0" smtClean="0">
                <a:effectLst>
                  <a:outerShdw blurRad="38100" dist="38100" dir="2700000" algn="tl">
                    <a:srgbClr val="000000">
                      <a:alpha val="43137"/>
                    </a:srgbClr>
                  </a:outerShdw>
                </a:effectLst>
              </a:rPr>
              <a:t>Adecuaciones aplicadas</a:t>
            </a:r>
            <a:endParaRPr lang="es-ES" sz="2000" b="1" dirty="0">
              <a:effectLst>
                <a:outerShdw blurRad="38100" dist="38100" dir="2700000" algn="tl">
                  <a:srgbClr val="000000">
                    <a:alpha val="43137"/>
                  </a:srgbClr>
                </a:outerShdw>
              </a:effectLst>
            </a:endParaRPr>
          </a:p>
        </p:txBody>
      </p:sp>
      <p:graphicFrame>
        <p:nvGraphicFramePr>
          <p:cNvPr id="5" name="4 Marcador de contenido"/>
          <p:cNvGraphicFramePr>
            <a:graphicFrameLocks noGrp="1"/>
          </p:cNvGraphicFramePr>
          <p:nvPr>
            <p:ph idx="1"/>
            <p:extLst>
              <p:ext uri="{D42A27DB-BD31-4B8C-83A1-F6EECF244321}">
                <p14:modId xmlns="" xmlns:p14="http://schemas.microsoft.com/office/powerpoint/2010/main" val="3232990016"/>
              </p:ext>
            </p:extLst>
          </p:nvPr>
        </p:nvGraphicFramePr>
        <p:xfrm>
          <a:off x="395536" y="709500"/>
          <a:ext cx="8568952" cy="5815844"/>
        </p:xfrm>
        <a:graphic>
          <a:graphicData uri="http://schemas.openxmlformats.org/drawingml/2006/table">
            <a:tbl>
              <a:tblPr firstRow="1" bandRow="1">
                <a:tableStyleId>{93296810-A885-4BE3-A3E7-6D5BEEA58F35}</a:tableStyleId>
              </a:tblPr>
              <a:tblGrid>
                <a:gridCol w="1728192"/>
                <a:gridCol w="4608512"/>
                <a:gridCol w="2232248"/>
              </a:tblGrid>
              <a:tr h="513942">
                <a:tc>
                  <a:txBody>
                    <a:bodyPr/>
                    <a:lstStyle/>
                    <a:p>
                      <a:pPr algn="ctr"/>
                      <a:r>
                        <a:rPr lang="es-ES_tradnl" sz="1400" b="0" dirty="0" smtClean="0">
                          <a:effectLst/>
                          <a:latin typeface="Berlin Sans FB" pitchFamily="34" charset="0"/>
                        </a:rPr>
                        <a:t>Semana</a:t>
                      </a:r>
                      <a:endParaRPr lang="es-ES" sz="1400" b="0" dirty="0">
                        <a:effectLst/>
                        <a:latin typeface="Berlin Sans FB" pitchFamily="34" charset="0"/>
                      </a:endParaRPr>
                    </a:p>
                  </a:txBody>
                  <a:tcPr/>
                </a:tc>
                <a:tc>
                  <a:txBody>
                    <a:bodyPr/>
                    <a:lstStyle/>
                    <a:p>
                      <a:pPr algn="ctr"/>
                      <a:r>
                        <a:rPr lang="es-ES" sz="1400" b="0" dirty="0" smtClean="0">
                          <a:effectLst/>
                          <a:latin typeface="Berlin Sans FB" pitchFamily="34" charset="0"/>
                        </a:rPr>
                        <a:t>Adecuación </a:t>
                      </a:r>
                    </a:p>
                    <a:p>
                      <a:pPr algn="ctr"/>
                      <a:r>
                        <a:rPr lang="es-ES" sz="1400" b="0" baseline="0" dirty="0" smtClean="0">
                          <a:effectLst/>
                          <a:latin typeface="Berlin Sans FB" pitchFamily="34" charset="0"/>
                        </a:rPr>
                        <a:t>Estrategia  </a:t>
                      </a:r>
                      <a:endParaRPr lang="es-ES" sz="1400" b="0" dirty="0">
                        <a:effectLst/>
                        <a:latin typeface="Berlin Sans FB" pitchFamily="34" charset="0"/>
                      </a:endParaRPr>
                    </a:p>
                  </a:txBody>
                  <a:tcPr/>
                </a:tc>
                <a:tc>
                  <a:txBody>
                    <a:bodyPr/>
                    <a:lstStyle/>
                    <a:p>
                      <a:pPr algn="ctr"/>
                      <a:r>
                        <a:rPr lang="es-ES_tradnl" sz="1400" b="0" dirty="0" smtClean="0">
                          <a:effectLst/>
                          <a:latin typeface="Berlin Sans FB" pitchFamily="34" charset="0"/>
                        </a:rPr>
                        <a:t>Evaluación</a:t>
                      </a:r>
                      <a:r>
                        <a:rPr lang="es-ES_tradnl" sz="1400" b="0" baseline="0" dirty="0" smtClean="0">
                          <a:effectLst/>
                          <a:latin typeface="Berlin Sans FB" pitchFamily="34" charset="0"/>
                        </a:rPr>
                        <a:t> </a:t>
                      </a:r>
                      <a:endParaRPr lang="es-ES" sz="1400" b="0" dirty="0">
                        <a:effectLst/>
                        <a:latin typeface="Berlin Sans FB" pitchFamily="34" charset="0"/>
                      </a:endParaRPr>
                    </a:p>
                  </a:txBody>
                  <a:tcPr/>
                </a:tc>
              </a:tr>
              <a:tr h="633968">
                <a:tc rowSpan="5">
                  <a:txBody>
                    <a:bodyPr/>
                    <a:lstStyle/>
                    <a:p>
                      <a:pPr marL="0" marR="0" algn="ctr">
                        <a:lnSpc>
                          <a:spcPct val="115000"/>
                        </a:lnSpc>
                        <a:spcBef>
                          <a:spcPts val="0"/>
                        </a:spcBef>
                        <a:spcAft>
                          <a:spcPts val="0"/>
                        </a:spcAft>
                      </a:pPr>
                      <a:r>
                        <a:rPr lang="es-MX" sz="1100" dirty="0" smtClean="0">
                          <a:latin typeface="Berlin Sans FB" pitchFamily="34" charset="0"/>
                          <a:ea typeface="Calibri"/>
                          <a:cs typeface="Times New Roman"/>
                        </a:rPr>
                        <a:t>Semana</a:t>
                      </a:r>
                      <a:r>
                        <a:rPr lang="es-MX" sz="1100" baseline="0" dirty="0" smtClean="0">
                          <a:latin typeface="Berlin Sans FB" pitchFamily="34" charset="0"/>
                          <a:ea typeface="Calibri"/>
                          <a:cs typeface="Times New Roman"/>
                        </a:rPr>
                        <a:t> de practica  del 13  al 17 de noviembre </a:t>
                      </a:r>
                    </a:p>
                    <a:p>
                      <a:pPr marL="0" marR="0" algn="ctr">
                        <a:lnSpc>
                          <a:spcPct val="115000"/>
                        </a:lnSpc>
                        <a:spcBef>
                          <a:spcPts val="0"/>
                        </a:spcBef>
                        <a:spcAft>
                          <a:spcPts val="0"/>
                        </a:spcAft>
                      </a:pPr>
                      <a:endParaRPr lang="es-MX" sz="1100" baseline="0" dirty="0" smtClean="0">
                        <a:latin typeface="Berlin Sans FB" pitchFamily="34" charset="0"/>
                        <a:ea typeface="Calibri"/>
                        <a:cs typeface="Times New Roman"/>
                      </a:endParaRPr>
                    </a:p>
                    <a:p>
                      <a:pPr marL="0" marR="0" algn="ctr">
                        <a:lnSpc>
                          <a:spcPct val="115000"/>
                        </a:lnSpc>
                        <a:spcBef>
                          <a:spcPts val="0"/>
                        </a:spcBef>
                        <a:spcAft>
                          <a:spcPts val="0"/>
                        </a:spcAft>
                      </a:pPr>
                      <a:endParaRPr lang="en-US" sz="1100" dirty="0">
                        <a:latin typeface="Berlin Sans FB" pitchFamily="34" charset="0"/>
                        <a:ea typeface="Calibri"/>
                        <a:cs typeface="Times New Roman"/>
                      </a:endParaRPr>
                    </a:p>
                  </a:txBody>
                  <a:tcPr marL="68580" marR="68580" marT="0" marB="0" anchor="ctr"/>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s-MX" sz="1100" dirty="0" smtClean="0"/>
                        <a:t>escuchar la canción donde se presentan diversas características personales, repetir la canción,</a:t>
                      </a:r>
                      <a:r>
                        <a:rPr lang="es-MX" sz="1100" baseline="0" dirty="0" smtClean="0"/>
                        <a:t> </a:t>
                      </a:r>
                      <a:r>
                        <a:rPr lang="es-MX" sz="1100" dirty="0" smtClean="0"/>
                        <a:t>cantar la canción con sus compañeros</a:t>
                      </a:r>
                      <a:endParaRPr lang="en-US" sz="1100" dirty="0" smtClean="0">
                        <a:latin typeface="Berlin Sans FB" pitchFamily="34" charset="0"/>
                        <a:ea typeface="Calibri"/>
                        <a:cs typeface="Times New Roman"/>
                      </a:endParaRPr>
                    </a:p>
                  </a:txBody>
                  <a:tcPr marL="68580" marR="68580" marT="0" marB="0"/>
                </a:tc>
                <a:tc>
                  <a:txBody>
                    <a:bodyPr/>
                    <a:lstStyle/>
                    <a:p>
                      <a:pPr marL="0" marR="0" algn="l">
                        <a:lnSpc>
                          <a:spcPct val="115000"/>
                        </a:lnSpc>
                        <a:spcBef>
                          <a:spcPts val="0"/>
                        </a:spcBef>
                        <a:spcAft>
                          <a:spcPts val="0"/>
                        </a:spcAft>
                      </a:pPr>
                      <a:r>
                        <a:rPr lang="es-MX" sz="1100" dirty="0" smtClean="0">
                          <a:latin typeface="Berlin Sans FB" pitchFamily="34" charset="0"/>
                          <a:ea typeface="Calibri"/>
                          <a:cs typeface="Times New Roman"/>
                        </a:rPr>
                        <a:t> </a:t>
                      </a:r>
                      <a:r>
                        <a:rPr lang="es-MX" sz="1100" dirty="0" smtClean="0"/>
                        <a:t>reconoce las diferencias que existen entre el y sus compañeros así mismo respeta estas características </a:t>
                      </a:r>
                      <a:endParaRPr lang="en-US" sz="1100" dirty="0">
                        <a:latin typeface="Berlin Sans FB" pitchFamily="34" charset="0"/>
                        <a:ea typeface="Calibri"/>
                        <a:cs typeface="Times New Roman"/>
                      </a:endParaRPr>
                    </a:p>
                  </a:txBody>
                  <a:tcPr marL="68580" marR="68580" marT="0" marB="0"/>
                </a:tc>
              </a:tr>
              <a:tr h="1070395">
                <a:tc vMerge="1">
                  <a:txBody>
                    <a:bodyPr/>
                    <a:lstStyle/>
                    <a:p>
                      <a:pPr algn="ctr"/>
                      <a:endParaRPr lang="es-ES" dirty="0"/>
                    </a:p>
                  </a:txBody>
                  <a:tcPr anchor="ctr"/>
                </a:tc>
                <a:tc>
                  <a:txBody>
                    <a:bodyPr/>
                    <a:lstStyle/>
                    <a:p>
                      <a:r>
                        <a:rPr lang="es-MX" sz="1100" dirty="0" smtClean="0"/>
                        <a:t>Escuchar las indicaciones acerca de las actividades, comentar acerca de los hábitos de higiene que lleva a cabo en su hogar,</a:t>
                      </a:r>
                      <a:r>
                        <a:rPr lang="es-MX" sz="1100" b="1" dirty="0" smtClean="0"/>
                        <a:t> </a:t>
                      </a:r>
                      <a:r>
                        <a:rPr lang="es-MX" sz="1100" dirty="0" smtClean="0"/>
                        <a:t>registrar individual y grupalmente en una gráfica de barras la cantidad de alumnos que practican algunas medida de higiene(lavarse las manos, lavarse los dientes y bañarse) realizándose de manera individual,</a:t>
                      </a:r>
                      <a:r>
                        <a:rPr lang="es-MX" sz="1100" baseline="0" dirty="0" smtClean="0"/>
                        <a:t> </a:t>
                      </a:r>
                      <a:r>
                        <a:rPr lang="es-MX" sz="1100" dirty="0" smtClean="0"/>
                        <a:t>menciona frente a sus compañeros las medidas de higiene que llevan a cabo en su hogar.</a:t>
                      </a:r>
                    </a:p>
                  </a:txBody>
                  <a:tcPr/>
                </a:tc>
                <a:tc>
                  <a:txBody>
                    <a:bodyPr/>
                    <a:lstStyle/>
                    <a:p>
                      <a:r>
                        <a:rPr lang="es-MX" sz="1100" dirty="0" smtClean="0"/>
                        <a:t>La actividad será evaluada por medio de un imprimible que realizaran los alumnos. </a:t>
                      </a:r>
                      <a:endParaRPr lang="es-MX" sz="1100" kern="1200" dirty="0" smtClean="0">
                        <a:solidFill>
                          <a:schemeClr val="dk1"/>
                        </a:solidFill>
                        <a:latin typeface="Berlin Sans FB" pitchFamily="34" charset="0"/>
                        <a:ea typeface="+mn-ea"/>
                        <a:cs typeface="+mn-cs"/>
                      </a:endParaRPr>
                    </a:p>
                  </a:txBody>
                  <a:tcPr/>
                </a:tc>
              </a:tr>
              <a:tr h="846936">
                <a:tc vMerge="1">
                  <a:txBody>
                    <a:bodyPr/>
                    <a:lstStyle/>
                    <a:p>
                      <a:pPr algn="ctr"/>
                      <a:endParaRPr lang="es-ES" dirty="0"/>
                    </a:p>
                  </a:txBody>
                  <a:tcPr anchor="ctr"/>
                </a:tc>
                <a:tc>
                  <a:txBody>
                    <a:bodyPr/>
                    <a:lstStyle/>
                    <a:p>
                      <a:r>
                        <a:rPr lang="es-MX" sz="1100" dirty="0" smtClean="0"/>
                        <a:t>Recordar las reglas para la lectura de un cuento</a:t>
                      </a:r>
                      <a:r>
                        <a:rPr lang="en-US" sz="1100" dirty="0" smtClean="0"/>
                        <a:t>,</a:t>
                      </a:r>
                      <a:r>
                        <a:rPr lang="en-US" sz="1100" baseline="0" dirty="0" smtClean="0"/>
                        <a:t> </a:t>
                      </a:r>
                      <a:r>
                        <a:rPr lang="es-MX" sz="1100" dirty="0" smtClean="0"/>
                        <a:t>se organiza grupalmente en forma de media luna (sentados en el suelo), escuchar con las diversas modulaciones de la voz</a:t>
                      </a:r>
                      <a:r>
                        <a:rPr lang="en-US" sz="1100" dirty="0" smtClean="0"/>
                        <a:t>,</a:t>
                      </a:r>
                      <a:r>
                        <a:rPr lang="en-US" sz="1100" baseline="0" dirty="0" smtClean="0"/>
                        <a:t> </a:t>
                      </a:r>
                      <a:r>
                        <a:rPr lang="es-MX" sz="1100" dirty="0" smtClean="0"/>
                        <a:t>responder cuestionamientos (¿qué es lo que más les gustó?, ¿que recuerdan del cuento? ¿Cuántos amigos tenía el pirata? ¿Por qué crees?, ¿Cómo lavaba sus dientes el dragón? </a:t>
                      </a:r>
                    </a:p>
                  </a:txBody>
                  <a:tcPr/>
                </a:tc>
                <a:tc>
                  <a:txBody>
                    <a:bodyPr/>
                    <a:lstStyle/>
                    <a:p>
                      <a:r>
                        <a:rPr lang="es-MX" sz="1200" dirty="0" smtClean="0"/>
                        <a:t>Se dará espacio dentro del cuento para que los alumnos participen acerca de cuestionamientos.</a:t>
                      </a:r>
                      <a:endParaRPr lang="es-ES" sz="1200" dirty="0">
                        <a:solidFill>
                          <a:schemeClr val="tx1"/>
                        </a:solidFill>
                        <a:latin typeface="Berlin Sans FB" pitchFamily="34" charset="0"/>
                      </a:endParaRPr>
                    </a:p>
                  </a:txBody>
                  <a:tcPr/>
                </a:tc>
              </a:tr>
              <a:tr h="1318398">
                <a:tc vMerge="1">
                  <a:txBody>
                    <a:bodyPr/>
                    <a:lstStyle/>
                    <a:p>
                      <a:pPr algn="ctr"/>
                      <a:endParaRPr lang="es-ES" dirty="0"/>
                    </a:p>
                  </a:txBody>
                  <a:tcPr anchor="ctr"/>
                </a:tc>
                <a:tc>
                  <a:txBody>
                    <a:bodyPr/>
                    <a:lstStyle/>
                    <a:p>
                      <a:r>
                        <a:rPr lang="es-MX" sz="1100" dirty="0" smtClean="0"/>
                        <a:t>escuchar las indicaciones (vamos a elegir el huevo de la cesta donde este su nombre, y lo vamos a poner en a la otra cesta)</a:t>
                      </a:r>
                      <a:endParaRPr lang="en-US" sz="1100" dirty="0" smtClean="0"/>
                    </a:p>
                    <a:p>
                      <a:r>
                        <a:rPr lang="es-MX" sz="1100" dirty="0" smtClean="0"/>
                        <a:t>tomar el huevo con su nombre de la cesta de inasistencia</a:t>
                      </a:r>
                      <a:endParaRPr lang="en-US" sz="1100" dirty="0" smtClean="0"/>
                    </a:p>
                    <a:p>
                      <a:r>
                        <a:rPr lang="es-MX" sz="1100" dirty="0" smtClean="0"/>
                        <a:t>acomodar en la otra cesta para tomar su asistencia</a:t>
                      </a:r>
                    </a:p>
                  </a:txBody>
                  <a:tcPr/>
                </a:tc>
                <a:tc>
                  <a:txBody>
                    <a:bodyPr/>
                    <a:lstStyle/>
                    <a:p>
                      <a:r>
                        <a:rPr lang="es-MX" sz="1100" dirty="0" smtClean="0"/>
                        <a:t>alumno identifica y menciona los elementos y representaciones graficas de los hábitos de buena conducta en la mesa </a:t>
                      </a:r>
                      <a:endParaRPr lang="es-ES" sz="1100" dirty="0">
                        <a:latin typeface="Berlin Sans FB" pitchFamily="34" charset="0"/>
                      </a:endParaRPr>
                    </a:p>
                  </a:txBody>
                  <a:tcPr/>
                </a:tc>
              </a:tr>
              <a:tr h="1318398">
                <a:tc vMerge="1">
                  <a:txBody>
                    <a:bodyPr/>
                    <a:lstStyle/>
                    <a:p>
                      <a:pPr marL="0" marR="0" algn="ctr">
                        <a:lnSpc>
                          <a:spcPct val="115000"/>
                        </a:lnSpc>
                        <a:spcBef>
                          <a:spcPts val="0"/>
                        </a:spcBef>
                        <a:spcAft>
                          <a:spcPts val="0"/>
                        </a:spcAft>
                      </a:pPr>
                      <a:endParaRPr lang="en-US" sz="1100" dirty="0">
                        <a:latin typeface="Berlin Sans FB" pitchFamily="34" charset="0"/>
                        <a:ea typeface="Calibri"/>
                        <a:cs typeface="Times New Roman"/>
                      </a:endParaRPr>
                    </a:p>
                  </a:txBody>
                  <a:tcPr marL="68580" marR="68580" marT="0" marB="0" anchor="ctr"/>
                </a:tc>
                <a:tc>
                  <a:txBody>
                    <a:bodyPr/>
                    <a:lstStyle/>
                    <a:p>
                      <a:r>
                        <a:rPr lang="es-MX" sz="1100" dirty="0" smtClean="0"/>
                        <a:t>Retomar los tesoros de la actividad “en busca del tesoro”</a:t>
                      </a:r>
                      <a:endParaRPr lang="en-US" sz="1100" dirty="0" smtClean="0"/>
                    </a:p>
                    <a:p>
                      <a:r>
                        <a:rPr lang="es-MX" sz="1100" dirty="0" smtClean="0"/>
                        <a:t>dialogar acerca de que son los hábitos de buena conducta en la mesa</a:t>
                      </a:r>
                      <a:endParaRPr lang="en-US" sz="1100" dirty="0" smtClean="0"/>
                    </a:p>
                    <a:p>
                      <a:r>
                        <a:rPr lang="es-MX" sz="1100" dirty="0" smtClean="0"/>
                        <a:t>cuestionar si los llevan  cabo en su casa, exponer por parte del alumno ante sus compañeros al respecto.</a:t>
                      </a:r>
                    </a:p>
                    <a:p>
                      <a:endParaRPr lang="es-MX" sz="1100" dirty="0" smtClean="0"/>
                    </a:p>
                  </a:txBody>
                  <a:tcPr/>
                </a:tc>
                <a:tc>
                  <a:txBody>
                    <a:bodyPr/>
                    <a:lstStyle/>
                    <a:p>
                      <a:r>
                        <a:rPr lang="es-MX" sz="1100" dirty="0" smtClean="0"/>
                        <a:t>alumno identifica y menciona los elementos y representaciones graficas de los hábitos de buena conducta en la mesa </a:t>
                      </a:r>
                      <a:endParaRPr lang="es-ES" sz="1100" dirty="0">
                        <a:latin typeface="Berlin Sans FB" pitchFamily="34" charset="0"/>
                      </a:endParaRPr>
                    </a:p>
                  </a:txBody>
                  <a:tcPr/>
                </a:tc>
              </a:tr>
            </a:tbl>
          </a:graphicData>
        </a:graphic>
      </p:graphicFrame>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Tree>
    <p:extLst>
      <p:ext uri="{BB962C8B-B14F-4D97-AF65-F5344CB8AC3E}">
        <p14:creationId xmlns="" xmlns:p14="http://schemas.microsoft.com/office/powerpoint/2010/main" val="5590480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buNone/>
            </a:pPr>
            <a:r>
              <a:rPr lang="es-MX" dirty="0" smtClean="0"/>
              <a:t>Actividades </a:t>
            </a:r>
          </a:p>
          <a:p>
            <a:pPr algn="ctr">
              <a:buNone/>
            </a:pPr>
            <a:r>
              <a:rPr lang="es-MX" dirty="0" smtClean="0"/>
              <a:t>SEMANA 4 </a:t>
            </a:r>
            <a:endParaRPr lang="en-US" dirty="0"/>
          </a:p>
        </p:txBody>
      </p:sp>
      <p:sp>
        <p:nvSpPr>
          <p:cNvPr id="4" name="Date Placeholder 3"/>
          <p:cNvSpPr>
            <a:spLocks noGrp="1"/>
          </p:cNvSpPr>
          <p:nvPr>
            <p:ph type="dt" sz="half" idx="10"/>
          </p:nvPr>
        </p:nvSpPr>
        <p:spPr/>
        <p:txBody>
          <a:bodyPr/>
          <a:lstStyle/>
          <a:p>
            <a:fld id="{C995B96E-DCB9-4C5D-8B1B-1B374EA29D33}" type="datetime1">
              <a:rPr lang="es-ES" smtClean="0"/>
              <a:pPr/>
              <a:t>27/11/2017</a:t>
            </a:fld>
            <a:endParaRPr lang="es-E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90662"/>
            <a:ext cx="8229600" cy="778098"/>
          </a:xfrm>
        </p:spPr>
        <p:txBody>
          <a:bodyPr>
            <a:noAutofit/>
          </a:bodyPr>
          <a:lstStyle/>
          <a:p>
            <a:r>
              <a:rPr lang="es-ES_tradnl" b="1" dirty="0" smtClean="0">
                <a:effectLst>
                  <a:outerShdw blurRad="38100" dist="38100" dir="2700000" algn="tl">
                    <a:srgbClr val="000000">
                      <a:alpha val="43137"/>
                    </a:srgbClr>
                  </a:outerShdw>
                </a:effectLst>
              </a:rPr>
              <a:t>Actividad aplicada</a:t>
            </a:r>
            <a:br>
              <a:rPr lang="es-ES_tradnl" b="1" dirty="0" smtClean="0">
                <a:effectLst>
                  <a:outerShdw blurRad="38100" dist="38100" dir="2700000" algn="tl">
                    <a:srgbClr val="000000">
                      <a:alpha val="43137"/>
                    </a:srgbClr>
                  </a:outerShdw>
                </a:effectLst>
              </a:rPr>
            </a:br>
            <a:r>
              <a:rPr lang="es-ES_tradnl" sz="2000" b="1" dirty="0" smtClean="0">
                <a:solidFill>
                  <a:srgbClr val="FF0000"/>
                </a:solidFill>
                <a:effectLst>
                  <a:outerShdw blurRad="38100" dist="38100" dir="2700000" algn="tl">
                    <a:srgbClr val="000000">
                      <a:alpha val="43137"/>
                    </a:srgbClr>
                  </a:outerShdw>
                </a:effectLst>
              </a:rPr>
              <a:t/>
            </a:r>
            <a:br>
              <a:rPr lang="es-ES_tradnl" sz="2000" b="1" dirty="0" smtClean="0">
                <a:solidFill>
                  <a:srgbClr val="FF0000"/>
                </a:solidFill>
                <a:effectLst>
                  <a:outerShdw blurRad="38100" dist="38100" dir="2700000" algn="tl">
                    <a:srgbClr val="000000">
                      <a:alpha val="43137"/>
                    </a:srgbClr>
                  </a:outerShdw>
                </a:effectLst>
              </a:rPr>
            </a:br>
            <a:endParaRPr lang="es-ES" sz="2000" b="1" dirty="0">
              <a:solidFill>
                <a:srgbClr val="FF0000"/>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980728"/>
            <a:ext cx="8229600" cy="5184576"/>
          </a:xfrm>
        </p:spPr>
        <p:txBody>
          <a:bodyPr>
            <a:noAutofit/>
          </a:bodyPr>
          <a:lstStyle/>
          <a:p>
            <a:r>
              <a:rPr lang="es-MX" sz="1600" b="1" dirty="0" smtClean="0"/>
              <a:t>Nombre de la actividad: </a:t>
            </a:r>
            <a:r>
              <a:rPr lang="es-MX" sz="1600" dirty="0" smtClean="0"/>
              <a:t>“REVOLUCION MEXICANA” </a:t>
            </a:r>
            <a:endParaRPr lang="en-US" sz="1600" dirty="0" smtClean="0"/>
          </a:p>
          <a:p>
            <a:r>
              <a:rPr lang="es-MX" sz="1600" b="1" dirty="0" smtClean="0"/>
              <a:t>Campo formativo: </a:t>
            </a:r>
            <a:r>
              <a:rPr lang="es-MX" sz="1600" dirty="0" smtClean="0"/>
              <a:t>lenguaje y comunicación</a:t>
            </a:r>
            <a:endParaRPr lang="en-US" sz="1600" dirty="0" smtClean="0"/>
          </a:p>
          <a:p>
            <a:r>
              <a:rPr lang="es-MX" sz="1600" b="1" dirty="0" smtClean="0"/>
              <a:t>Competencia</a:t>
            </a:r>
            <a:r>
              <a:rPr lang="es-MX" sz="1600" dirty="0" smtClean="0"/>
              <a:t> Obtiene y comparte información mediante diversas formas de expresión ora </a:t>
            </a:r>
          </a:p>
          <a:p>
            <a:r>
              <a:rPr lang="es-MX" sz="1600" b="1" dirty="0" smtClean="0"/>
              <a:t>Aprendizaje esperado </a:t>
            </a:r>
            <a:r>
              <a:rPr lang="es-MX" sz="1600" dirty="0" smtClean="0"/>
              <a:t>Describe personas, personajes, objetos, lugares y fenómenos de su entorno, de manera cada vez más precisa </a:t>
            </a:r>
          </a:p>
          <a:p>
            <a:r>
              <a:rPr lang="es-MX" sz="1600" b="1" dirty="0" smtClean="0"/>
              <a:t>Inicio:</a:t>
            </a:r>
            <a:r>
              <a:rPr lang="es-MX" sz="1600" dirty="0" smtClean="0"/>
              <a:t> Mencionar algún conocimiento previo que posea acerca de la revolución mexicana.</a:t>
            </a:r>
            <a:endParaRPr lang="en-US" sz="1600" dirty="0" smtClean="0"/>
          </a:p>
          <a:p>
            <a:r>
              <a:rPr lang="es-MX" sz="1600" b="1" dirty="0" smtClean="0"/>
              <a:t>Desarrollo: </a:t>
            </a:r>
            <a:r>
              <a:rPr lang="es-MX" sz="1600" dirty="0" smtClean="0"/>
              <a:t>escuchar el cuento “REVOLUCION MEXICANA” donde se describe esta festividad</a:t>
            </a:r>
            <a:endParaRPr lang="en-US" sz="1600" dirty="0" smtClean="0"/>
          </a:p>
          <a:p>
            <a:r>
              <a:rPr lang="es-MX" sz="1600" b="1" dirty="0" smtClean="0"/>
              <a:t>Cierre:</a:t>
            </a:r>
            <a:r>
              <a:rPr lang="es-MX" sz="1600" dirty="0" smtClean="0"/>
              <a:t> responder cuestionamientos  al final de la actividad (que es la revolución mexicana?, porque sucedió la revolución mexicana? )Realizándose de manera grupal. </a:t>
            </a:r>
          </a:p>
          <a:p>
            <a:r>
              <a:rPr lang="es-MX" sz="1600" b="1" dirty="0" smtClean="0"/>
              <a:t>Tiempo:  </a:t>
            </a:r>
            <a:r>
              <a:rPr lang="es-MX" sz="1600" dirty="0" smtClean="0"/>
              <a:t>20 minutos.</a:t>
            </a:r>
            <a:endParaRPr lang="en-US" sz="1600" dirty="0" smtClean="0"/>
          </a:p>
          <a:p>
            <a:r>
              <a:rPr lang="es-MX" sz="1600" b="1" dirty="0" smtClean="0"/>
              <a:t>Espacio: </a:t>
            </a:r>
            <a:r>
              <a:rPr lang="es-MX" sz="1600" dirty="0" smtClean="0"/>
              <a:t>aula de clase.</a:t>
            </a:r>
            <a:endParaRPr lang="en-US" sz="1600" dirty="0" smtClean="0"/>
          </a:p>
          <a:p>
            <a:r>
              <a:rPr lang="es-MX" sz="1600" b="1" dirty="0" smtClean="0"/>
              <a:t>Recursos materiales:</a:t>
            </a:r>
            <a:r>
              <a:rPr lang="es-MX" sz="1600" dirty="0" smtClean="0"/>
              <a:t> cuento “la revolución mexicana”</a:t>
            </a:r>
            <a:endParaRPr lang="en-US" sz="1600" dirty="0" smtClean="0"/>
          </a:p>
          <a:p>
            <a:r>
              <a:rPr lang="es-MX" sz="1600" b="1" dirty="0" smtClean="0"/>
              <a:t>Organización:</a:t>
            </a:r>
            <a:r>
              <a:rPr lang="es-MX" sz="1600" dirty="0" smtClean="0"/>
              <a:t> grupal.                                                               </a:t>
            </a:r>
            <a:endParaRPr lang="en-US" sz="1600" dirty="0" smtClean="0"/>
          </a:p>
          <a:p>
            <a:r>
              <a:rPr lang="es-MX" sz="1600" b="1" dirty="0" smtClean="0"/>
              <a:t>Encargado de la actividad: </a:t>
            </a:r>
            <a:r>
              <a:rPr lang="es-MX" sz="1600" dirty="0" smtClean="0"/>
              <a:t>educadora practicante</a:t>
            </a:r>
            <a:endParaRPr lang="en-US" sz="1600" dirty="0" smtClean="0"/>
          </a:p>
          <a:p>
            <a:r>
              <a:rPr lang="es-MX" sz="1600" b="1" dirty="0" smtClean="0"/>
              <a:t>Evaluación:</a:t>
            </a:r>
            <a:r>
              <a:rPr lang="es-MX" sz="1600" dirty="0" smtClean="0"/>
              <a:t> responde cuestionamientos</a:t>
            </a:r>
            <a:endParaRPr lang="en-US" sz="1600" dirty="0" smtClean="0"/>
          </a:p>
          <a:p>
            <a:pPr marL="0" indent="0">
              <a:buNone/>
            </a:pPr>
            <a:endParaRPr lang="es-ES" sz="1600" dirty="0"/>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Tree>
    <p:extLst>
      <p:ext uri="{BB962C8B-B14F-4D97-AF65-F5344CB8AC3E}">
        <p14:creationId xmlns="" xmlns:p14="http://schemas.microsoft.com/office/powerpoint/2010/main" val="28638330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62670"/>
            <a:ext cx="8229600" cy="778098"/>
          </a:xfrm>
        </p:spPr>
        <p:txBody>
          <a:bodyPr>
            <a:noAutofit/>
          </a:bodyPr>
          <a:lstStyle/>
          <a:p>
            <a:r>
              <a:rPr lang="es-ES_tradnl" b="1" dirty="0" smtClean="0">
                <a:effectLst>
                  <a:outerShdw blurRad="38100" dist="38100" dir="2700000" algn="tl">
                    <a:srgbClr val="000000">
                      <a:alpha val="43137"/>
                    </a:srgbClr>
                  </a:outerShdw>
                </a:effectLst>
              </a:rPr>
              <a:t>Actividad aplicada</a:t>
            </a:r>
            <a:br>
              <a:rPr lang="es-ES_tradnl" b="1" dirty="0" smtClean="0">
                <a:effectLst>
                  <a:outerShdw blurRad="38100" dist="38100" dir="2700000" algn="tl">
                    <a:srgbClr val="000000">
                      <a:alpha val="43137"/>
                    </a:srgbClr>
                  </a:outerShdw>
                </a:effectLst>
              </a:rPr>
            </a:br>
            <a:r>
              <a:rPr lang="es-MX" sz="2000" dirty="0" smtClean="0"/>
              <a:t> </a:t>
            </a:r>
            <a:r>
              <a:rPr lang="es-ES_tradnl" sz="2000" b="1" dirty="0" smtClean="0">
                <a:solidFill>
                  <a:srgbClr val="FF0000"/>
                </a:solidFill>
                <a:effectLst>
                  <a:outerShdw blurRad="38100" dist="38100" dir="2700000" algn="tl">
                    <a:srgbClr val="000000">
                      <a:alpha val="43137"/>
                    </a:srgbClr>
                  </a:outerShdw>
                </a:effectLst>
              </a:rPr>
              <a:t/>
            </a:r>
            <a:br>
              <a:rPr lang="es-ES_tradnl" sz="2000" b="1" dirty="0" smtClean="0">
                <a:solidFill>
                  <a:srgbClr val="FF0000"/>
                </a:solidFill>
                <a:effectLst>
                  <a:outerShdw blurRad="38100" dist="38100" dir="2700000" algn="tl">
                    <a:srgbClr val="000000">
                      <a:alpha val="43137"/>
                    </a:srgbClr>
                  </a:outerShdw>
                </a:effectLst>
              </a:rPr>
            </a:br>
            <a:endParaRPr lang="es-ES" sz="2000" b="1" dirty="0">
              <a:solidFill>
                <a:srgbClr val="FF0000"/>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p:txBody>
          <a:bodyPr>
            <a:normAutofit fontScale="55000" lnSpcReduction="20000"/>
          </a:bodyPr>
          <a:lstStyle/>
          <a:p>
            <a:r>
              <a:rPr lang="es-MX" b="1" dirty="0" smtClean="0"/>
              <a:t>Nombre de la actividad: </a:t>
            </a:r>
            <a:r>
              <a:rPr lang="es-MX" dirty="0" smtClean="0"/>
              <a:t>Mi bandera</a:t>
            </a:r>
            <a:endParaRPr lang="en-US" dirty="0" smtClean="0"/>
          </a:p>
          <a:p>
            <a:r>
              <a:rPr lang="es-MX" b="1" dirty="0" smtClean="0"/>
              <a:t>Campo formativo: </a:t>
            </a:r>
            <a:r>
              <a:rPr lang="es-MX" dirty="0" smtClean="0"/>
              <a:t>Desarrollo personal y social</a:t>
            </a:r>
            <a:endParaRPr lang="en-US" dirty="0" smtClean="0"/>
          </a:p>
          <a:p>
            <a:r>
              <a:rPr lang="es-MX" b="1" dirty="0" smtClean="0"/>
              <a:t>Competencia</a:t>
            </a:r>
            <a:r>
              <a:rPr lang="es-MX" dirty="0" smtClean="0"/>
              <a:t> Distingue algunas expresiones de la cultura propia y de otras, y muestra respeto hacia la diversidad</a:t>
            </a:r>
          </a:p>
          <a:p>
            <a:r>
              <a:rPr lang="es-MX" b="1" dirty="0" smtClean="0"/>
              <a:t>Aprendizaje esperado </a:t>
            </a:r>
            <a:r>
              <a:rPr lang="es-MX" dirty="0" smtClean="0"/>
              <a:t>Se forma una idea sencilla, mediante relatos, testimonios orales o gráficos y objetos de museos, de qué significan y a qué se refieren las conmemoraciones de fechas históricas.</a:t>
            </a:r>
          </a:p>
          <a:p>
            <a:r>
              <a:rPr lang="es-MX" b="1" dirty="0" smtClean="0"/>
              <a:t>Inicio:</a:t>
            </a:r>
            <a:r>
              <a:rPr lang="es-MX" dirty="0" smtClean="0"/>
              <a:t> Retomar el taller realizado el día anterior</a:t>
            </a:r>
            <a:endParaRPr lang="en-US" dirty="0" smtClean="0"/>
          </a:p>
          <a:p>
            <a:r>
              <a:rPr lang="es-MX" b="1" dirty="0" smtClean="0"/>
              <a:t>Desarrollo: </a:t>
            </a:r>
            <a:r>
              <a:rPr lang="es-MX" dirty="0" smtClean="0"/>
              <a:t>realizar la bandera de México con la pintura inflable </a:t>
            </a:r>
            <a:endParaRPr lang="en-US" dirty="0" smtClean="0"/>
          </a:p>
          <a:p>
            <a:r>
              <a:rPr lang="es-MX" b="1" dirty="0" smtClean="0"/>
              <a:t>Cierre:</a:t>
            </a:r>
            <a:r>
              <a:rPr lang="es-MX" dirty="0" smtClean="0"/>
              <a:t> , mencionar el porqué creen que dibujamos la bandera.</a:t>
            </a:r>
          </a:p>
          <a:p>
            <a:r>
              <a:rPr lang="es-MX" dirty="0" smtClean="0"/>
              <a:t> </a:t>
            </a:r>
            <a:r>
              <a:rPr lang="es-MX" b="1" dirty="0" smtClean="0"/>
              <a:t>Tiempo:  </a:t>
            </a:r>
            <a:r>
              <a:rPr lang="es-MX" dirty="0" smtClean="0"/>
              <a:t>15 minutos.</a:t>
            </a:r>
            <a:endParaRPr lang="en-US" dirty="0" smtClean="0"/>
          </a:p>
          <a:p>
            <a:r>
              <a:rPr lang="es-MX" b="1" dirty="0" smtClean="0"/>
              <a:t>Espacio: </a:t>
            </a:r>
            <a:r>
              <a:rPr lang="es-MX" dirty="0" smtClean="0"/>
              <a:t>aula de clase. </a:t>
            </a:r>
            <a:endParaRPr lang="en-US" dirty="0" smtClean="0"/>
          </a:p>
          <a:p>
            <a:r>
              <a:rPr lang="es-MX" b="1" dirty="0" smtClean="0"/>
              <a:t>Recursos materiales:</a:t>
            </a:r>
            <a:r>
              <a:rPr lang="es-MX" dirty="0" smtClean="0"/>
              <a:t> pintura inflable, hoja de maquina</a:t>
            </a:r>
            <a:endParaRPr lang="en-US" dirty="0" smtClean="0"/>
          </a:p>
          <a:p>
            <a:r>
              <a:rPr lang="es-MX" b="1" dirty="0" smtClean="0"/>
              <a:t>Organización:</a:t>
            </a:r>
            <a:r>
              <a:rPr lang="es-MX" dirty="0" smtClean="0"/>
              <a:t> grupal.                                                               </a:t>
            </a:r>
            <a:endParaRPr lang="en-US" dirty="0" smtClean="0"/>
          </a:p>
          <a:p>
            <a:r>
              <a:rPr lang="es-MX" b="1" dirty="0" smtClean="0"/>
              <a:t>Encargado de la actividad: </a:t>
            </a:r>
            <a:r>
              <a:rPr lang="es-MX" dirty="0" smtClean="0"/>
              <a:t>educadora practicante</a:t>
            </a:r>
            <a:endParaRPr lang="en-US" dirty="0" smtClean="0"/>
          </a:p>
          <a:p>
            <a:r>
              <a:rPr lang="es-MX" b="1" dirty="0" smtClean="0"/>
              <a:t>Evaluación:</a:t>
            </a:r>
            <a:r>
              <a:rPr lang="es-MX" dirty="0" smtClean="0"/>
              <a:t> el alumno realiza el dibujo solicitado, y comenta al respecto.</a:t>
            </a:r>
            <a:endParaRPr lang="en-US" dirty="0" smtClean="0"/>
          </a:p>
          <a:p>
            <a:pPr marL="0" indent="0">
              <a:buNone/>
            </a:pPr>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Tree>
    <p:extLst>
      <p:ext uri="{BB962C8B-B14F-4D97-AF65-F5344CB8AC3E}">
        <p14:creationId xmlns="" xmlns:p14="http://schemas.microsoft.com/office/powerpoint/2010/main" val="28638330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62670"/>
            <a:ext cx="8229600" cy="778098"/>
          </a:xfrm>
        </p:spPr>
        <p:txBody>
          <a:bodyPr>
            <a:noAutofit/>
          </a:bodyPr>
          <a:lstStyle/>
          <a:p>
            <a:r>
              <a:rPr lang="es-ES_tradnl" b="1" dirty="0" smtClean="0">
                <a:effectLst>
                  <a:outerShdw blurRad="38100" dist="38100" dir="2700000" algn="tl">
                    <a:srgbClr val="000000">
                      <a:alpha val="43137"/>
                    </a:srgbClr>
                  </a:outerShdw>
                </a:effectLst>
              </a:rPr>
              <a:t>Actividad aplicada</a:t>
            </a:r>
            <a:br>
              <a:rPr lang="es-ES_tradnl" b="1" dirty="0" smtClean="0">
                <a:effectLst>
                  <a:outerShdw blurRad="38100" dist="38100" dir="2700000" algn="tl">
                    <a:srgbClr val="000000">
                      <a:alpha val="43137"/>
                    </a:srgbClr>
                  </a:outerShdw>
                </a:effectLst>
              </a:rPr>
            </a:br>
            <a:r>
              <a:rPr lang="es-MX" sz="2000" dirty="0" smtClean="0"/>
              <a:t> Escuchar las indicaciones, recibir el material, arrojar el dado, colocar el número de tunas en el nopal según el número arrojado en el dado. Realizándose por equipos así como de manera individual. </a:t>
            </a:r>
            <a:r>
              <a:rPr lang="es-ES_tradnl" sz="2000" b="1" dirty="0" smtClean="0">
                <a:solidFill>
                  <a:srgbClr val="FF0000"/>
                </a:solidFill>
                <a:effectLst>
                  <a:outerShdw blurRad="38100" dist="38100" dir="2700000" algn="tl">
                    <a:srgbClr val="000000">
                      <a:alpha val="43137"/>
                    </a:srgbClr>
                  </a:outerShdw>
                </a:effectLst>
              </a:rPr>
              <a:t/>
            </a:r>
            <a:br>
              <a:rPr lang="es-ES_tradnl" sz="2000" b="1" dirty="0" smtClean="0">
                <a:solidFill>
                  <a:srgbClr val="FF0000"/>
                </a:solidFill>
                <a:effectLst>
                  <a:outerShdw blurRad="38100" dist="38100" dir="2700000" algn="tl">
                    <a:srgbClr val="000000">
                      <a:alpha val="43137"/>
                    </a:srgbClr>
                  </a:outerShdw>
                </a:effectLst>
              </a:rPr>
            </a:br>
            <a:endParaRPr lang="es-ES" sz="2000" b="1" dirty="0">
              <a:solidFill>
                <a:srgbClr val="FF0000"/>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p:txBody>
          <a:bodyPr>
            <a:normAutofit fontScale="55000" lnSpcReduction="20000"/>
          </a:bodyPr>
          <a:lstStyle/>
          <a:p>
            <a:r>
              <a:rPr lang="es-MX" b="1" dirty="0" smtClean="0"/>
              <a:t>Nombre de la actividad: </a:t>
            </a:r>
            <a:r>
              <a:rPr lang="es-MX" dirty="0" smtClean="0"/>
              <a:t>Mi Exposición De la </a:t>
            </a:r>
            <a:r>
              <a:rPr lang="es-MX" dirty="0" err="1" smtClean="0"/>
              <a:t>Revolucion</a:t>
            </a:r>
            <a:r>
              <a:rPr lang="es-MX" dirty="0" smtClean="0"/>
              <a:t> </a:t>
            </a:r>
            <a:endParaRPr lang="en-US" dirty="0" smtClean="0"/>
          </a:p>
          <a:p>
            <a:r>
              <a:rPr lang="es-MX" b="1" dirty="0" smtClean="0"/>
              <a:t>Campo formativo: </a:t>
            </a:r>
            <a:r>
              <a:rPr lang="es-MX" dirty="0" smtClean="0"/>
              <a:t>lenguaje y comunicación</a:t>
            </a:r>
            <a:endParaRPr lang="en-US" dirty="0" smtClean="0"/>
          </a:p>
          <a:p>
            <a:r>
              <a:rPr lang="es-MX" b="1" dirty="0" smtClean="0"/>
              <a:t>Competencia</a:t>
            </a:r>
            <a:r>
              <a:rPr lang="es-MX" dirty="0" smtClean="0"/>
              <a:t> Obtiene y comparte información mediante diversas formas de expresión ora </a:t>
            </a:r>
          </a:p>
          <a:p>
            <a:r>
              <a:rPr lang="es-MX" b="1" dirty="0" smtClean="0"/>
              <a:t>Aprendizaje esperado </a:t>
            </a:r>
            <a:r>
              <a:rPr lang="es-MX" dirty="0" smtClean="0"/>
              <a:t>Describe personas, personajes, objetos, lugares y fenómenos de su entorno, de manera cada vez más precisa </a:t>
            </a:r>
          </a:p>
          <a:p>
            <a:r>
              <a:rPr lang="es-MX" b="1" dirty="0" smtClean="0"/>
              <a:t>Inicio:</a:t>
            </a:r>
            <a:r>
              <a:rPr lang="es-MX" dirty="0" smtClean="0"/>
              <a:t> levanta la mano para participar </a:t>
            </a:r>
            <a:endParaRPr lang="en-US" dirty="0" smtClean="0"/>
          </a:p>
          <a:p>
            <a:r>
              <a:rPr lang="es-MX" b="1" dirty="0" smtClean="0"/>
              <a:t>Desarrollo: </a:t>
            </a:r>
            <a:r>
              <a:rPr lang="es-MX" dirty="0" smtClean="0"/>
              <a:t>pasa al frente</a:t>
            </a:r>
            <a:endParaRPr lang="en-US" dirty="0" smtClean="0"/>
          </a:p>
          <a:p>
            <a:r>
              <a:rPr lang="es-MX" b="1" dirty="0" smtClean="0"/>
              <a:t>Cierre:</a:t>
            </a:r>
            <a:r>
              <a:rPr lang="es-MX" dirty="0" smtClean="0"/>
              <a:t> expone su tarea frente a sus compañeros.</a:t>
            </a:r>
          </a:p>
          <a:p>
            <a:r>
              <a:rPr lang="es-MX" dirty="0" smtClean="0"/>
              <a:t> </a:t>
            </a:r>
            <a:r>
              <a:rPr lang="es-MX" b="1" dirty="0" smtClean="0"/>
              <a:t>Tiempo:  </a:t>
            </a:r>
            <a:r>
              <a:rPr lang="es-MX" dirty="0" smtClean="0"/>
              <a:t>10 minutos.</a:t>
            </a:r>
            <a:endParaRPr lang="en-US" dirty="0" smtClean="0"/>
          </a:p>
          <a:p>
            <a:r>
              <a:rPr lang="es-MX" b="1" dirty="0" smtClean="0"/>
              <a:t>Espacio: </a:t>
            </a:r>
            <a:r>
              <a:rPr lang="es-MX" dirty="0" smtClean="0"/>
              <a:t>aula de clase, </a:t>
            </a:r>
            <a:endParaRPr lang="en-US" dirty="0" smtClean="0"/>
          </a:p>
          <a:p>
            <a:r>
              <a:rPr lang="es-MX" b="1" dirty="0" smtClean="0"/>
              <a:t>Recursos materiales:</a:t>
            </a:r>
            <a:r>
              <a:rPr lang="es-MX" dirty="0" smtClean="0"/>
              <a:t> exposiciones de los alumnos</a:t>
            </a:r>
            <a:endParaRPr lang="en-US" dirty="0" smtClean="0"/>
          </a:p>
          <a:p>
            <a:r>
              <a:rPr lang="es-MX" b="1" dirty="0" smtClean="0"/>
              <a:t>Organización:</a:t>
            </a:r>
            <a:r>
              <a:rPr lang="es-MX" dirty="0" smtClean="0"/>
              <a:t> grupal.                                                               </a:t>
            </a:r>
            <a:endParaRPr lang="en-US" dirty="0" smtClean="0"/>
          </a:p>
          <a:p>
            <a:r>
              <a:rPr lang="es-MX" b="1" dirty="0" smtClean="0"/>
              <a:t>Encargado de la actividad: </a:t>
            </a:r>
            <a:r>
              <a:rPr lang="es-MX" dirty="0" smtClean="0"/>
              <a:t>educadora practicante</a:t>
            </a:r>
            <a:endParaRPr lang="en-US" dirty="0" smtClean="0"/>
          </a:p>
          <a:p>
            <a:r>
              <a:rPr lang="es-MX" b="1" dirty="0" smtClean="0"/>
              <a:t>Evaluación:</a:t>
            </a:r>
            <a:r>
              <a:rPr lang="es-MX" dirty="0" smtClean="0"/>
              <a:t> expresa su opinión acerca de la exposición de sus compañeros, lo que le gusta, le sorprende le da miedo,… </a:t>
            </a:r>
            <a:endParaRPr lang="en-US" dirty="0" smtClean="0"/>
          </a:p>
          <a:p>
            <a:pPr marL="0" indent="0">
              <a:buNone/>
            </a:pPr>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Tree>
    <p:extLst>
      <p:ext uri="{BB962C8B-B14F-4D97-AF65-F5344CB8AC3E}">
        <p14:creationId xmlns="" xmlns:p14="http://schemas.microsoft.com/office/powerpoint/2010/main" val="28638330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43408"/>
            <a:ext cx="8229600" cy="1143000"/>
          </a:xfrm>
        </p:spPr>
        <p:txBody>
          <a:bodyPr>
            <a:normAutofit/>
          </a:bodyPr>
          <a:lstStyle/>
          <a:p>
            <a:r>
              <a:rPr lang="es-ES_tradnl" sz="2000" b="1" dirty="0" smtClean="0">
                <a:effectLst>
                  <a:outerShdw blurRad="38100" dist="38100" dir="2700000" algn="tl">
                    <a:srgbClr val="000000">
                      <a:alpha val="43137"/>
                    </a:srgbClr>
                  </a:outerShdw>
                </a:effectLst>
              </a:rPr>
              <a:t>Adecuaciones aplicadas</a:t>
            </a:r>
            <a:endParaRPr lang="es-ES" sz="2000" b="1" dirty="0">
              <a:effectLst>
                <a:outerShdw blurRad="38100" dist="38100" dir="2700000" algn="tl">
                  <a:srgbClr val="000000">
                    <a:alpha val="43137"/>
                  </a:srgbClr>
                </a:outerShdw>
              </a:effectLst>
            </a:endParaRPr>
          </a:p>
        </p:txBody>
      </p:sp>
      <p:graphicFrame>
        <p:nvGraphicFramePr>
          <p:cNvPr id="5" name="4 Marcador de contenido"/>
          <p:cNvGraphicFramePr>
            <a:graphicFrameLocks noGrp="1"/>
          </p:cNvGraphicFramePr>
          <p:nvPr>
            <p:ph idx="1"/>
            <p:extLst>
              <p:ext uri="{D42A27DB-BD31-4B8C-83A1-F6EECF244321}">
                <p14:modId xmlns="" xmlns:p14="http://schemas.microsoft.com/office/powerpoint/2010/main" val="3232990016"/>
              </p:ext>
            </p:extLst>
          </p:nvPr>
        </p:nvGraphicFramePr>
        <p:xfrm>
          <a:off x="395536" y="709500"/>
          <a:ext cx="8568952" cy="5544843"/>
        </p:xfrm>
        <a:graphic>
          <a:graphicData uri="http://schemas.openxmlformats.org/drawingml/2006/table">
            <a:tbl>
              <a:tblPr firstRow="1" bandRow="1">
                <a:tableStyleId>{93296810-A885-4BE3-A3E7-6D5BEEA58F35}</a:tableStyleId>
              </a:tblPr>
              <a:tblGrid>
                <a:gridCol w="1728192"/>
                <a:gridCol w="4608512"/>
                <a:gridCol w="2232248"/>
              </a:tblGrid>
              <a:tr h="513942">
                <a:tc>
                  <a:txBody>
                    <a:bodyPr/>
                    <a:lstStyle/>
                    <a:p>
                      <a:pPr algn="ctr"/>
                      <a:r>
                        <a:rPr lang="es-ES_tradnl" sz="1800" b="0" dirty="0" smtClean="0">
                          <a:effectLst/>
                          <a:latin typeface="Berlin Sans FB" pitchFamily="34" charset="0"/>
                        </a:rPr>
                        <a:t>Semana</a:t>
                      </a:r>
                      <a:endParaRPr lang="es-ES" sz="1800" b="0" dirty="0">
                        <a:effectLst/>
                        <a:latin typeface="Berlin Sans FB" pitchFamily="34" charset="0"/>
                      </a:endParaRPr>
                    </a:p>
                  </a:txBody>
                  <a:tcPr/>
                </a:tc>
                <a:tc>
                  <a:txBody>
                    <a:bodyPr/>
                    <a:lstStyle/>
                    <a:p>
                      <a:pPr algn="ctr"/>
                      <a:r>
                        <a:rPr lang="es-ES" sz="1800" b="0" dirty="0" smtClean="0">
                          <a:effectLst/>
                          <a:latin typeface="Berlin Sans FB" pitchFamily="34" charset="0"/>
                        </a:rPr>
                        <a:t>Adecuación </a:t>
                      </a:r>
                    </a:p>
                    <a:p>
                      <a:pPr algn="ctr"/>
                      <a:r>
                        <a:rPr lang="es-ES" sz="1800" b="0" baseline="0" dirty="0" smtClean="0">
                          <a:effectLst/>
                          <a:latin typeface="Berlin Sans FB" pitchFamily="34" charset="0"/>
                        </a:rPr>
                        <a:t>Estrategia  </a:t>
                      </a:r>
                      <a:endParaRPr lang="es-ES" sz="1800" b="0" dirty="0">
                        <a:effectLst/>
                        <a:latin typeface="Berlin Sans FB" pitchFamily="34" charset="0"/>
                      </a:endParaRPr>
                    </a:p>
                  </a:txBody>
                  <a:tcPr/>
                </a:tc>
                <a:tc>
                  <a:txBody>
                    <a:bodyPr/>
                    <a:lstStyle/>
                    <a:p>
                      <a:pPr algn="ctr"/>
                      <a:r>
                        <a:rPr lang="es-ES_tradnl" sz="1800" b="0" dirty="0" smtClean="0">
                          <a:effectLst/>
                          <a:latin typeface="Berlin Sans FB" pitchFamily="34" charset="0"/>
                        </a:rPr>
                        <a:t>Evaluación</a:t>
                      </a:r>
                      <a:r>
                        <a:rPr lang="es-ES_tradnl" sz="1800" b="0" baseline="0" dirty="0" smtClean="0">
                          <a:effectLst/>
                          <a:latin typeface="Berlin Sans FB" pitchFamily="34" charset="0"/>
                        </a:rPr>
                        <a:t> </a:t>
                      </a:r>
                      <a:endParaRPr lang="es-ES" sz="1800" b="0" dirty="0">
                        <a:effectLst/>
                        <a:latin typeface="Berlin Sans FB" pitchFamily="34" charset="0"/>
                      </a:endParaRPr>
                    </a:p>
                  </a:txBody>
                  <a:tcPr/>
                </a:tc>
              </a:tr>
              <a:tr h="633968">
                <a:tc>
                  <a:txBody>
                    <a:bodyPr/>
                    <a:lstStyle/>
                    <a:p>
                      <a:pPr marL="0" marR="0" algn="ctr">
                        <a:lnSpc>
                          <a:spcPct val="115000"/>
                        </a:lnSpc>
                        <a:spcBef>
                          <a:spcPts val="0"/>
                        </a:spcBef>
                        <a:spcAft>
                          <a:spcPts val="0"/>
                        </a:spcAft>
                      </a:pPr>
                      <a:endParaRPr lang="en-US" sz="1400" dirty="0">
                        <a:latin typeface="Berlin Sans FB" pitchFamily="34" charset="0"/>
                        <a:ea typeface="Calibri"/>
                        <a:cs typeface="Times New Roman"/>
                      </a:endParaRPr>
                    </a:p>
                  </a:txBody>
                  <a:tcPr marL="68580" marR="68580" marT="0" marB="0" anchor="ctr"/>
                </a:tc>
                <a:tc gridSpan="2">
                  <a:txBody>
                    <a:bodyPr/>
                    <a:lstStyle/>
                    <a:p>
                      <a:pPr algn="ctr"/>
                      <a:r>
                        <a:rPr lang="es-MX" sz="1400" dirty="0" smtClean="0">
                          <a:latin typeface="Berlin Sans FB" pitchFamily="34" charset="0"/>
                        </a:rPr>
                        <a:t>ASUETO</a:t>
                      </a:r>
                      <a:endParaRPr lang="es-MX" sz="1400" dirty="0" smtClean="0">
                        <a:latin typeface="Berlin Sans FB" pitchFamily="34" charset="0"/>
                      </a:endParaRPr>
                    </a:p>
                  </a:txBody>
                  <a:tcPr marL="68580" marR="68580" marT="0" marB="0" anchor="ctr"/>
                </a:tc>
                <a:tc hMerge="1">
                  <a:txBody>
                    <a:bodyPr/>
                    <a:lstStyle/>
                    <a:p>
                      <a:pPr marL="0" marR="0" algn="l">
                        <a:lnSpc>
                          <a:spcPct val="115000"/>
                        </a:lnSpc>
                        <a:spcBef>
                          <a:spcPts val="0"/>
                        </a:spcBef>
                        <a:spcAft>
                          <a:spcPts val="0"/>
                        </a:spcAft>
                      </a:pPr>
                      <a:endParaRPr lang="en-US" sz="1400" dirty="0">
                        <a:latin typeface="Berlin Sans FB" pitchFamily="34" charset="0"/>
                        <a:ea typeface="Calibri"/>
                        <a:cs typeface="Times New Roman"/>
                      </a:endParaRPr>
                    </a:p>
                  </a:txBody>
                  <a:tcPr marL="68580" marR="68580" marT="0" marB="0"/>
                </a:tc>
              </a:tr>
              <a:tr h="633968">
                <a:tc rowSpan="3">
                  <a:txBody>
                    <a:bodyPr/>
                    <a:lstStyle/>
                    <a:p>
                      <a:pPr marL="0" marR="0" algn="ctr">
                        <a:lnSpc>
                          <a:spcPct val="115000"/>
                        </a:lnSpc>
                        <a:spcBef>
                          <a:spcPts val="0"/>
                        </a:spcBef>
                        <a:spcAft>
                          <a:spcPts val="0"/>
                        </a:spcAft>
                      </a:pPr>
                      <a:r>
                        <a:rPr lang="es-MX" sz="1400" dirty="0" smtClean="0">
                          <a:latin typeface="Berlin Sans FB" pitchFamily="34" charset="0"/>
                          <a:ea typeface="Calibri"/>
                          <a:cs typeface="Times New Roman"/>
                        </a:rPr>
                        <a:t>Semana</a:t>
                      </a:r>
                      <a:r>
                        <a:rPr lang="es-MX" sz="1400" baseline="0" dirty="0" smtClean="0">
                          <a:latin typeface="Berlin Sans FB" pitchFamily="34" charset="0"/>
                          <a:ea typeface="Calibri"/>
                          <a:cs typeface="Times New Roman"/>
                        </a:rPr>
                        <a:t> de practica  </a:t>
                      </a:r>
                      <a:r>
                        <a:rPr lang="es-MX" sz="1400" baseline="0" dirty="0" smtClean="0">
                          <a:latin typeface="Berlin Sans FB" pitchFamily="34" charset="0"/>
                          <a:ea typeface="Calibri"/>
                          <a:cs typeface="Times New Roman"/>
                        </a:rPr>
                        <a:t>del 20 al 24 de noviembre </a:t>
                      </a:r>
                      <a:endParaRPr lang="es-MX" sz="1400" baseline="0" dirty="0" smtClean="0">
                        <a:latin typeface="Berlin Sans FB" pitchFamily="34" charset="0"/>
                        <a:ea typeface="Calibri"/>
                        <a:cs typeface="Times New Roman"/>
                      </a:endParaRPr>
                    </a:p>
                    <a:p>
                      <a:pPr marL="0" marR="0" algn="ctr">
                        <a:lnSpc>
                          <a:spcPct val="115000"/>
                        </a:lnSpc>
                        <a:spcBef>
                          <a:spcPts val="0"/>
                        </a:spcBef>
                        <a:spcAft>
                          <a:spcPts val="0"/>
                        </a:spcAft>
                      </a:pPr>
                      <a:endParaRPr lang="es-MX" sz="1400" baseline="0" dirty="0" smtClean="0">
                        <a:latin typeface="Berlin Sans FB" pitchFamily="34" charset="0"/>
                        <a:ea typeface="Calibri"/>
                        <a:cs typeface="Times New Roman"/>
                      </a:endParaRPr>
                    </a:p>
                    <a:p>
                      <a:pPr marL="0" marR="0" algn="ctr">
                        <a:lnSpc>
                          <a:spcPct val="115000"/>
                        </a:lnSpc>
                        <a:spcBef>
                          <a:spcPts val="0"/>
                        </a:spcBef>
                        <a:spcAft>
                          <a:spcPts val="0"/>
                        </a:spcAft>
                      </a:pPr>
                      <a:endParaRPr lang="es-MX" sz="1400" baseline="0" dirty="0" smtClean="0">
                        <a:latin typeface="Berlin Sans FB" pitchFamily="34" charset="0"/>
                        <a:ea typeface="Calibri"/>
                        <a:cs typeface="Times New Roman"/>
                      </a:endParaRPr>
                    </a:p>
                    <a:p>
                      <a:pPr marL="0" marR="0" algn="ctr">
                        <a:lnSpc>
                          <a:spcPct val="115000"/>
                        </a:lnSpc>
                        <a:spcBef>
                          <a:spcPts val="0"/>
                        </a:spcBef>
                        <a:spcAft>
                          <a:spcPts val="0"/>
                        </a:spcAft>
                      </a:pPr>
                      <a:endParaRPr lang="en-US" sz="1400" dirty="0">
                        <a:latin typeface="Berlin Sans FB" pitchFamily="34" charset="0"/>
                        <a:ea typeface="Calibri"/>
                        <a:cs typeface="Times New Roman"/>
                      </a:endParaRPr>
                    </a:p>
                  </a:txBody>
                  <a:tcPr marL="68580" marR="68580" marT="0" marB="0" anchor="ctr"/>
                </a:tc>
                <a:tc>
                  <a:txBody>
                    <a:bodyPr/>
                    <a:lstStyle/>
                    <a:p>
                      <a:r>
                        <a:rPr lang="es-MX" sz="1400" dirty="0" smtClean="0">
                          <a:latin typeface="Berlin Sans FB" pitchFamily="34" charset="0"/>
                        </a:rPr>
                        <a:t>Mencionar algún conocimiento previo que posea acerca de la revolución mexicana,</a:t>
                      </a:r>
                      <a:r>
                        <a:rPr lang="es-MX" sz="1400" baseline="0" dirty="0" smtClean="0">
                          <a:latin typeface="Berlin Sans FB" pitchFamily="34" charset="0"/>
                        </a:rPr>
                        <a:t> </a:t>
                      </a:r>
                      <a:r>
                        <a:rPr lang="es-MX" sz="1400" dirty="0" smtClean="0">
                          <a:latin typeface="Berlin Sans FB" pitchFamily="34" charset="0"/>
                        </a:rPr>
                        <a:t>escuchar el cuento “REVOLUCION MEXICANA” donde se describe esta festividad</a:t>
                      </a:r>
                      <a:r>
                        <a:rPr lang="en-US" sz="1400" dirty="0" smtClean="0">
                          <a:latin typeface="Berlin Sans FB" pitchFamily="34" charset="0"/>
                        </a:rPr>
                        <a:t>,</a:t>
                      </a:r>
                      <a:r>
                        <a:rPr lang="en-US" sz="1400" baseline="0" dirty="0" smtClean="0">
                          <a:latin typeface="Berlin Sans FB" pitchFamily="34" charset="0"/>
                        </a:rPr>
                        <a:t> </a:t>
                      </a:r>
                      <a:r>
                        <a:rPr lang="es-MX" sz="1400" dirty="0" smtClean="0">
                          <a:latin typeface="Berlin Sans FB" pitchFamily="34" charset="0"/>
                        </a:rPr>
                        <a:t>responder cuestionamientos  al final de la actividad (que es la revolución mexicana?, porque sucedió la revolución mexicana? )Realizándose de manera grupal. </a:t>
                      </a:r>
                    </a:p>
                  </a:txBody>
                  <a:tcPr marL="68580" marR="68580" marT="0" marB="0"/>
                </a:tc>
                <a:tc>
                  <a:txBody>
                    <a:bodyPr/>
                    <a:lstStyle/>
                    <a:p>
                      <a:pPr marL="0" marR="0" algn="l">
                        <a:lnSpc>
                          <a:spcPct val="115000"/>
                        </a:lnSpc>
                        <a:spcBef>
                          <a:spcPts val="0"/>
                        </a:spcBef>
                        <a:spcAft>
                          <a:spcPts val="0"/>
                        </a:spcAft>
                      </a:pPr>
                      <a:r>
                        <a:rPr lang="es-MX" sz="1400" dirty="0" smtClean="0">
                          <a:latin typeface="Berlin Sans FB" pitchFamily="34" charset="0"/>
                          <a:ea typeface="Calibri"/>
                          <a:cs typeface="Times New Roman"/>
                        </a:rPr>
                        <a:t> </a:t>
                      </a:r>
                      <a:r>
                        <a:rPr lang="es-MX" sz="1400" dirty="0" smtClean="0">
                          <a:latin typeface="Berlin Sans FB" pitchFamily="34" charset="0"/>
                        </a:rPr>
                        <a:t>responde cuestionamientos</a:t>
                      </a:r>
                      <a:endParaRPr lang="en-US" sz="1400" dirty="0">
                        <a:latin typeface="Berlin Sans FB" pitchFamily="34" charset="0"/>
                        <a:ea typeface="Calibri"/>
                        <a:cs typeface="Times New Roman"/>
                      </a:endParaRPr>
                    </a:p>
                  </a:txBody>
                  <a:tcPr marL="68580" marR="68580" marT="0" marB="0"/>
                </a:tc>
              </a:tr>
              <a:tr h="1070395">
                <a:tc vMerge="1">
                  <a:txBody>
                    <a:bodyPr/>
                    <a:lstStyle/>
                    <a:p>
                      <a:pPr algn="ctr"/>
                      <a:endParaRPr lang="es-ES" dirty="0"/>
                    </a:p>
                  </a:txBody>
                  <a:tcPr anchor="ctr"/>
                </a:tc>
                <a:tc>
                  <a:txBody>
                    <a:bodyPr/>
                    <a:lstStyle/>
                    <a:p>
                      <a:r>
                        <a:rPr lang="es-MX" sz="1400" dirty="0" smtClean="0">
                          <a:latin typeface="Berlin Sans FB" pitchFamily="34" charset="0"/>
                        </a:rPr>
                        <a:t>Retomar el taller realizado el día anterior</a:t>
                      </a:r>
                      <a:endParaRPr lang="en-US" sz="1400" dirty="0" smtClean="0">
                        <a:latin typeface="Berlin Sans FB" pitchFamily="34" charset="0"/>
                      </a:endParaRPr>
                    </a:p>
                    <a:p>
                      <a:r>
                        <a:rPr lang="es-MX" sz="1400" dirty="0" smtClean="0">
                          <a:latin typeface="Berlin Sans FB" pitchFamily="34" charset="0"/>
                        </a:rPr>
                        <a:t>realizar la bandera de México con la pintura inflable </a:t>
                      </a:r>
                      <a:endParaRPr lang="en-US" sz="1400" dirty="0" smtClean="0">
                        <a:latin typeface="Berlin Sans FB" pitchFamily="34" charset="0"/>
                      </a:endParaRPr>
                    </a:p>
                    <a:p>
                      <a:r>
                        <a:rPr lang="es-MX" sz="1400" dirty="0" smtClean="0">
                          <a:latin typeface="Berlin Sans FB" pitchFamily="34" charset="0"/>
                        </a:rPr>
                        <a:t>mencionar el porqué creen que dibujamos la bandera.</a:t>
                      </a:r>
                    </a:p>
                  </a:txBody>
                  <a:tcPr/>
                </a:tc>
                <a:tc>
                  <a:txBody>
                    <a:bodyPr/>
                    <a:lstStyle/>
                    <a:p>
                      <a:r>
                        <a:rPr lang="es-MX" sz="1400" dirty="0" smtClean="0">
                          <a:latin typeface="Berlin Sans FB" pitchFamily="34" charset="0"/>
                        </a:rPr>
                        <a:t>el alumno realiza el dibujo solicitado, y comenta al respecto.</a:t>
                      </a:r>
                      <a:endParaRPr lang="es-MX" sz="1400" kern="1200" dirty="0" smtClean="0">
                        <a:solidFill>
                          <a:schemeClr val="dk1"/>
                        </a:solidFill>
                        <a:latin typeface="Berlin Sans FB" pitchFamily="34" charset="0"/>
                        <a:ea typeface="+mn-ea"/>
                        <a:cs typeface="+mn-cs"/>
                      </a:endParaRPr>
                    </a:p>
                  </a:txBody>
                  <a:tcPr/>
                </a:tc>
              </a:tr>
              <a:tr h="909235">
                <a:tc vMerge="1">
                  <a:txBody>
                    <a:bodyPr/>
                    <a:lstStyle/>
                    <a:p>
                      <a:pPr algn="ctr"/>
                      <a:endParaRPr lang="es-ES" dirty="0"/>
                    </a:p>
                  </a:txBody>
                  <a:tcPr anchor="ctr"/>
                </a:tc>
                <a:tc rowSpan="2">
                  <a:txBody>
                    <a:bodyPr/>
                    <a:lstStyle/>
                    <a:p>
                      <a:r>
                        <a:rPr lang="es-MX" sz="1400" dirty="0" smtClean="0">
                          <a:latin typeface="Berlin Sans FB" pitchFamily="34" charset="0"/>
                        </a:rPr>
                        <a:t>levanta la mano para participar,</a:t>
                      </a:r>
                      <a:r>
                        <a:rPr lang="es-MX" sz="1400" baseline="0" dirty="0" smtClean="0">
                          <a:latin typeface="Berlin Sans FB" pitchFamily="34" charset="0"/>
                        </a:rPr>
                        <a:t> </a:t>
                      </a:r>
                      <a:r>
                        <a:rPr lang="es-MX" sz="1400" dirty="0" smtClean="0">
                          <a:latin typeface="Berlin Sans FB" pitchFamily="34" charset="0"/>
                        </a:rPr>
                        <a:t>pasa al frente</a:t>
                      </a:r>
                      <a:r>
                        <a:rPr lang="en-US" sz="1400" baseline="0" dirty="0" smtClean="0">
                          <a:latin typeface="Berlin Sans FB" pitchFamily="34" charset="0"/>
                        </a:rPr>
                        <a:t> </a:t>
                      </a:r>
                      <a:r>
                        <a:rPr lang="es-MX" sz="1400" dirty="0" smtClean="0">
                          <a:latin typeface="Berlin Sans FB" pitchFamily="34" charset="0"/>
                        </a:rPr>
                        <a:t>expone su tarea frente a sus compañeros.</a:t>
                      </a:r>
                    </a:p>
                  </a:txBody>
                  <a:tcPr/>
                </a:tc>
                <a:tc rowSpan="2">
                  <a:txBody>
                    <a:bodyPr/>
                    <a:lstStyle/>
                    <a:p>
                      <a:r>
                        <a:rPr lang="es-MX" sz="1600" dirty="0" smtClean="0">
                          <a:latin typeface="Berlin Sans FB" pitchFamily="34" charset="0"/>
                        </a:rPr>
                        <a:t>expresa su opinión acerca de la exposición de sus compañeros, lo que le gusta, le sorprende le da miedo,… </a:t>
                      </a:r>
                      <a:endParaRPr lang="es-ES" sz="1600" dirty="0">
                        <a:solidFill>
                          <a:schemeClr val="tx1"/>
                        </a:solidFill>
                        <a:latin typeface="Berlin Sans FB" pitchFamily="34" charset="0"/>
                      </a:endParaRPr>
                    </a:p>
                  </a:txBody>
                  <a:tcPr/>
                </a:tc>
              </a:tr>
              <a:tr h="0">
                <a:tc>
                  <a:txBody>
                    <a:bodyPr/>
                    <a:lstStyle/>
                    <a:p>
                      <a:endParaRPr lang="en-US" sz="2400" dirty="0">
                        <a:latin typeface="Berlin Sans FB" pitchFamily="34" charset="0"/>
                      </a:endParaRPr>
                    </a:p>
                  </a:txBody>
                  <a:tcPr marL="68580" marR="68580" marT="0" marB="0" anchor="ctr"/>
                </a:tc>
                <a:tc vMerge="1">
                  <a:txBody>
                    <a:bodyPr/>
                    <a:lstStyle/>
                    <a:p>
                      <a:endParaRPr lang="en-US"/>
                    </a:p>
                  </a:txBody>
                  <a:tcPr/>
                </a:tc>
                <a:tc vMerge="1">
                  <a:txBody>
                    <a:bodyPr/>
                    <a:lstStyle/>
                    <a:p>
                      <a:endParaRPr lang="en-US"/>
                    </a:p>
                  </a:txBody>
                  <a:tcPr/>
                </a:tc>
              </a:tr>
              <a:tr h="0">
                <a:tc>
                  <a:txBody>
                    <a:bodyPr/>
                    <a:lstStyle/>
                    <a:p>
                      <a:endParaRPr lang="en-US" sz="2400" dirty="0">
                        <a:latin typeface="Berlin Sans FB" pitchFamily="34" charset="0"/>
                      </a:endParaRPr>
                    </a:p>
                  </a:txBody>
                  <a:tcPr marL="68580" marR="68580" marT="0" marB="0" anchor="ctr"/>
                </a:tc>
                <a:tc gridSpan="2">
                  <a:txBody>
                    <a:bodyPr/>
                    <a:lstStyle/>
                    <a:p>
                      <a:pPr algn="ctr"/>
                      <a:r>
                        <a:rPr lang="es-MX" sz="1400" smtClean="0">
                          <a:latin typeface="Berlin Sans FB" pitchFamily="34" charset="0"/>
                        </a:rPr>
                        <a:t>KERMES</a:t>
                      </a:r>
                      <a:endParaRPr lang="es-MX" sz="1400" dirty="0" smtClean="0">
                        <a:latin typeface="Berlin Sans FB" pitchFamily="34" charset="0"/>
                      </a:endParaRPr>
                    </a:p>
                  </a:txBody>
                  <a:tcPr anchor="ctr"/>
                </a:tc>
                <a:tc hMerge="1">
                  <a:txBody>
                    <a:bodyPr/>
                    <a:lstStyle/>
                    <a:p>
                      <a:endParaRPr lang="es-ES" sz="1600" dirty="0">
                        <a:solidFill>
                          <a:schemeClr val="tx1"/>
                        </a:solidFill>
                        <a:latin typeface="Berlin Sans FB" pitchFamily="34" charset="0"/>
                      </a:endParaRPr>
                    </a:p>
                  </a:txBody>
                  <a:tcPr/>
                </a:tc>
              </a:tr>
            </a:tbl>
          </a:graphicData>
        </a:graphic>
      </p:graphicFrame>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Tree>
    <p:extLst>
      <p:ext uri="{BB962C8B-B14F-4D97-AF65-F5344CB8AC3E}">
        <p14:creationId xmlns="" xmlns:p14="http://schemas.microsoft.com/office/powerpoint/2010/main" val="5590480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b="1" dirty="0" smtClean="0">
                <a:effectLst>
                  <a:outerShdw blurRad="38100" dist="38100" dir="2700000" algn="tl">
                    <a:srgbClr val="000000">
                      <a:alpha val="43137"/>
                    </a:srgbClr>
                  </a:outerShdw>
                </a:effectLst>
              </a:rPr>
              <a:t>EVIDENCIAS</a:t>
            </a:r>
            <a:endParaRPr lang="es-ES" b="1" dirty="0">
              <a:effectLst>
                <a:outerShdw blurRad="38100" dist="38100" dir="2700000" algn="tl">
                  <a:srgbClr val="000000">
                    <a:alpha val="43137"/>
                  </a:srgbClr>
                </a:outerShdw>
              </a:effectLst>
            </a:endParaRPr>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pic>
        <p:nvPicPr>
          <p:cNvPr id="3074" name="Picture 2" descr="La imagen puede contener: 1 persona, sentado e interior"/>
          <p:cNvPicPr>
            <a:picLocks noChangeAspect="1" noChangeArrowheads="1"/>
          </p:cNvPicPr>
          <p:nvPr/>
        </p:nvPicPr>
        <p:blipFill>
          <a:blip r:embed="rId2" cstate="print"/>
          <a:srcRect/>
          <a:stretch>
            <a:fillRect/>
          </a:stretch>
        </p:blipFill>
        <p:spPr bwMode="auto">
          <a:xfrm>
            <a:off x="539552" y="1340768"/>
            <a:ext cx="3672408" cy="2065730"/>
          </a:xfrm>
          <a:prstGeom prst="rect">
            <a:avLst/>
          </a:prstGeom>
          <a:noFill/>
        </p:spPr>
      </p:pic>
      <p:pic>
        <p:nvPicPr>
          <p:cNvPr id="3076" name="Picture 4" descr="La imagen puede contener: una o varias personas, personas sentadas e interior"/>
          <p:cNvPicPr>
            <a:picLocks noChangeAspect="1" noChangeArrowheads="1"/>
          </p:cNvPicPr>
          <p:nvPr/>
        </p:nvPicPr>
        <p:blipFill>
          <a:blip r:embed="rId3" cstate="print"/>
          <a:srcRect/>
          <a:stretch>
            <a:fillRect/>
          </a:stretch>
        </p:blipFill>
        <p:spPr bwMode="auto">
          <a:xfrm>
            <a:off x="5004048" y="1340768"/>
            <a:ext cx="3384376" cy="1903712"/>
          </a:xfrm>
          <a:prstGeom prst="rect">
            <a:avLst/>
          </a:prstGeom>
          <a:noFill/>
        </p:spPr>
      </p:pic>
      <p:pic>
        <p:nvPicPr>
          <p:cNvPr id="3078" name="Picture 6" descr="La imagen puede contener: 3 personas, personas comiendo, personas sentadas, tabla, comida e interior"/>
          <p:cNvPicPr>
            <a:picLocks noChangeAspect="1" noChangeArrowheads="1"/>
          </p:cNvPicPr>
          <p:nvPr/>
        </p:nvPicPr>
        <p:blipFill>
          <a:blip r:embed="rId4" cstate="print"/>
          <a:srcRect/>
          <a:stretch>
            <a:fillRect/>
          </a:stretch>
        </p:blipFill>
        <p:spPr bwMode="auto">
          <a:xfrm>
            <a:off x="467545" y="3717032"/>
            <a:ext cx="3840426" cy="2160240"/>
          </a:xfrm>
          <a:prstGeom prst="rect">
            <a:avLst/>
          </a:prstGeom>
          <a:noFill/>
        </p:spPr>
      </p:pic>
      <p:pic>
        <p:nvPicPr>
          <p:cNvPr id="3080" name="Picture 8" descr="La imagen puede contener: 3 personas, personas sonriendo, personas de pie, niños y cancha de básquet"/>
          <p:cNvPicPr>
            <a:picLocks noChangeAspect="1" noChangeArrowheads="1"/>
          </p:cNvPicPr>
          <p:nvPr/>
        </p:nvPicPr>
        <p:blipFill>
          <a:blip r:embed="rId5" cstate="print"/>
          <a:srcRect/>
          <a:stretch>
            <a:fillRect/>
          </a:stretch>
        </p:blipFill>
        <p:spPr bwMode="auto">
          <a:xfrm>
            <a:off x="5047546" y="3717032"/>
            <a:ext cx="3584397" cy="2088232"/>
          </a:xfrm>
          <a:prstGeom prst="rect">
            <a:avLst/>
          </a:prstGeom>
          <a:noFill/>
        </p:spPr>
      </p:pic>
    </p:spTree>
    <p:extLst>
      <p:ext uri="{BB962C8B-B14F-4D97-AF65-F5344CB8AC3E}">
        <p14:creationId xmlns:p14="http://schemas.microsoft.com/office/powerpoint/2010/main" xmlns="" val="4175412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5800"/>
            <a:ext cx="8229600" cy="1143000"/>
          </a:xfrm>
        </p:spPr>
        <p:txBody>
          <a:bodyPr>
            <a:normAutofit fontScale="90000"/>
          </a:bodyPr>
          <a:lstStyle/>
          <a:p>
            <a:pPr lvl="0"/>
            <a:r>
              <a:rPr lang="es-ES" dirty="0" smtClean="0"/>
              <a:t>Nombre, edad, ritmo de trabajo, forma de motivación. </a:t>
            </a:r>
            <a:r>
              <a:rPr lang="es-ES_tradnl" dirty="0" smtClean="0">
                <a:effectLst>
                  <a:outerShdw blurRad="38100" dist="38100" dir="2700000" algn="tl">
                    <a:srgbClr val="000000">
                      <a:alpha val="43137"/>
                    </a:srgbClr>
                  </a:outerShdw>
                </a:effectLst>
              </a:rPr>
              <a:t/>
            </a:r>
            <a:br>
              <a:rPr lang="es-ES_tradnl" dirty="0" smtClean="0">
                <a:effectLst>
                  <a:outerShdw blurRad="38100" dist="38100" dir="2700000" algn="tl">
                    <a:srgbClr val="000000">
                      <a:alpha val="43137"/>
                    </a:srgbClr>
                  </a:outerShdw>
                </a:effectLst>
              </a:rPr>
            </a:br>
            <a:endParaRPr lang="en-US" dirty="0"/>
          </a:p>
        </p:txBody>
      </p:sp>
      <p:sp>
        <p:nvSpPr>
          <p:cNvPr id="3" name="Content Placeholder 2"/>
          <p:cNvSpPr>
            <a:spLocks noGrp="1"/>
          </p:cNvSpPr>
          <p:nvPr>
            <p:ph idx="1"/>
          </p:nvPr>
        </p:nvSpPr>
        <p:spPr/>
        <p:txBody>
          <a:bodyPr>
            <a:normAutofit fontScale="70000" lnSpcReduction="20000"/>
          </a:bodyPr>
          <a:lstStyle/>
          <a:p>
            <a:r>
              <a:rPr lang="es-ES" dirty="0" smtClean="0"/>
              <a:t>NOMBRE: DANIEL ALEJANDRO FLORES DE LA CRUZ</a:t>
            </a:r>
            <a:endParaRPr lang="en-US" dirty="0" smtClean="0"/>
          </a:p>
          <a:p>
            <a:r>
              <a:rPr lang="es-ES" dirty="0" smtClean="0"/>
              <a:t>EDAD: 4 años </a:t>
            </a:r>
            <a:endParaRPr lang="en-US" dirty="0" smtClean="0"/>
          </a:p>
          <a:p>
            <a:r>
              <a:rPr lang="es-ES" dirty="0" smtClean="0"/>
              <a:t>Ritmo de trabajo:</a:t>
            </a:r>
            <a:endParaRPr lang="en-US" dirty="0" smtClean="0"/>
          </a:p>
          <a:p>
            <a:r>
              <a:rPr lang="es-MX" u="sng" dirty="0" smtClean="0"/>
              <a:t>El estilo de aprendizaje el pragmático</a:t>
            </a:r>
            <a:r>
              <a:rPr lang="es-MX" dirty="0" smtClean="0"/>
              <a:t> (Practico)  pues el alumnos mantiene una mayor retención de los conceptos cuando se realizan actividades que impliquen mover su cuerpo, al realizar experimentos o actividades rápidamente se busca la comprobación, la validez inmediata de los aprendizajes o conceptos que se adquieren.</a:t>
            </a:r>
            <a:endParaRPr lang="en-US" dirty="0" smtClean="0"/>
          </a:p>
          <a:p>
            <a:r>
              <a:rPr lang="es-ES" u="sng" dirty="0" smtClean="0"/>
              <a:t>Formas de motivación: </a:t>
            </a:r>
            <a:r>
              <a:rPr lang="es-ES" dirty="0" smtClean="0"/>
              <a:t>como motivación, se reconoce al alumno de forma personal, al realizar actividades de forma correcta, o al llevar a cabo las normas del aula así como también las normas de urbanidad ( el jardín tiene el programa de educación asistencial).</a:t>
            </a:r>
            <a:endParaRPr lang="en-US" dirty="0" smtClean="0"/>
          </a:p>
          <a:p>
            <a:pPr>
              <a:buNone/>
            </a:pPr>
            <a:endParaRPr lang="en-US" dirty="0"/>
          </a:p>
        </p:txBody>
      </p:sp>
      <p:sp>
        <p:nvSpPr>
          <p:cNvPr id="4" name="Date Placeholder 3"/>
          <p:cNvSpPr>
            <a:spLocks noGrp="1"/>
          </p:cNvSpPr>
          <p:nvPr>
            <p:ph type="dt" sz="half" idx="10"/>
          </p:nvPr>
        </p:nvSpPr>
        <p:spPr/>
        <p:txBody>
          <a:bodyPr/>
          <a:lstStyle/>
          <a:p>
            <a:fld id="{C995B96E-DCB9-4C5D-8B1B-1B374EA29D33}" type="datetime1">
              <a:rPr lang="es-ES" smtClean="0"/>
              <a:pPr/>
              <a:t>27/11/2017</a:t>
            </a:fld>
            <a:endParaRPr lang="es-E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noAutofit/>
          </a:bodyPr>
          <a:lstStyle/>
          <a:p>
            <a:pPr lvl="0"/>
            <a:r>
              <a:rPr lang="es-ES_tradnl" sz="3200" dirty="0" smtClean="0"/>
              <a:t>Antecedentes generales de desarrollo, </a:t>
            </a:r>
            <a:r>
              <a:rPr lang="es-ES" sz="3200" dirty="0" smtClean="0"/>
              <a:t>actividades que implican mayor tiempo y esfuerzo</a:t>
            </a:r>
            <a:r>
              <a:rPr lang="es-ES_tradnl" sz="3200" dirty="0" smtClean="0"/>
              <a:t/>
            </a:r>
            <a:br>
              <a:rPr lang="es-ES_tradnl" sz="3200" dirty="0" smtClean="0"/>
            </a:br>
            <a:endParaRPr lang="en-US" sz="3200" dirty="0"/>
          </a:p>
        </p:txBody>
      </p:sp>
      <p:sp>
        <p:nvSpPr>
          <p:cNvPr id="3" name="Content Placeholder 2"/>
          <p:cNvSpPr>
            <a:spLocks noGrp="1"/>
          </p:cNvSpPr>
          <p:nvPr>
            <p:ph idx="1"/>
          </p:nvPr>
        </p:nvSpPr>
        <p:spPr/>
        <p:txBody>
          <a:bodyPr>
            <a:normAutofit fontScale="77500" lnSpcReduction="20000"/>
          </a:bodyPr>
          <a:lstStyle/>
          <a:p>
            <a:r>
              <a:rPr lang="es-ES" dirty="0" smtClean="0"/>
              <a:t>ANTECEDENTES GNERALES: el alumno presenta dificultad el momento de habar, por ende se presentan barreras para comunicarse con sus compañeros así como con los docentes.</a:t>
            </a:r>
            <a:endParaRPr lang="en-US" dirty="0" smtClean="0"/>
          </a:p>
          <a:p>
            <a:r>
              <a:rPr lang="es-ES" u="sng" dirty="0" smtClean="0"/>
              <a:t>Actividades que le implican mayor tiempo o esfuerzo</a:t>
            </a:r>
            <a:r>
              <a:rPr lang="es-ES" dirty="0" smtClean="0"/>
              <a:t> </a:t>
            </a:r>
            <a:r>
              <a:rPr lang="es-MX" dirty="0" smtClean="0"/>
              <a:t>Sin embargo el alumno no relaciona los aprendizajes cuando no contiene una necesidad inmediata, trabaja en ocaciones sin las instrucciones, solamente por medio de la observación de los materiales aun y cuando no sea esa la indicación de la actividad. Al realizar actividades de escucha o de control de sí mismo, y sus emociones, el alumno muestra desesperación, pues le es aún difícil respetar este tipo de actividades. También el respetar el turno de sus compañeros.</a:t>
            </a:r>
          </a:p>
          <a:p>
            <a:endParaRPr lang="en-US" dirty="0"/>
          </a:p>
        </p:txBody>
      </p:sp>
      <p:sp>
        <p:nvSpPr>
          <p:cNvPr id="4" name="Date Placeholder 3"/>
          <p:cNvSpPr>
            <a:spLocks noGrp="1"/>
          </p:cNvSpPr>
          <p:nvPr>
            <p:ph type="dt" sz="half" idx="10"/>
          </p:nvPr>
        </p:nvSpPr>
        <p:spPr/>
        <p:txBody>
          <a:bodyPr/>
          <a:lstStyle/>
          <a:p>
            <a:fld id="{C995B96E-DCB9-4C5D-8B1B-1B374EA29D33}" type="datetime1">
              <a:rPr lang="es-ES" smtClean="0"/>
              <a:pPr/>
              <a:t>27/11/2017</a:t>
            </a:fld>
            <a:endParaRPr lang="es-E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57808"/>
            <a:ext cx="8229600" cy="1143000"/>
          </a:xfrm>
        </p:spPr>
        <p:txBody>
          <a:bodyPr>
            <a:normAutofit fontScale="90000"/>
          </a:bodyPr>
          <a:lstStyle/>
          <a:p>
            <a:pPr lvl="0"/>
            <a:r>
              <a:rPr lang="es-ES_tradnl" b="1" dirty="0" smtClean="0">
                <a:effectLst>
                  <a:outerShdw blurRad="38100" dist="38100" dir="2700000" algn="tl">
                    <a:srgbClr val="000000">
                      <a:alpha val="43137"/>
                    </a:srgbClr>
                  </a:outerShdw>
                </a:effectLst>
              </a:rPr>
              <a:t>Necesidad: (justificación del caso) </a:t>
            </a:r>
            <a:r>
              <a:rPr lang="es-ES" dirty="0" smtClean="0"/>
              <a:t>Dificultades que presenta </a:t>
            </a:r>
            <a:r>
              <a:rPr lang="es-ES" dirty="0" smtClean="0">
                <a:effectLst>
                  <a:outerShdw blurRad="38100" dist="38100" dir="2700000" algn="tl">
                    <a:srgbClr val="000000">
                      <a:alpha val="43137"/>
                    </a:srgbClr>
                  </a:outerShdw>
                </a:effectLst>
              </a:rPr>
              <a:t/>
            </a:r>
            <a:br>
              <a:rPr lang="es-ES" dirty="0" smtClean="0">
                <a:effectLst>
                  <a:outerShdw blurRad="38100" dist="38100" dir="2700000" algn="tl">
                    <a:srgbClr val="000000">
                      <a:alpha val="43137"/>
                    </a:srgbClr>
                  </a:outerShdw>
                </a:effectLst>
              </a:rPr>
            </a:br>
            <a:endParaRPr lang="en-US" dirty="0"/>
          </a:p>
        </p:txBody>
      </p:sp>
      <p:sp>
        <p:nvSpPr>
          <p:cNvPr id="3" name="Content Placeholder 2"/>
          <p:cNvSpPr>
            <a:spLocks noGrp="1"/>
          </p:cNvSpPr>
          <p:nvPr>
            <p:ph idx="1"/>
          </p:nvPr>
        </p:nvSpPr>
        <p:spPr/>
        <p:txBody>
          <a:bodyPr/>
          <a:lstStyle/>
          <a:p>
            <a:r>
              <a:rPr lang="es-ES" u="sng" dirty="0" smtClean="0"/>
              <a:t>Dificultades que presenta</a:t>
            </a:r>
            <a:r>
              <a:rPr lang="es-ES" dirty="0" smtClean="0"/>
              <a:t>: el alumno muestra dificultades al hablar, aun sigue desarrollándose, sin embargo también se observan aéreas de oportunidad, (por lo mismo) en el ámbito conductual, pues al no lograr comunicarse con las demás personas, el alumno se desespera.</a:t>
            </a:r>
            <a:endParaRPr lang="en-US" dirty="0" smtClean="0"/>
          </a:p>
          <a:p>
            <a:pPr>
              <a:buNone/>
            </a:pPr>
            <a:endParaRPr lang="en-US" dirty="0"/>
          </a:p>
        </p:txBody>
      </p:sp>
      <p:sp>
        <p:nvSpPr>
          <p:cNvPr id="4" name="Date Placeholder 3"/>
          <p:cNvSpPr>
            <a:spLocks noGrp="1"/>
          </p:cNvSpPr>
          <p:nvPr>
            <p:ph type="dt" sz="half" idx="10"/>
          </p:nvPr>
        </p:nvSpPr>
        <p:spPr/>
        <p:txBody>
          <a:bodyPr/>
          <a:lstStyle/>
          <a:p>
            <a:fld id="{C995B96E-DCB9-4C5D-8B1B-1B374EA29D33}" type="datetime1">
              <a:rPr lang="es-ES" smtClean="0"/>
              <a:pPr/>
              <a:t>27/11/2017</a:t>
            </a:fld>
            <a:endParaRPr lang="es-E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buNone/>
            </a:pPr>
            <a:r>
              <a:rPr lang="es-MX" dirty="0" smtClean="0"/>
              <a:t>Actividades </a:t>
            </a:r>
          </a:p>
          <a:p>
            <a:pPr algn="ctr">
              <a:buNone/>
            </a:pPr>
            <a:r>
              <a:rPr lang="es-MX" dirty="0" smtClean="0"/>
              <a:t>SEMANA 1 </a:t>
            </a:r>
            <a:endParaRPr lang="en-US" dirty="0"/>
          </a:p>
        </p:txBody>
      </p:sp>
      <p:sp>
        <p:nvSpPr>
          <p:cNvPr id="4" name="Date Placeholder 3"/>
          <p:cNvSpPr>
            <a:spLocks noGrp="1"/>
          </p:cNvSpPr>
          <p:nvPr>
            <p:ph type="dt" sz="half" idx="10"/>
          </p:nvPr>
        </p:nvSpPr>
        <p:spPr/>
        <p:txBody>
          <a:bodyPr/>
          <a:lstStyle/>
          <a:p>
            <a:fld id="{C995B96E-DCB9-4C5D-8B1B-1B374EA29D33}" type="datetime1">
              <a:rPr lang="es-ES" smtClean="0"/>
              <a:pPr/>
              <a:t>27/11/2017</a:t>
            </a:fld>
            <a:endParaRPr lang="es-E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b="1" dirty="0" smtClean="0">
                <a:effectLst>
                  <a:outerShdw blurRad="38100" dist="38100" dir="2700000" algn="tl">
                    <a:srgbClr val="000000">
                      <a:alpha val="43137"/>
                    </a:srgbClr>
                  </a:outerShdw>
                </a:effectLst>
              </a:rPr>
              <a:t>Actividad aplicada</a:t>
            </a:r>
            <a:endParaRPr lang="en-US" dirty="0"/>
          </a:p>
        </p:txBody>
      </p:sp>
      <p:sp>
        <p:nvSpPr>
          <p:cNvPr id="3" name="Content Placeholder 2"/>
          <p:cNvSpPr>
            <a:spLocks noGrp="1"/>
          </p:cNvSpPr>
          <p:nvPr>
            <p:ph idx="1"/>
          </p:nvPr>
        </p:nvSpPr>
        <p:spPr/>
        <p:txBody>
          <a:bodyPr>
            <a:normAutofit fontScale="47500" lnSpcReduction="20000"/>
          </a:bodyPr>
          <a:lstStyle/>
          <a:p>
            <a:r>
              <a:rPr lang="es-MX" b="1" dirty="0" smtClean="0"/>
              <a:t>Actividad : ROMPECABEZAS</a:t>
            </a:r>
            <a:endParaRPr lang="en-US" dirty="0" smtClean="0"/>
          </a:p>
          <a:p>
            <a:r>
              <a:rPr lang="es-MX" b="1" dirty="0" smtClean="0"/>
              <a:t>Campo formativo: </a:t>
            </a:r>
            <a:r>
              <a:rPr lang="es-ES" dirty="0" smtClean="0"/>
              <a:t>Pensamiento matemático.</a:t>
            </a:r>
            <a:endParaRPr lang="en-US" dirty="0" smtClean="0"/>
          </a:p>
          <a:p>
            <a:r>
              <a:rPr lang="es-MX" b="1" dirty="0" smtClean="0"/>
              <a:t>Competencia</a:t>
            </a:r>
            <a:endParaRPr lang="en-US" dirty="0" smtClean="0"/>
          </a:p>
          <a:p>
            <a:r>
              <a:rPr lang="es-MX" dirty="0" smtClean="0"/>
              <a:t>Construye objetos y figuras geométricas tomando en cuenta sus características</a:t>
            </a:r>
            <a:endParaRPr lang="en-US" dirty="0" smtClean="0"/>
          </a:p>
          <a:p>
            <a:r>
              <a:rPr lang="es-MX" b="1" dirty="0" smtClean="0"/>
              <a:t>Aprendizaje esperado </a:t>
            </a:r>
            <a:endParaRPr lang="en-US" dirty="0" smtClean="0"/>
          </a:p>
          <a:p>
            <a:r>
              <a:rPr lang="es-MX" dirty="0" smtClean="0"/>
              <a:t>Arma rompecabezas que implican distinto grado de dificultad.</a:t>
            </a:r>
            <a:endParaRPr lang="en-US" dirty="0" smtClean="0"/>
          </a:p>
          <a:p>
            <a:r>
              <a:rPr lang="es-MX" b="1" dirty="0" smtClean="0"/>
              <a:t>Inicio</a:t>
            </a:r>
            <a:r>
              <a:rPr lang="es-MX" dirty="0" smtClean="0"/>
              <a:t>: reciben rompecabezas por equipos.</a:t>
            </a:r>
            <a:endParaRPr lang="en-US" dirty="0" smtClean="0"/>
          </a:p>
          <a:p>
            <a:r>
              <a:rPr lang="es-MX" b="1" dirty="0" smtClean="0"/>
              <a:t>Desarrollo</a:t>
            </a:r>
            <a:r>
              <a:rPr lang="es-MX" dirty="0" smtClean="0"/>
              <a:t>: arman de manera ordenada el rompecabezas, comparten las piezas y lo realizan en equipos. </a:t>
            </a:r>
            <a:endParaRPr lang="en-US" dirty="0" smtClean="0"/>
          </a:p>
          <a:p>
            <a:r>
              <a:rPr lang="es-MX" b="1" dirty="0" smtClean="0"/>
              <a:t>Cierre</a:t>
            </a:r>
            <a:r>
              <a:rPr lang="es-MX" dirty="0" smtClean="0"/>
              <a:t>: Analizan que imagen se formaron, quién fue el de los equipos que pudo armarlo con mayor rapidez, porque creen que lo hizo, cuáles fueron sus estrategias. Recogen y guardan el material.</a:t>
            </a:r>
            <a:endParaRPr lang="en-US" dirty="0" smtClean="0"/>
          </a:p>
          <a:p>
            <a:r>
              <a:rPr lang="es-MX" b="1" dirty="0" smtClean="0"/>
              <a:t>Tiempo: </a:t>
            </a:r>
            <a:r>
              <a:rPr lang="es-MX" dirty="0" smtClean="0"/>
              <a:t>10 minutos</a:t>
            </a:r>
            <a:r>
              <a:rPr lang="es-MX" b="1" dirty="0" smtClean="0"/>
              <a:t> </a:t>
            </a:r>
            <a:endParaRPr lang="en-US" dirty="0" smtClean="0"/>
          </a:p>
          <a:p>
            <a:r>
              <a:rPr lang="es-MX" b="1" dirty="0" smtClean="0"/>
              <a:t>Espacio: </a:t>
            </a:r>
            <a:r>
              <a:rPr lang="es-MX" dirty="0" smtClean="0"/>
              <a:t>aula de clase</a:t>
            </a:r>
            <a:endParaRPr lang="en-US" dirty="0" smtClean="0"/>
          </a:p>
          <a:p>
            <a:r>
              <a:rPr lang="es-MX" b="1" dirty="0" smtClean="0"/>
              <a:t>Recursos materiales:</a:t>
            </a:r>
            <a:r>
              <a:rPr lang="es-MX" dirty="0" smtClean="0"/>
              <a:t> 5 rompecabezas </a:t>
            </a:r>
            <a:endParaRPr lang="en-US" dirty="0" smtClean="0"/>
          </a:p>
          <a:p>
            <a:r>
              <a:rPr lang="es-MX" b="1" dirty="0" smtClean="0"/>
              <a:t>Organización:</a:t>
            </a:r>
            <a:r>
              <a:rPr lang="es-MX" dirty="0" smtClean="0"/>
              <a:t>  equipos                                                                              </a:t>
            </a:r>
            <a:endParaRPr lang="en-US" dirty="0" smtClean="0"/>
          </a:p>
          <a:p>
            <a:r>
              <a:rPr lang="es-MX" b="1" dirty="0" smtClean="0"/>
              <a:t>Encargado de la actividad: </a:t>
            </a:r>
            <a:r>
              <a:rPr lang="es-MX" dirty="0" smtClean="0"/>
              <a:t>educadora practicante</a:t>
            </a:r>
            <a:r>
              <a:rPr lang="es-MX" b="1" dirty="0" smtClean="0"/>
              <a:t> </a:t>
            </a:r>
            <a:endParaRPr lang="en-US" dirty="0" smtClean="0"/>
          </a:p>
          <a:p>
            <a:r>
              <a:rPr lang="es-MX" b="1" dirty="0" smtClean="0"/>
              <a:t>Evaluación:</a:t>
            </a:r>
            <a:r>
              <a:rPr lang="es-MX" dirty="0" smtClean="0"/>
              <a:t>. Logra armar el rompecabezas sin dificultad, así como logra trabajar en equipo se evaluará por medio de la observación.</a:t>
            </a:r>
            <a:endParaRPr lang="en-US" dirty="0" smtClean="0"/>
          </a:p>
          <a:p>
            <a:endParaRPr lang="en-US" dirty="0"/>
          </a:p>
        </p:txBody>
      </p:sp>
      <p:sp>
        <p:nvSpPr>
          <p:cNvPr id="4" name="Date Placeholder 3"/>
          <p:cNvSpPr>
            <a:spLocks noGrp="1"/>
          </p:cNvSpPr>
          <p:nvPr>
            <p:ph type="dt" sz="half" idx="10"/>
          </p:nvPr>
        </p:nvSpPr>
        <p:spPr/>
        <p:txBody>
          <a:bodyPr/>
          <a:lstStyle/>
          <a:p>
            <a:fld id="{C995B96E-DCB9-4C5D-8B1B-1B374EA29D33}" type="datetime1">
              <a:rPr lang="es-ES" smtClean="0"/>
              <a:pPr/>
              <a:t>27/11/2017</a:t>
            </a:fld>
            <a:endParaRPr lang="es-E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b="1" dirty="0" smtClean="0">
                <a:effectLst>
                  <a:outerShdw blurRad="38100" dist="38100" dir="2700000" algn="tl">
                    <a:srgbClr val="000000">
                      <a:alpha val="43137"/>
                    </a:srgbClr>
                  </a:outerShdw>
                </a:effectLst>
              </a:rPr>
              <a:t>Actividad aplicada</a:t>
            </a:r>
            <a:endParaRPr lang="es-ES" b="1" dirty="0">
              <a:effectLst>
                <a:outerShdw blurRad="38100" dist="38100" dir="2700000" algn="tl">
                  <a:srgbClr val="000000">
                    <a:alpha val="43137"/>
                  </a:srgbClr>
                </a:outerShdw>
              </a:effectLst>
            </a:endParaRPr>
          </a:p>
        </p:txBody>
      </p:sp>
      <p:sp>
        <p:nvSpPr>
          <p:cNvPr id="3" name="2 Marcador de contenido"/>
          <p:cNvSpPr>
            <a:spLocks noGrp="1"/>
          </p:cNvSpPr>
          <p:nvPr>
            <p:ph idx="1"/>
          </p:nvPr>
        </p:nvSpPr>
        <p:spPr/>
        <p:txBody>
          <a:bodyPr>
            <a:normAutofit fontScale="47500" lnSpcReduction="20000"/>
          </a:bodyPr>
          <a:lstStyle/>
          <a:p>
            <a:r>
              <a:rPr lang="es-MX" b="1" dirty="0" smtClean="0"/>
              <a:t>Nombre de la actividad: </a:t>
            </a:r>
            <a:r>
              <a:rPr lang="es-MX" dirty="0" smtClean="0"/>
              <a:t>El sargento de mi equipo</a:t>
            </a:r>
            <a:endParaRPr lang="en-US" dirty="0" smtClean="0"/>
          </a:p>
          <a:p>
            <a:r>
              <a:rPr lang="es-MX" b="1" dirty="0" smtClean="0"/>
              <a:t>Campo formativo: </a:t>
            </a:r>
            <a:r>
              <a:rPr lang="es-MX" dirty="0" smtClean="0"/>
              <a:t>desarrollo personal y social</a:t>
            </a:r>
            <a:r>
              <a:rPr lang="es-MX" b="1" dirty="0" smtClean="0"/>
              <a:t> </a:t>
            </a:r>
            <a:endParaRPr lang="en-US" dirty="0" smtClean="0"/>
          </a:p>
          <a:p>
            <a:r>
              <a:rPr lang="es-MX" b="1" dirty="0" smtClean="0"/>
              <a:t>Competencia</a:t>
            </a:r>
            <a:endParaRPr lang="en-US" dirty="0" smtClean="0"/>
          </a:p>
          <a:p>
            <a:r>
              <a:rPr lang="es-MX" dirty="0" smtClean="0"/>
              <a:t>Acepta a sus compañeros como son, y aprende a actuar de acuerdo con los valores necesarios para la vida en comunidad, y los ejerce en su vida cotidiana.</a:t>
            </a:r>
            <a:endParaRPr lang="en-US" dirty="0" smtClean="0"/>
          </a:p>
          <a:p>
            <a:r>
              <a:rPr lang="es-MX" b="1" dirty="0" smtClean="0"/>
              <a:t>Aprendizaje esperado </a:t>
            </a:r>
            <a:endParaRPr lang="en-US" dirty="0" smtClean="0"/>
          </a:p>
          <a:p>
            <a:r>
              <a:rPr lang="es-MX" dirty="0" smtClean="0"/>
              <a:t>Actúa conforme a los valores de colaboración, respeto, honestidad, y tolerancia que permiten una mejor convivencia.</a:t>
            </a:r>
            <a:endParaRPr lang="en-US" dirty="0" smtClean="0"/>
          </a:p>
          <a:p>
            <a:r>
              <a:rPr lang="es-MX" b="1" dirty="0" smtClean="0"/>
              <a:t>Inicio: </a:t>
            </a:r>
            <a:r>
              <a:rPr lang="es-MX" dirty="0" smtClean="0"/>
              <a:t>Elige a un representante de su equipo de trabajo diariamente</a:t>
            </a:r>
            <a:endParaRPr lang="en-US" dirty="0" smtClean="0"/>
          </a:p>
          <a:p>
            <a:r>
              <a:rPr lang="es-MX" b="1" dirty="0" smtClean="0"/>
              <a:t>Desarrollo: </a:t>
            </a:r>
            <a:r>
              <a:rPr lang="es-MX" dirty="0" smtClean="0"/>
              <a:t>escucha las indicaciones acerca de las acciones  y responsabilidades que realizará el explorador de cada  equipo</a:t>
            </a:r>
            <a:endParaRPr lang="en-US" dirty="0" smtClean="0"/>
          </a:p>
          <a:p>
            <a:r>
              <a:rPr lang="es-MX" b="1" dirty="0" smtClean="0"/>
              <a:t>Cierre: </a:t>
            </a:r>
            <a:r>
              <a:rPr lang="es-MX" dirty="0" smtClean="0"/>
              <a:t>regula su comportamiento a lo largo del día logrando así ser acreedor a un </a:t>
            </a:r>
            <a:r>
              <a:rPr lang="es-MX" dirty="0" err="1" smtClean="0"/>
              <a:t>stiker</a:t>
            </a:r>
            <a:r>
              <a:rPr lang="es-MX" dirty="0" smtClean="0"/>
              <a:t> de moneda.</a:t>
            </a:r>
            <a:endParaRPr lang="en-US" dirty="0" smtClean="0"/>
          </a:p>
          <a:p>
            <a:r>
              <a:rPr lang="es-MX" b="1" dirty="0" smtClean="0"/>
              <a:t>Tiempo:  </a:t>
            </a:r>
            <a:r>
              <a:rPr lang="es-MX" dirty="0" smtClean="0"/>
              <a:t>10 minutos.</a:t>
            </a:r>
            <a:endParaRPr lang="en-US" dirty="0" smtClean="0"/>
          </a:p>
          <a:p>
            <a:r>
              <a:rPr lang="es-MX" b="1" dirty="0" smtClean="0"/>
              <a:t>Espacio: </a:t>
            </a:r>
            <a:r>
              <a:rPr lang="es-MX" dirty="0" smtClean="0"/>
              <a:t>aula de clase, </a:t>
            </a:r>
            <a:endParaRPr lang="en-US" dirty="0" smtClean="0"/>
          </a:p>
          <a:p>
            <a:r>
              <a:rPr lang="es-MX" b="1" dirty="0" smtClean="0"/>
              <a:t>Recursos materiales:</a:t>
            </a:r>
            <a:r>
              <a:rPr lang="es-MX" dirty="0" smtClean="0"/>
              <a:t> estrategia de control de grupo, </a:t>
            </a:r>
            <a:r>
              <a:rPr lang="es-MX" dirty="0" err="1" smtClean="0"/>
              <a:t>stikers</a:t>
            </a:r>
            <a:r>
              <a:rPr lang="es-MX" dirty="0" smtClean="0"/>
              <a:t> de monedas de estímulo</a:t>
            </a:r>
            <a:endParaRPr lang="en-US" dirty="0" smtClean="0"/>
          </a:p>
          <a:p>
            <a:r>
              <a:rPr lang="es-MX" b="1" dirty="0" smtClean="0"/>
              <a:t>Organización:</a:t>
            </a:r>
            <a:r>
              <a:rPr lang="es-MX" dirty="0" smtClean="0"/>
              <a:t> grupal.                                                               </a:t>
            </a:r>
            <a:endParaRPr lang="en-US" dirty="0" smtClean="0"/>
          </a:p>
          <a:p>
            <a:r>
              <a:rPr lang="es-MX" b="1" dirty="0" smtClean="0"/>
              <a:t>Encargado de la actividad: </a:t>
            </a:r>
            <a:r>
              <a:rPr lang="es-MX" dirty="0" smtClean="0"/>
              <a:t>educadora practicante</a:t>
            </a:r>
            <a:endParaRPr lang="en-US" dirty="0" smtClean="0"/>
          </a:p>
          <a:p>
            <a:r>
              <a:rPr lang="es-MX" b="1" dirty="0" smtClean="0"/>
              <a:t>Evaluación:</a:t>
            </a:r>
            <a:r>
              <a:rPr lang="es-MX" dirty="0" smtClean="0"/>
              <a:t> saldrá al patio del jardín para representar, las reglas requeridas por la docente. Mediante la observación</a:t>
            </a:r>
            <a:endParaRPr lang="en-US" dirty="0" smtClean="0"/>
          </a:p>
          <a:p>
            <a:pPr marL="0" indent="0">
              <a:buNone/>
            </a:pPr>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Tree>
    <p:extLst>
      <p:ext uri="{BB962C8B-B14F-4D97-AF65-F5344CB8AC3E}">
        <p14:creationId xmlns="" xmlns:p14="http://schemas.microsoft.com/office/powerpoint/2010/main" val="2863833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62670"/>
            <a:ext cx="8229600" cy="778098"/>
          </a:xfrm>
        </p:spPr>
        <p:txBody>
          <a:bodyPr>
            <a:noAutofit/>
          </a:bodyPr>
          <a:lstStyle/>
          <a:p>
            <a:r>
              <a:rPr lang="es-ES_tradnl" b="1" dirty="0" smtClean="0">
                <a:effectLst>
                  <a:outerShdw blurRad="38100" dist="38100" dir="2700000" algn="tl">
                    <a:srgbClr val="000000">
                      <a:alpha val="43137"/>
                    </a:srgbClr>
                  </a:outerShdw>
                </a:effectLst>
              </a:rPr>
              <a:t>Actividad aplicada</a:t>
            </a:r>
            <a:r>
              <a:rPr lang="es-ES_tradnl" sz="2000" b="1" dirty="0" smtClean="0">
                <a:solidFill>
                  <a:srgbClr val="FF0000"/>
                </a:solidFill>
                <a:effectLst>
                  <a:outerShdw blurRad="38100" dist="38100" dir="2700000" algn="tl">
                    <a:srgbClr val="000000">
                      <a:alpha val="43137"/>
                    </a:srgbClr>
                  </a:outerShdw>
                </a:effectLst>
              </a:rPr>
              <a:t/>
            </a:r>
            <a:br>
              <a:rPr lang="es-ES_tradnl" sz="2000" b="1" dirty="0" smtClean="0">
                <a:solidFill>
                  <a:srgbClr val="FF0000"/>
                </a:solidFill>
                <a:effectLst>
                  <a:outerShdw blurRad="38100" dist="38100" dir="2700000" algn="tl">
                    <a:srgbClr val="000000">
                      <a:alpha val="43137"/>
                    </a:srgbClr>
                  </a:outerShdw>
                </a:effectLst>
              </a:rPr>
            </a:br>
            <a:endParaRPr lang="es-ES" sz="2000" b="1" dirty="0">
              <a:solidFill>
                <a:srgbClr val="FF0000"/>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p:txBody>
          <a:bodyPr>
            <a:normAutofit fontScale="62500" lnSpcReduction="20000"/>
          </a:bodyPr>
          <a:lstStyle/>
          <a:p>
            <a:r>
              <a:rPr lang="es-MX" b="1" dirty="0" smtClean="0"/>
              <a:t>Nombre de la actividad: </a:t>
            </a:r>
            <a:r>
              <a:rPr lang="es-MX" dirty="0" smtClean="0"/>
              <a:t>Mi Exposición Del Día De Muertos</a:t>
            </a:r>
            <a:endParaRPr lang="en-US" dirty="0" smtClean="0"/>
          </a:p>
          <a:p>
            <a:r>
              <a:rPr lang="es-MX" b="1" dirty="0" smtClean="0"/>
              <a:t>Campo formativo: </a:t>
            </a:r>
            <a:r>
              <a:rPr lang="es-MX" dirty="0" smtClean="0"/>
              <a:t>lenguaje y comunicación</a:t>
            </a:r>
            <a:endParaRPr lang="en-US" dirty="0" smtClean="0"/>
          </a:p>
          <a:p>
            <a:r>
              <a:rPr lang="es-MX" b="1" dirty="0" smtClean="0"/>
              <a:t>Competencia</a:t>
            </a:r>
            <a:r>
              <a:rPr lang="es-MX" dirty="0" smtClean="0"/>
              <a:t> Obtiene y comparte información mediante diversas formas de expresión ora </a:t>
            </a:r>
          </a:p>
          <a:p>
            <a:r>
              <a:rPr lang="es-MX" b="1" dirty="0" smtClean="0"/>
              <a:t>Aprendizaje esperado </a:t>
            </a:r>
            <a:r>
              <a:rPr lang="es-MX" dirty="0" smtClean="0"/>
              <a:t>Describe personas, personajes, objetos, lugares y fenómenos de su entorno, de manera cada vez más precisa </a:t>
            </a:r>
          </a:p>
          <a:p>
            <a:r>
              <a:rPr lang="es-MX" b="1" dirty="0" smtClean="0"/>
              <a:t>Inicio:</a:t>
            </a:r>
            <a:r>
              <a:rPr lang="es-MX" dirty="0" smtClean="0"/>
              <a:t> levanta la mano para participar </a:t>
            </a:r>
            <a:endParaRPr lang="en-US" dirty="0" smtClean="0"/>
          </a:p>
          <a:p>
            <a:r>
              <a:rPr lang="es-MX" b="1" dirty="0" smtClean="0"/>
              <a:t>Desarrollo: </a:t>
            </a:r>
            <a:r>
              <a:rPr lang="es-MX" dirty="0" smtClean="0"/>
              <a:t>pasa al frente</a:t>
            </a:r>
            <a:endParaRPr lang="en-US" dirty="0" smtClean="0"/>
          </a:p>
          <a:p>
            <a:r>
              <a:rPr lang="es-MX" b="1" dirty="0" smtClean="0"/>
              <a:t>Cierre:</a:t>
            </a:r>
            <a:r>
              <a:rPr lang="es-MX" dirty="0" smtClean="0"/>
              <a:t> expone su tarea frente a sus compañeros. </a:t>
            </a:r>
            <a:r>
              <a:rPr lang="es-MX" b="1" dirty="0" smtClean="0"/>
              <a:t>Tiempo:  </a:t>
            </a:r>
            <a:r>
              <a:rPr lang="es-MX" dirty="0" smtClean="0"/>
              <a:t>10 minutos.</a:t>
            </a:r>
            <a:endParaRPr lang="en-US" dirty="0" smtClean="0"/>
          </a:p>
          <a:p>
            <a:r>
              <a:rPr lang="es-MX" b="1" dirty="0" smtClean="0"/>
              <a:t>Espacio: </a:t>
            </a:r>
            <a:r>
              <a:rPr lang="es-MX" dirty="0" smtClean="0"/>
              <a:t>aula de clase, </a:t>
            </a:r>
            <a:endParaRPr lang="en-US" dirty="0" smtClean="0"/>
          </a:p>
          <a:p>
            <a:r>
              <a:rPr lang="es-MX" b="1" dirty="0" smtClean="0"/>
              <a:t>Recursos materiales:</a:t>
            </a:r>
            <a:r>
              <a:rPr lang="es-MX" dirty="0" smtClean="0"/>
              <a:t> exposiciones de los alumnos</a:t>
            </a:r>
            <a:endParaRPr lang="en-US" dirty="0" smtClean="0"/>
          </a:p>
          <a:p>
            <a:r>
              <a:rPr lang="es-MX" b="1" dirty="0" smtClean="0"/>
              <a:t>Organización:</a:t>
            </a:r>
            <a:r>
              <a:rPr lang="es-MX" dirty="0" smtClean="0"/>
              <a:t> grupal.                                                               </a:t>
            </a:r>
            <a:endParaRPr lang="en-US" dirty="0" smtClean="0"/>
          </a:p>
          <a:p>
            <a:r>
              <a:rPr lang="es-MX" b="1" dirty="0" smtClean="0"/>
              <a:t>Encargado de la actividad: </a:t>
            </a:r>
            <a:r>
              <a:rPr lang="es-MX" dirty="0" smtClean="0"/>
              <a:t>educadora practicante</a:t>
            </a:r>
            <a:endParaRPr lang="en-US" dirty="0" smtClean="0"/>
          </a:p>
          <a:p>
            <a:r>
              <a:rPr lang="es-MX" b="1" dirty="0" smtClean="0"/>
              <a:t>Evaluación:</a:t>
            </a:r>
            <a:r>
              <a:rPr lang="es-MX" dirty="0" smtClean="0"/>
              <a:t> expresa su opinión acerca de la exposición de sus compañeros, lo que le gusta, le sorprende le da miedo,… </a:t>
            </a:r>
            <a:endParaRPr lang="en-US" dirty="0" smtClean="0"/>
          </a:p>
          <a:p>
            <a:pPr marL="0" indent="0">
              <a:buNone/>
            </a:pPr>
            <a:endParaRPr lang="es-ES" dirty="0"/>
          </a:p>
        </p:txBody>
      </p:sp>
      <p:sp>
        <p:nvSpPr>
          <p:cNvPr id="4" name="3 Marcador de fecha"/>
          <p:cNvSpPr>
            <a:spLocks noGrp="1"/>
          </p:cNvSpPr>
          <p:nvPr>
            <p:ph type="dt" sz="half" idx="10"/>
          </p:nvPr>
        </p:nvSpPr>
        <p:spPr/>
        <p:txBody>
          <a:bodyPr/>
          <a:lstStyle/>
          <a:p>
            <a:fld id="{C995B96E-DCB9-4C5D-8B1B-1B374EA29D33}" type="datetime1">
              <a:rPr lang="es-ES" smtClean="0"/>
              <a:pPr/>
              <a:t>27/11/2017</a:t>
            </a:fld>
            <a:endParaRPr lang="es-ES"/>
          </a:p>
        </p:txBody>
      </p:sp>
    </p:spTree>
    <p:extLst>
      <p:ext uri="{BB962C8B-B14F-4D97-AF65-F5344CB8AC3E}">
        <p14:creationId xmlns="" xmlns:p14="http://schemas.microsoft.com/office/powerpoint/2010/main" val="286383302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691</TotalTime>
  <Words>3375</Words>
  <Application>Microsoft Office PowerPoint</Application>
  <PresentationFormat>On-screen Show (4:3)</PresentationFormat>
  <Paragraphs>320</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Tema de Office</vt:lpstr>
      <vt:lpstr>Exposición del Caso</vt:lpstr>
      <vt:lpstr>Datos generales del niño</vt:lpstr>
      <vt:lpstr>Nombre, edad, ritmo de trabajo, forma de motivación.  </vt:lpstr>
      <vt:lpstr>Antecedentes generales de desarrollo, actividades que implican mayor tiempo y esfuerzo </vt:lpstr>
      <vt:lpstr>Necesidad: (justificación del caso) Dificultades que presenta  </vt:lpstr>
      <vt:lpstr>Slide 6</vt:lpstr>
      <vt:lpstr>Actividad aplicada</vt:lpstr>
      <vt:lpstr>Actividad aplicada</vt:lpstr>
      <vt:lpstr>Actividad aplicada </vt:lpstr>
      <vt:lpstr>Actividad aplicada</vt:lpstr>
      <vt:lpstr>Adecuaciones aplicadas</vt:lpstr>
      <vt:lpstr>Slide 12</vt:lpstr>
      <vt:lpstr>Actividad aplicada</vt:lpstr>
      <vt:lpstr>Actividad aplicada</vt:lpstr>
      <vt:lpstr>Adecuaciones aplicadas</vt:lpstr>
      <vt:lpstr>Slide 16</vt:lpstr>
      <vt:lpstr>Actividad aplicada </vt:lpstr>
      <vt:lpstr>Actividad aplicada </vt:lpstr>
      <vt:lpstr>Actividad aplicada  </vt:lpstr>
      <vt:lpstr>Actividad aplicada  </vt:lpstr>
      <vt:lpstr>Actividad aplicada </vt:lpstr>
      <vt:lpstr>Adecuaciones aplicadas</vt:lpstr>
      <vt:lpstr>Slide 23</vt:lpstr>
      <vt:lpstr>Actividad aplicada  </vt:lpstr>
      <vt:lpstr>Actividad aplicada   </vt:lpstr>
      <vt:lpstr>Actividad aplicada  Escuchar las indicaciones, recibir el material, arrojar el dado, colocar el número de tunas en el nopal según el número arrojado en el dado. Realizándose por equipos así como de manera individual.  </vt:lpstr>
      <vt:lpstr>Adecuaciones aplicadas</vt:lpstr>
      <vt:lpstr>EVIDENCIAS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Exposición del Caso</dc:title>
  <dc:creator>enep</dc:creator>
  <cp:lastModifiedBy>Omar</cp:lastModifiedBy>
  <cp:revision>18</cp:revision>
  <dcterms:created xsi:type="dcterms:W3CDTF">2016-11-03T15:18:55Z</dcterms:created>
  <dcterms:modified xsi:type="dcterms:W3CDTF">2017-11-28T03:16:47Z</dcterms:modified>
</cp:coreProperties>
</file>