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4" d="100"/>
          <a:sy n="94" d="100"/>
        </p:scale>
        <p:origin x="-12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EECB8-9256-4F15-884E-36AFB4499B0A}" type="doc">
      <dgm:prSet loTypeId="urn:microsoft.com/office/officeart/2005/8/layout/vList3#1" loCatId="picture" qsTypeId="urn:microsoft.com/office/officeart/2005/8/quickstyle/simple1" qsCatId="simple" csTypeId="urn:microsoft.com/office/officeart/2005/8/colors/colorful5" csCatId="colorful" phldr="1"/>
      <dgm:spPr/>
    </dgm:pt>
    <dgm:pt modelId="{151D7E4D-F31D-4EAF-B921-5350DF40E2DB}">
      <dgm:prSet phldrT="[Texto]" custT="1"/>
      <dgm:spPr/>
      <dgm:t>
        <a:bodyPr/>
        <a:lstStyle/>
        <a:p>
          <a:pPr algn="l"/>
          <a:endParaRPr lang="es-ES" sz="2000" dirty="0" smtClean="0"/>
        </a:p>
        <a:p>
          <a:pPr algn="l"/>
          <a:r>
            <a:rPr lang="es-ES" sz="2800" dirty="0" smtClean="0"/>
            <a:t>Nombre, edad, ritmo de trabajo, forma de motivación. </a:t>
          </a:r>
          <a:endParaRPr lang="es-ES_tradnl" sz="28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EB200D-A340-42B1-AFEC-A95359163DDA}" type="par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845F88-47DC-4557-B909-AF3C6F1920D2}" type="sibTrans" cxnId="{D69FA53D-7883-4D0C-B340-DC2EB223BEC5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EF8DC8-E8AB-46AB-B4C5-C4C0D230798E}">
      <dgm:prSet phldrT="[Texto]" custT="1"/>
      <dgm:spPr/>
      <dgm:t>
        <a:bodyPr/>
        <a:lstStyle/>
        <a:p>
          <a:pPr algn="l"/>
          <a:r>
            <a:rPr lang="es-ES_tradnl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es-ES_tradnl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Antecedentes generales de desarrollo,         </a:t>
          </a:r>
        </a:p>
        <a:p>
          <a:pPr algn="l"/>
          <a:r>
            <a:rPr lang="es-ES_tradnl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s-ES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actividades que implican mayor tiempo y      </a:t>
          </a:r>
        </a:p>
        <a:p>
          <a:pPr algn="l"/>
          <a:r>
            <a:rPr lang="es-ES" sz="3200" b="0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esfuerzo</a:t>
          </a:r>
          <a:endParaRPr lang="es-ES_tradnl" sz="3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2901DB-E9A4-4481-9F8B-1A8A61E66FCD}" type="par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2AA512-A0B7-4AF7-9FF5-51FB453146F2}" type="sibTrans" cxnId="{6EF16D89-3B6C-4102-ABD1-01A521C5289E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26C005-B6FD-4FB7-ADF8-481AD831D341}">
      <dgm:prSet phldrT="[Texto]" custT="1"/>
      <dgm:spPr/>
      <dgm:t>
        <a:bodyPr/>
        <a:lstStyle/>
        <a:p>
          <a:pPr algn="l"/>
          <a:r>
            <a:rPr lang="es-ES_tradn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Necesidad: (justificación del caso) </a:t>
          </a:r>
          <a:r>
            <a:rPr lang="es-ES" sz="2800" dirty="0" smtClean="0"/>
            <a:t>Dificultades que presenta </a:t>
          </a:r>
          <a:endParaRPr lang="es-E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36BBA1-09DD-4C1F-A91D-06E11707A82D}" type="par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1B49A2-46AB-4F69-A671-D67DB70DC867}" type="sibTrans" cxnId="{64BB4C40-AAAD-411A-85B8-2046669795E3}">
      <dgm:prSet/>
      <dgm:spPr/>
      <dgm:t>
        <a:bodyPr/>
        <a:lstStyle/>
        <a:p>
          <a:endParaRPr lang="es-E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48EFB4-BDB7-42EA-972D-317A9EE00358}" type="pres">
      <dgm:prSet presAssocID="{A36EECB8-9256-4F15-884E-36AFB4499B0A}" presName="linearFlow" presStyleCnt="0">
        <dgm:presLayoutVars>
          <dgm:dir/>
          <dgm:resizeHandles val="exact"/>
        </dgm:presLayoutVars>
      </dgm:prSet>
      <dgm:spPr/>
    </dgm:pt>
    <dgm:pt modelId="{7CAA23AD-2CCA-4505-9B49-6C26D1E9A3F6}" type="pres">
      <dgm:prSet presAssocID="{151D7E4D-F31D-4EAF-B921-5350DF40E2DB}" presName="composite" presStyleCnt="0"/>
      <dgm:spPr/>
    </dgm:pt>
    <dgm:pt modelId="{F32044BA-44DA-4337-BFFF-DB9F4057FE3D}" type="pres">
      <dgm:prSet presAssocID="{151D7E4D-F31D-4EAF-B921-5350DF40E2DB}" presName="imgShp" presStyleLbl="fgImgPlace1" presStyleIdx="0" presStyleCnt="3"/>
      <dgm:spPr/>
    </dgm:pt>
    <dgm:pt modelId="{DD558A22-EAE4-4006-B81B-292D7461026E}" type="pres">
      <dgm:prSet presAssocID="{151D7E4D-F31D-4EAF-B921-5350DF40E2DB}" presName="txShp" presStyleLbl="node1" presStyleIdx="0" presStyleCnt="3" custScaleY="112659" custLinFactNeighborY="-518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37BAE9-5F20-4BF5-A52A-CC065D34BE72}" type="pres">
      <dgm:prSet presAssocID="{ED845F88-47DC-4557-B909-AF3C6F1920D2}" presName="spacing" presStyleCnt="0"/>
      <dgm:spPr/>
    </dgm:pt>
    <dgm:pt modelId="{0E82CB10-2893-4D66-9E5E-1457AA78E8CB}" type="pres">
      <dgm:prSet presAssocID="{C7EF8DC8-E8AB-46AB-B4C5-C4C0D230798E}" presName="composite" presStyleCnt="0"/>
      <dgm:spPr/>
    </dgm:pt>
    <dgm:pt modelId="{3352164D-A65A-4005-9222-E0EB00B70DD2}" type="pres">
      <dgm:prSet presAssocID="{C7EF8DC8-E8AB-46AB-B4C5-C4C0D230798E}" presName="imgShp" presStyleLbl="fgImgPlace1" presStyleIdx="1" presStyleCnt="3" custLinFactNeighborX="-46223"/>
      <dgm:spPr/>
    </dgm:pt>
    <dgm:pt modelId="{5F683BAB-399A-4589-B9C5-3F9F1773789D}" type="pres">
      <dgm:prSet presAssocID="{C7EF8DC8-E8AB-46AB-B4C5-C4C0D230798E}" presName="txShp" presStyleLbl="node1" presStyleIdx="1" presStyleCnt="3" custScaleX="143576" custScaleY="177420" custLinFactNeighborX="3400" custLinFactNeighborY="331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976653-BC4C-46AA-A78C-3AD55BBC09E5}" type="pres">
      <dgm:prSet presAssocID="{952AA512-A0B7-4AF7-9FF5-51FB453146F2}" presName="spacing" presStyleCnt="0"/>
      <dgm:spPr/>
    </dgm:pt>
    <dgm:pt modelId="{AC97D143-96E3-43E1-87CB-26B44CC22BC6}" type="pres">
      <dgm:prSet presAssocID="{3C26C005-B6FD-4FB7-ADF8-481AD831D341}" presName="composite" presStyleCnt="0"/>
      <dgm:spPr/>
    </dgm:pt>
    <dgm:pt modelId="{A55773A3-5BC8-493C-81B0-02E6B2F1A45C}" type="pres">
      <dgm:prSet presAssocID="{3C26C005-B6FD-4FB7-ADF8-481AD831D341}" presName="imgShp" presStyleLbl="fgImgPlace1" presStyleIdx="2" presStyleCnt="3"/>
      <dgm:spPr/>
    </dgm:pt>
    <dgm:pt modelId="{C56C5857-F507-4B85-A08E-37078FC334B5}" type="pres">
      <dgm:prSet presAssocID="{3C26C005-B6FD-4FB7-ADF8-481AD831D341}" presName="txShp" presStyleLbl="node1" presStyleIdx="2" presStyleCnt="3" custScaleY="1471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CA77E94-4322-40F9-ABB4-CD811D8A3D5C}" type="presOf" srcId="{3C26C005-B6FD-4FB7-ADF8-481AD831D341}" destId="{C56C5857-F507-4B85-A08E-37078FC334B5}" srcOrd="0" destOrd="0" presId="urn:microsoft.com/office/officeart/2005/8/layout/vList3#1"/>
    <dgm:cxn modelId="{6EF16D89-3B6C-4102-ABD1-01A521C5289E}" srcId="{A36EECB8-9256-4F15-884E-36AFB4499B0A}" destId="{C7EF8DC8-E8AB-46AB-B4C5-C4C0D230798E}" srcOrd="1" destOrd="0" parTransId="{5F2901DB-E9A4-4481-9F8B-1A8A61E66FCD}" sibTransId="{952AA512-A0B7-4AF7-9FF5-51FB453146F2}"/>
    <dgm:cxn modelId="{63549979-4821-4019-85F6-DF74082B5832}" type="presOf" srcId="{151D7E4D-F31D-4EAF-B921-5350DF40E2DB}" destId="{DD558A22-EAE4-4006-B81B-292D7461026E}" srcOrd="0" destOrd="0" presId="urn:microsoft.com/office/officeart/2005/8/layout/vList3#1"/>
    <dgm:cxn modelId="{DE3F1EB0-9BEE-4427-BF97-142DA671879F}" type="presOf" srcId="{A36EECB8-9256-4F15-884E-36AFB4499B0A}" destId="{1548EFB4-BDB7-42EA-972D-317A9EE00358}" srcOrd="0" destOrd="0" presId="urn:microsoft.com/office/officeart/2005/8/layout/vList3#1"/>
    <dgm:cxn modelId="{D69FA53D-7883-4D0C-B340-DC2EB223BEC5}" srcId="{A36EECB8-9256-4F15-884E-36AFB4499B0A}" destId="{151D7E4D-F31D-4EAF-B921-5350DF40E2DB}" srcOrd="0" destOrd="0" parTransId="{BCEB200D-A340-42B1-AFEC-A95359163DDA}" sibTransId="{ED845F88-47DC-4557-B909-AF3C6F1920D2}"/>
    <dgm:cxn modelId="{64BB4C40-AAAD-411A-85B8-2046669795E3}" srcId="{A36EECB8-9256-4F15-884E-36AFB4499B0A}" destId="{3C26C005-B6FD-4FB7-ADF8-481AD831D341}" srcOrd="2" destOrd="0" parTransId="{BB36BBA1-09DD-4C1F-A91D-06E11707A82D}" sibTransId="{F61B49A2-46AB-4F69-A671-D67DB70DC867}"/>
    <dgm:cxn modelId="{1A431970-A20F-421F-B201-E4C97E63E5BB}" type="presOf" srcId="{C7EF8DC8-E8AB-46AB-B4C5-C4C0D230798E}" destId="{5F683BAB-399A-4589-B9C5-3F9F1773789D}" srcOrd="0" destOrd="0" presId="urn:microsoft.com/office/officeart/2005/8/layout/vList3#1"/>
    <dgm:cxn modelId="{83431E62-D02B-40E8-8A64-6CC8F70A40A3}" type="presParOf" srcId="{1548EFB4-BDB7-42EA-972D-317A9EE00358}" destId="{7CAA23AD-2CCA-4505-9B49-6C26D1E9A3F6}" srcOrd="0" destOrd="0" presId="urn:microsoft.com/office/officeart/2005/8/layout/vList3#1"/>
    <dgm:cxn modelId="{D97A2F7D-5AF4-4370-A161-27FAF33C7491}" type="presParOf" srcId="{7CAA23AD-2CCA-4505-9B49-6C26D1E9A3F6}" destId="{F32044BA-44DA-4337-BFFF-DB9F4057FE3D}" srcOrd="0" destOrd="0" presId="urn:microsoft.com/office/officeart/2005/8/layout/vList3#1"/>
    <dgm:cxn modelId="{EF23F915-61F5-458B-B985-9199B39F7848}" type="presParOf" srcId="{7CAA23AD-2CCA-4505-9B49-6C26D1E9A3F6}" destId="{DD558A22-EAE4-4006-B81B-292D7461026E}" srcOrd="1" destOrd="0" presId="urn:microsoft.com/office/officeart/2005/8/layout/vList3#1"/>
    <dgm:cxn modelId="{59069F98-7A44-42E1-A806-0957ED16FD63}" type="presParOf" srcId="{1548EFB4-BDB7-42EA-972D-317A9EE00358}" destId="{FC37BAE9-5F20-4BF5-A52A-CC065D34BE72}" srcOrd="1" destOrd="0" presId="urn:microsoft.com/office/officeart/2005/8/layout/vList3#1"/>
    <dgm:cxn modelId="{DF5A48F2-4442-4B8A-BBB2-C5D96BA19ABB}" type="presParOf" srcId="{1548EFB4-BDB7-42EA-972D-317A9EE00358}" destId="{0E82CB10-2893-4D66-9E5E-1457AA78E8CB}" srcOrd="2" destOrd="0" presId="urn:microsoft.com/office/officeart/2005/8/layout/vList3#1"/>
    <dgm:cxn modelId="{FFFFE610-61F8-49E4-AB3D-17020A765D07}" type="presParOf" srcId="{0E82CB10-2893-4D66-9E5E-1457AA78E8CB}" destId="{3352164D-A65A-4005-9222-E0EB00B70DD2}" srcOrd="0" destOrd="0" presId="urn:microsoft.com/office/officeart/2005/8/layout/vList3#1"/>
    <dgm:cxn modelId="{12D06CE5-5B4D-4C60-8F1A-60357C5F1FFB}" type="presParOf" srcId="{0E82CB10-2893-4D66-9E5E-1457AA78E8CB}" destId="{5F683BAB-399A-4589-B9C5-3F9F1773789D}" srcOrd="1" destOrd="0" presId="urn:microsoft.com/office/officeart/2005/8/layout/vList3#1"/>
    <dgm:cxn modelId="{FA168EA9-19D6-4768-B507-440C4811E0F5}" type="presParOf" srcId="{1548EFB4-BDB7-42EA-972D-317A9EE00358}" destId="{CD976653-BC4C-46AA-A78C-3AD55BBC09E5}" srcOrd="3" destOrd="0" presId="urn:microsoft.com/office/officeart/2005/8/layout/vList3#1"/>
    <dgm:cxn modelId="{57870695-7FA5-4A38-97BC-0B9A2EA4CBF5}" type="presParOf" srcId="{1548EFB4-BDB7-42EA-972D-317A9EE00358}" destId="{AC97D143-96E3-43E1-87CB-26B44CC22BC6}" srcOrd="4" destOrd="0" presId="urn:microsoft.com/office/officeart/2005/8/layout/vList3#1"/>
    <dgm:cxn modelId="{BF224F54-E7E3-4229-A038-5CE5D184F24E}" type="presParOf" srcId="{AC97D143-96E3-43E1-87CB-26B44CC22BC6}" destId="{A55773A3-5BC8-493C-81B0-02E6B2F1A45C}" srcOrd="0" destOrd="0" presId="urn:microsoft.com/office/officeart/2005/8/layout/vList3#1"/>
    <dgm:cxn modelId="{44E4C0EC-A05F-47CF-9FC8-52BB06DD332F}" type="presParOf" srcId="{AC97D143-96E3-43E1-87CB-26B44CC22BC6}" destId="{C56C5857-F507-4B85-A08E-37078FC334B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58A22-EAE4-4006-B81B-292D7461026E}">
      <dsp:nvSpPr>
        <dsp:cNvPr id="0" name=""/>
        <dsp:cNvSpPr/>
      </dsp:nvSpPr>
      <dsp:spPr>
        <a:xfrm rot="10800000">
          <a:off x="1858332" y="0"/>
          <a:ext cx="6368747" cy="1145401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36" tIns="76200" rIns="14224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Nombre, edad, ritmo de trabajo, forma de motivación. </a:t>
          </a:r>
          <a:endParaRPr lang="es-ES_tradnl" sz="28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144682" y="0"/>
        <a:ext cx="6082397" cy="1145401"/>
      </dsp:txXfrm>
    </dsp:sp>
    <dsp:sp modelId="{F32044BA-44DA-4337-BFFF-DB9F4057FE3D}">
      <dsp:nvSpPr>
        <dsp:cNvPr id="0" name=""/>
        <dsp:cNvSpPr/>
      </dsp:nvSpPr>
      <dsp:spPr>
        <a:xfrm>
          <a:off x="1349983" y="66251"/>
          <a:ext cx="1016697" cy="1016697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683BAB-399A-4589-B9C5-3F9F1773789D}">
      <dsp:nvSpPr>
        <dsp:cNvPr id="0" name=""/>
        <dsp:cNvSpPr/>
      </dsp:nvSpPr>
      <dsp:spPr>
        <a:xfrm rot="10800000">
          <a:off x="433071" y="1484537"/>
          <a:ext cx="9143992" cy="1803825"/>
        </a:xfrm>
        <a:prstGeom prst="homePlat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36" tIns="121920" rIns="227584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es-ES_tradnl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Antecedentes generales de desarrollo,     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es-ES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actividades que implican mayor tiempo y      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0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esfuerzo</a:t>
          </a:r>
          <a:endParaRPr lang="es-ES_tradnl" sz="32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884027" y="1484537"/>
        <a:ext cx="8693036" cy="1803825"/>
      </dsp:txXfrm>
    </dsp:sp>
    <dsp:sp modelId="{3352164D-A65A-4005-9222-E0EB00B70DD2}">
      <dsp:nvSpPr>
        <dsp:cNvPr id="0" name=""/>
        <dsp:cNvSpPr/>
      </dsp:nvSpPr>
      <dsp:spPr>
        <a:xfrm>
          <a:off x="625860" y="1844357"/>
          <a:ext cx="1016697" cy="1016697"/>
        </a:xfrm>
        <a:prstGeom prst="ellipse">
          <a:avLst/>
        </a:prstGeom>
        <a:solidFill>
          <a:schemeClr val="accent5">
            <a:tint val="50000"/>
            <a:hueOff val="-5341183"/>
            <a:satOff val="23809"/>
            <a:lumOff val="21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6C5857-F507-4B85-A08E-37078FC334B5}">
      <dsp:nvSpPr>
        <dsp:cNvPr id="0" name=""/>
        <dsp:cNvSpPr/>
      </dsp:nvSpPr>
      <dsp:spPr>
        <a:xfrm rot="10800000">
          <a:off x="1858332" y="3558110"/>
          <a:ext cx="6368747" cy="1496325"/>
        </a:xfrm>
        <a:prstGeom prst="homePlat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36" tIns="106680" rIns="199136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Necesidad: (justificación del caso) </a:t>
          </a:r>
          <a:r>
            <a:rPr lang="es-ES" sz="2800" kern="1200" dirty="0" smtClean="0"/>
            <a:t>Dificultades que presenta </a:t>
          </a:r>
          <a:endParaRPr lang="es-E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232413" y="3558110"/>
        <a:ext cx="5994666" cy="1496325"/>
      </dsp:txXfrm>
    </dsp:sp>
    <dsp:sp modelId="{A55773A3-5BC8-493C-81B0-02E6B2F1A45C}">
      <dsp:nvSpPr>
        <dsp:cNvPr id="0" name=""/>
        <dsp:cNvSpPr/>
      </dsp:nvSpPr>
      <dsp:spPr>
        <a:xfrm>
          <a:off x="1349983" y="3797924"/>
          <a:ext cx="1016697" cy="1016697"/>
        </a:xfrm>
        <a:prstGeom prst="ellipse">
          <a:avLst/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7B58A-1A74-4D41-86BA-ED7D39612868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ECFA5-6A14-4128-BF07-4E9592C9971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7081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 smtClean="0"/>
              <a:t>Atención educativa para la incluisión.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76C1A-11DB-4DA8-BEDB-FA170369D3CB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C80E4-E9C9-4D68-95EB-622F158227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79382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C80E4-E9C9-4D68-95EB-622F158227F2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6C1FAE9-22E6-49FF-BBE1-B4BFD5F23FD7}" type="datetime6">
              <a:rPr lang="es-ES" smtClean="0"/>
              <a:pPr/>
              <a:t>noviembre de 2017</a:t>
            </a:fld>
            <a:endParaRPr lang="es-ES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s-ES" smtClean="0"/>
              <a:t>Atención educativa para la incluisión.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14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C0F8-BC77-4760-9257-DBF1BDFFA915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3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78C0-55F8-4214-B6A7-7CA48D7A77F5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688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ADAA-7BC2-4A1E-93CF-482FACC73BF7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62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594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03016-B489-4588-9F23-025B328E9F4E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050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11FF-C1C2-41B9-B68B-33CB95800DEC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554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257A9-0D7B-4073-88D9-A2F41DC3BD4E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738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54EB-2020-452F-A90A-CBED6B343747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780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FCF2-3324-4079-8542-83B55B2AA41B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59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ACE0-4A72-4E3C-AD92-2811E7494CB3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77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C59F1-07C2-4F65-9B7C-4F37B4DC9A43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13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5C3C-270B-4340-AB22-CBF8F3831E7E}" type="datetime1">
              <a:rPr lang="es-ES" smtClean="0"/>
              <a:pPr/>
              <a:t>30/11/2017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8EDC-8281-4041-A1EA-659EAC61C1E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05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Exposición del Caso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5157192"/>
            <a:ext cx="8208912" cy="864096"/>
          </a:xfrm>
        </p:spPr>
        <p:txBody>
          <a:bodyPr>
            <a:normAutofit fontScale="92500"/>
          </a:bodyPr>
          <a:lstStyle/>
          <a:p>
            <a:pPr algn="r"/>
            <a:r>
              <a:rPr lang="es-ES_tradnl" b="1" dirty="0" smtClean="0"/>
              <a:t>Nombre de la alumna: </a:t>
            </a:r>
            <a:r>
              <a:rPr lang="es-ES_tradnl" b="1" dirty="0" smtClean="0"/>
              <a:t>Roxana Aracely </a:t>
            </a:r>
            <a:r>
              <a:rPr lang="es-ES_tradnl" b="1" dirty="0" err="1" smtClean="0"/>
              <a:t>lópez</a:t>
            </a:r>
            <a:r>
              <a:rPr lang="es-ES_tradnl" b="1" dirty="0" smtClean="0"/>
              <a:t> </a:t>
            </a:r>
            <a:r>
              <a:rPr lang="es-ES_tradnl" b="1" dirty="0" err="1" smtClean="0"/>
              <a:t>Dena</a:t>
            </a:r>
            <a:endParaRPr lang="es-ES" b="1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C99FF-56FD-4F19-AB8E-2E86AE4AD998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4071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Promueve actividades que involucran el trabajo colaborativo para impulsar el compromiso, la responsabilidad y la solidaridad de los alumnos. 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Se aplicaron actividades de diferentes modalidades con las cuales los niños tenían que compartir el material, realizarlo en equipos y al mismo modo se propuso que hubiera un jefe de equipo el cual era el responsable de los materiales que se encontraban en su mesa de trabajo.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994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EVIDENCIAS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541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Datos generales del niño</a:t>
            </a:r>
            <a:endParaRPr lang="es-E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450363674"/>
              </p:ext>
            </p:extLst>
          </p:nvPr>
        </p:nvGraphicFramePr>
        <p:xfrm>
          <a:off x="-216532" y="1268760"/>
          <a:ext cx="9577064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756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 aplicada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s-ES" dirty="0"/>
              <a:t>Nombre de la actividad (alusivo al contenido o al aprendizaje esperado)</a:t>
            </a:r>
            <a:endParaRPr lang="es-ES" sz="4000" dirty="0"/>
          </a:p>
          <a:p>
            <a:pPr lvl="0"/>
            <a:r>
              <a:rPr lang="es-ES" dirty="0"/>
              <a:t>Campo y aspecto (deben corresponder a las necesidades del niño)</a:t>
            </a:r>
            <a:endParaRPr lang="es-ES" sz="4000" dirty="0"/>
          </a:p>
          <a:p>
            <a:pPr lvl="0"/>
            <a:r>
              <a:rPr lang="es-ES" dirty="0"/>
              <a:t>Aprendizaje esperado (también deben corresponder a las necesidades del niño)</a:t>
            </a:r>
            <a:endParaRPr lang="es-ES" sz="4000" dirty="0"/>
          </a:p>
          <a:p>
            <a:pPr lvl="0"/>
            <a:r>
              <a:rPr lang="es-ES" dirty="0"/>
              <a:t>Desarrollo de la actividad</a:t>
            </a:r>
            <a:endParaRPr lang="es-ES" sz="4000" dirty="0"/>
          </a:p>
          <a:p>
            <a:pPr lvl="1"/>
            <a:r>
              <a:rPr lang="es-ES" dirty="0"/>
              <a:t>Inicio</a:t>
            </a:r>
            <a:endParaRPr lang="es-ES" sz="3600" dirty="0"/>
          </a:p>
          <a:p>
            <a:pPr lvl="1"/>
            <a:r>
              <a:rPr lang="es-ES" dirty="0"/>
              <a:t>Desarrollo</a:t>
            </a:r>
            <a:endParaRPr lang="es-ES" sz="3600" dirty="0"/>
          </a:p>
          <a:p>
            <a:pPr lvl="1"/>
            <a:r>
              <a:rPr lang="es-ES" dirty="0"/>
              <a:t>Cierre</a:t>
            </a:r>
            <a:endParaRPr lang="es-ES" sz="3600" dirty="0"/>
          </a:p>
          <a:p>
            <a:pPr lvl="0"/>
            <a:r>
              <a:rPr lang="es-ES" dirty="0"/>
              <a:t>Evaluación (se refiere a que pretenden observar en el niño para poder fundamentar que logro algo por mínimo que sea del aprendizaje esperado)</a:t>
            </a:r>
            <a:endParaRPr lang="es-ES" sz="4000" dirty="0"/>
          </a:p>
          <a:p>
            <a:pPr lvl="1"/>
            <a:r>
              <a:rPr lang="es-ES" dirty="0"/>
              <a:t>Indicadores</a:t>
            </a:r>
            <a:endParaRPr lang="es-ES" sz="3600" dirty="0"/>
          </a:p>
          <a:p>
            <a:pPr lvl="1"/>
            <a:r>
              <a:rPr lang="es-ES" dirty="0"/>
              <a:t>instrumentos</a:t>
            </a:r>
            <a:endParaRPr lang="es-ES" sz="3600" dirty="0"/>
          </a:p>
          <a:p>
            <a:pPr lvl="0"/>
            <a:r>
              <a:rPr lang="es-ES" dirty="0"/>
              <a:t>Organización</a:t>
            </a:r>
            <a:endParaRPr lang="es-ES" sz="4000" dirty="0"/>
          </a:p>
          <a:p>
            <a:pPr lvl="0"/>
            <a:r>
              <a:rPr lang="es-ES" dirty="0"/>
              <a:t>Materiales</a:t>
            </a:r>
            <a:endParaRPr lang="es-ES" sz="4000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83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 de la actividad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En función del Aprendizaje Esperado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762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Adecuaciones aplicadas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990016"/>
              </p:ext>
            </p:extLst>
          </p:nvPr>
        </p:nvGraphicFramePr>
        <p:xfrm>
          <a:off x="251520" y="1196753"/>
          <a:ext cx="8568952" cy="55435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10664"/>
                <a:gridCol w="2810664"/>
                <a:gridCol w="2947624"/>
              </a:tblGrid>
              <a:tr h="513942"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Semana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Adecuación </a:t>
                      </a:r>
                    </a:p>
                    <a:p>
                      <a:pPr algn="ctr"/>
                      <a:r>
                        <a:rPr lang="es-ES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Estrategia 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Evaluación</a:t>
                      </a:r>
                      <a:r>
                        <a:rPr lang="es-ES_tradnl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es-ES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915424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1070395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294408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318398"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9048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/>
          <a:lstStyle/>
          <a:p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Reflexión en función de las competencias profesionales. 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0557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Realiza </a:t>
            </a:r>
            <a:r>
              <a:rPr lang="es-ES" b="1" dirty="0"/>
              <a:t>adecuaciones curriculares pertinentes en su planeación a partir de los resultados de la evaluación. 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Se hacen adecuaciones según las necesidades de cada alumno, ya que se presentan diferentes casos de los cuales se tienen que realizar de esa manera, y ya que el grupo tiene una manera de aprendizaje visual se tienen que aplicar las actividades a este tipo de aprendizaje.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628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Utiliza estrategias didácticas para promover un ambiente propicio para el aprendizaje. 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Se realizan actividades en diferentes ambientes de aprendizaje como los son el aula, el patio, el salón de cantos.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Se les presentan diferentes tipos de materiales los cuales pueden manipular.</a:t>
            </a:r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Se planea conforme a su forma de aprendizaje y como el grupo es mas visual, primero se realiza la aplicación visual como lo son video, portadores de texto y después manipulación.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5286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just"/>
            <a:r>
              <a:rPr lang="es-ES" b="1" dirty="0" smtClean="0"/>
              <a:t>Adecua las condiciones físicas en el aula de acuerdo al contexto y las características de los alumnos y el grupo. </a:t>
            </a:r>
            <a:endParaRPr lang="es-ES" b="1" dirty="0" smtClean="0"/>
          </a:p>
          <a:p>
            <a:pPr algn="just">
              <a:buFont typeface="Wingdings" pitchFamily="2" charset="2"/>
              <a:buChar char="§"/>
            </a:pPr>
            <a:r>
              <a:rPr lang="es-ES" dirty="0" smtClean="0"/>
              <a:t>Se acomoda el salón o el ambiente donde se este trabajando y se ambienta según el tema el cual se está trabajando.</a:t>
            </a: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	</a:t>
            </a:r>
          </a:p>
          <a:p>
            <a:pPr algn="just"/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B96E-DCB9-4C5D-8B1B-1B374EA29D33}" type="datetime1">
              <a:rPr lang="es-ES" smtClean="0"/>
              <a:pPr/>
              <a:t>30/11/2017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54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431</Words>
  <Application>Microsoft Office PowerPoint</Application>
  <PresentationFormat>Presentación en pantalla (4:3)</PresentationFormat>
  <Paragraphs>56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Exposición del Caso</vt:lpstr>
      <vt:lpstr>Datos generales del niño</vt:lpstr>
      <vt:lpstr>Actividad aplicada</vt:lpstr>
      <vt:lpstr>Evaluación de la actividad</vt:lpstr>
      <vt:lpstr>Adecuaciones aplicadas</vt:lpstr>
      <vt:lpstr>Reflexión en función de las competencias profesionales. </vt:lpstr>
      <vt:lpstr>Presentación de PowerPoint</vt:lpstr>
      <vt:lpstr>Presentación de PowerPoint</vt:lpstr>
      <vt:lpstr>Presentación de PowerPoint</vt:lpstr>
      <vt:lpstr>Presentación de PowerPoint</vt:lpstr>
      <vt:lpstr>EVIDENCIAS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Exposición del Caso</dc:title>
  <dc:creator>enep</dc:creator>
  <cp:lastModifiedBy>ENEP</cp:lastModifiedBy>
  <cp:revision>17</cp:revision>
  <dcterms:created xsi:type="dcterms:W3CDTF">2016-11-03T15:18:55Z</dcterms:created>
  <dcterms:modified xsi:type="dcterms:W3CDTF">2017-11-30T15:22:47Z</dcterms:modified>
</cp:coreProperties>
</file>