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60" r:id="rId5"/>
    <p:sldId id="262" r:id="rId6"/>
    <p:sldId id="261" r:id="rId7"/>
    <p:sldId id="266" r:id="rId8"/>
    <p:sldId id="272" r:id="rId9"/>
    <p:sldId id="271" r:id="rId10"/>
    <p:sldId id="267" r:id="rId11"/>
    <p:sldId id="273" r:id="rId12"/>
    <p:sldId id="274" r:id="rId13"/>
    <p:sldId id="264" r:id="rId14"/>
    <p:sldId id="268" r:id="rId15"/>
    <p:sldId id="275" r:id="rId16"/>
    <p:sldId id="276" r:id="rId17"/>
    <p:sldId id="269" r:id="rId1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51" d="100"/>
          <a:sy n="51" d="100"/>
        </p:scale>
        <p:origin x="1458" y="57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1FFCF48B-8C39-4275-B6DA-4BA24A27F66E}" type="datetimeFigureOut">
              <a:rPr lang="es-MX" smtClean="0"/>
              <a:t>27/11/2017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B090D65-3A99-4D90-BF84-3E89306CDFD9}" type="slidenum">
              <a:rPr lang="es-MX" smtClean="0"/>
              <a:t>‹Nº›</a:t>
            </a:fld>
            <a:endParaRPr lang="es-MX"/>
          </a:p>
        </p:txBody>
      </p:sp>
    </p:spTree>
    <p:extLst>
      <p:ext uri="{BB962C8B-B14F-4D97-AF65-F5344CB8AC3E}">
        <p14:creationId xmlns:p14="http://schemas.microsoft.com/office/powerpoint/2010/main" val="1737468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FFCF48B-8C39-4275-B6DA-4BA24A27F66E}" type="datetimeFigureOut">
              <a:rPr lang="es-MX" smtClean="0"/>
              <a:t>27/11/2017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B090D65-3A99-4D90-BF84-3E89306CDFD9}" type="slidenum">
              <a:rPr lang="es-MX" smtClean="0"/>
              <a:t>‹Nº›</a:t>
            </a:fld>
            <a:endParaRPr lang="es-MX"/>
          </a:p>
        </p:txBody>
      </p:sp>
    </p:spTree>
    <p:extLst>
      <p:ext uri="{BB962C8B-B14F-4D97-AF65-F5344CB8AC3E}">
        <p14:creationId xmlns:p14="http://schemas.microsoft.com/office/powerpoint/2010/main" val="1121401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FFCF48B-8C39-4275-B6DA-4BA24A27F66E}" type="datetimeFigureOut">
              <a:rPr lang="es-MX" smtClean="0"/>
              <a:t>27/11/2017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B090D65-3A99-4D90-BF84-3E89306CDFD9}" type="slidenum">
              <a:rPr lang="es-MX" smtClean="0"/>
              <a:t>‹Nº›</a:t>
            </a:fld>
            <a:endParaRPr lang="es-MX"/>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455265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FFCF48B-8C39-4275-B6DA-4BA24A27F66E}" type="datetimeFigureOut">
              <a:rPr lang="es-MX" smtClean="0"/>
              <a:t>27/11/2017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B090D65-3A99-4D90-BF84-3E89306CDFD9}" type="slidenum">
              <a:rPr lang="es-MX" smtClean="0"/>
              <a:t>‹Nº›</a:t>
            </a:fld>
            <a:endParaRPr lang="es-MX"/>
          </a:p>
        </p:txBody>
      </p:sp>
    </p:spTree>
    <p:extLst>
      <p:ext uri="{BB962C8B-B14F-4D97-AF65-F5344CB8AC3E}">
        <p14:creationId xmlns:p14="http://schemas.microsoft.com/office/powerpoint/2010/main" val="10130768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FFCF48B-8C39-4275-B6DA-4BA24A27F66E}" type="datetimeFigureOut">
              <a:rPr lang="es-MX" smtClean="0"/>
              <a:t>27/11/2017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B090D65-3A99-4D90-BF84-3E89306CDFD9}"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143346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FFCF48B-8C39-4275-B6DA-4BA24A27F66E}" type="datetimeFigureOut">
              <a:rPr lang="es-MX" smtClean="0"/>
              <a:t>27/11/2017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B090D65-3A99-4D90-BF84-3E89306CDFD9}" type="slidenum">
              <a:rPr lang="es-MX" smtClean="0"/>
              <a:t>‹Nº›</a:t>
            </a:fld>
            <a:endParaRPr lang="es-MX"/>
          </a:p>
        </p:txBody>
      </p:sp>
    </p:spTree>
    <p:extLst>
      <p:ext uri="{BB962C8B-B14F-4D97-AF65-F5344CB8AC3E}">
        <p14:creationId xmlns:p14="http://schemas.microsoft.com/office/powerpoint/2010/main" val="3843065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FFCF48B-8C39-4275-B6DA-4BA24A27F66E}" type="datetimeFigureOut">
              <a:rPr lang="es-MX" smtClean="0"/>
              <a:t>27/11/2017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B090D65-3A99-4D90-BF84-3E89306CDFD9}" type="slidenum">
              <a:rPr lang="es-MX" smtClean="0"/>
              <a:t>‹Nº›</a:t>
            </a:fld>
            <a:endParaRPr lang="es-MX"/>
          </a:p>
        </p:txBody>
      </p:sp>
    </p:spTree>
    <p:extLst>
      <p:ext uri="{BB962C8B-B14F-4D97-AF65-F5344CB8AC3E}">
        <p14:creationId xmlns:p14="http://schemas.microsoft.com/office/powerpoint/2010/main" val="7404484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FFCF48B-8C39-4275-B6DA-4BA24A27F66E}" type="datetimeFigureOut">
              <a:rPr lang="es-MX" smtClean="0"/>
              <a:t>27/11/2017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B090D65-3A99-4D90-BF84-3E89306CDFD9}" type="slidenum">
              <a:rPr lang="es-MX" smtClean="0"/>
              <a:t>‹Nº›</a:t>
            </a:fld>
            <a:endParaRPr lang="es-MX"/>
          </a:p>
        </p:txBody>
      </p:sp>
    </p:spTree>
    <p:extLst>
      <p:ext uri="{BB962C8B-B14F-4D97-AF65-F5344CB8AC3E}">
        <p14:creationId xmlns:p14="http://schemas.microsoft.com/office/powerpoint/2010/main" val="3381388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FFCF48B-8C39-4275-B6DA-4BA24A27F66E}" type="datetimeFigureOut">
              <a:rPr lang="es-MX" smtClean="0"/>
              <a:t>27/11/2017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B090D65-3A99-4D90-BF84-3E89306CDFD9}" type="slidenum">
              <a:rPr lang="es-MX" smtClean="0"/>
              <a:t>‹Nº›</a:t>
            </a:fld>
            <a:endParaRPr lang="es-MX"/>
          </a:p>
        </p:txBody>
      </p:sp>
    </p:spTree>
    <p:extLst>
      <p:ext uri="{BB962C8B-B14F-4D97-AF65-F5344CB8AC3E}">
        <p14:creationId xmlns:p14="http://schemas.microsoft.com/office/powerpoint/2010/main" val="14745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1FFCF48B-8C39-4275-B6DA-4BA24A27F66E}" type="datetimeFigureOut">
              <a:rPr lang="es-MX" smtClean="0"/>
              <a:t>27/11/2017</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1B090D65-3A99-4D90-BF84-3E89306CDFD9}" type="slidenum">
              <a:rPr lang="es-MX" smtClean="0"/>
              <a:t>‹Nº›</a:t>
            </a:fld>
            <a:endParaRPr lang="es-MX"/>
          </a:p>
        </p:txBody>
      </p:sp>
    </p:spTree>
    <p:extLst>
      <p:ext uri="{BB962C8B-B14F-4D97-AF65-F5344CB8AC3E}">
        <p14:creationId xmlns:p14="http://schemas.microsoft.com/office/powerpoint/2010/main" val="569498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1FFCF48B-8C39-4275-B6DA-4BA24A27F66E}" type="datetimeFigureOut">
              <a:rPr lang="es-MX" smtClean="0"/>
              <a:t>27/11/2017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B090D65-3A99-4D90-BF84-3E89306CDFD9}" type="slidenum">
              <a:rPr lang="es-MX" smtClean="0"/>
              <a:t>‹Nº›</a:t>
            </a:fld>
            <a:endParaRPr lang="es-MX"/>
          </a:p>
        </p:txBody>
      </p:sp>
    </p:spTree>
    <p:extLst>
      <p:ext uri="{BB962C8B-B14F-4D97-AF65-F5344CB8AC3E}">
        <p14:creationId xmlns:p14="http://schemas.microsoft.com/office/powerpoint/2010/main" val="3694000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1FFCF48B-8C39-4275-B6DA-4BA24A27F66E}" type="datetimeFigureOut">
              <a:rPr lang="es-MX" smtClean="0"/>
              <a:t>27/11/2017</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1B090D65-3A99-4D90-BF84-3E89306CDFD9}" type="slidenum">
              <a:rPr lang="es-MX" smtClean="0"/>
              <a:t>‹Nº›</a:t>
            </a:fld>
            <a:endParaRPr lang="es-MX"/>
          </a:p>
        </p:txBody>
      </p:sp>
    </p:spTree>
    <p:extLst>
      <p:ext uri="{BB962C8B-B14F-4D97-AF65-F5344CB8AC3E}">
        <p14:creationId xmlns:p14="http://schemas.microsoft.com/office/powerpoint/2010/main" val="1667503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1FFCF48B-8C39-4275-B6DA-4BA24A27F66E}" type="datetimeFigureOut">
              <a:rPr lang="es-MX" smtClean="0"/>
              <a:t>27/11/2017</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1B090D65-3A99-4D90-BF84-3E89306CDFD9}" type="slidenum">
              <a:rPr lang="es-MX" smtClean="0"/>
              <a:t>‹Nº›</a:t>
            </a:fld>
            <a:endParaRPr lang="es-MX"/>
          </a:p>
        </p:txBody>
      </p:sp>
    </p:spTree>
    <p:extLst>
      <p:ext uri="{BB962C8B-B14F-4D97-AF65-F5344CB8AC3E}">
        <p14:creationId xmlns:p14="http://schemas.microsoft.com/office/powerpoint/2010/main" val="2909481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FCF48B-8C39-4275-B6DA-4BA24A27F66E}" type="datetimeFigureOut">
              <a:rPr lang="es-MX" smtClean="0"/>
              <a:t>27/11/2017</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1B090D65-3A99-4D90-BF84-3E89306CDFD9}" type="slidenum">
              <a:rPr lang="es-MX" smtClean="0"/>
              <a:t>‹Nº›</a:t>
            </a:fld>
            <a:endParaRPr lang="es-MX"/>
          </a:p>
        </p:txBody>
      </p:sp>
    </p:spTree>
    <p:extLst>
      <p:ext uri="{BB962C8B-B14F-4D97-AF65-F5344CB8AC3E}">
        <p14:creationId xmlns:p14="http://schemas.microsoft.com/office/powerpoint/2010/main" val="782023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FFCF48B-8C39-4275-B6DA-4BA24A27F66E}" type="datetimeFigureOut">
              <a:rPr lang="es-MX" smtClean="0"/>
              <a:t>27/11/2017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B090D65-3A99-4D90-BF84-3E89306CDFD9}" type="slidenum">
              <a:rPr lang="es-MX" smtClean="0"/>
              <a:t>‹Nº›</a:t>
            </a:fld>
            <a:endParaRPr lang="es-MX"/>
          </a:p>
        </p:txBody>
      </p:sp>
    </p:spTree>
    <p:extLst>
      <p:ext uri="{BB962C8B-B14F-4D97-AF65-F5344CB8AC3E}">
        <p14:creationId xmlns:p14="http://schemas.microsoft.com/office/powerpoint/2010/main" val="4285064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1FFCF48B-8C39-4275-B6DA-4BA24A27F66E}" type="datetimeFigureOut">
              <a:rPr lang="es-MX" smtClean="0"/>
              <a:t>27/11/2017</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1B090D65-3A99-4D90-BF84-3E89306CDFD9}" type="slidenum">
              <a:rPr lang="es-MX" smtClean="0"/>
              <a:t>‹Nº›</a:t>
            </a:fld>
            <a:endParaRPr lang="es-MX"/>
          </a:p>
        </p:txBody>
      </p:sp>
    </p:spTree>
    <p:extLst>
      <p:ext uri="{BB962C8B-B14F-4D97-AF65-F5344CB8AC3E}">
        <p14:creationId xmlns:p14="http://schemas.microsoft.com/office/powerpoint/2010/main" val="1649338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FFCF48B-8C39-4275-B6DA-4BA24A27F66E}" type="datetimeFigureOut">
              <a:rPr lang="es-MX" smtClean="0"/>
              <a:t>27/11/2017</a:t>
            </a:fld>
            <a:endParaRPr lang="es-MX"/>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B090D65-3A99-4D90-BF84-3E89306CDFD9}" type="slidenum">
              <a:rPr lang="es-MX" smtClean="0"/>
              <a:t>‹Nº›</a:t>
            </a:fld>
            <a:endParaRPr lang="es-MX"/>
          </a:p>
        </p:txBody>
      </p:sp>
    </p:spTree>
    <p:extLst>
      <p:ext uri="{BB962C8B-B14F-4D97-AF65-F5344CB8AC3E}">
        <p14:creationId xmlns:p14="http://schemas.microsoft.com/office/powerpoint/2010/main" val="7342469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t>Estudio de caso</a:t>
            </a:r>
            <a:endParaRPr lang="es-MX" dirty="0"/>
          </a:p>
        </p:txBody>
      </p:sp>
      <p:sp>
        <p:nvSpPr>
          <p:cNvPr id="3" name="Subtítulo 2"/>
          <p:cNvSpPr>
            <a:spLocks noGrp="1"/>
          </p:cNvSpPr>
          <p:nvPr>
            <p:ph type="subTitle" idx="1"/>
          </p:nvPr>
        </p:nvSpPr>
        <p:spPr/>
        <p:txBody>
          <a:bodyPr/>
          <a:lstStyle/>
          <a:p>
            <a:r>
              <a:rPr lang="es-MX" smtClean="0"/>
              <a:t>Claudia Prado</a:t>
            </a:r>
            <a:endParaRPr lang="es-MX"/>
          </a:p>
        </p:txBody>
      </p:sp>
    </p:spTree>
    <p:extLst>
      <p:ext uri="{BB962C8B-B14F-4D97-AF65-F5344CB8AC3E}">
        <p14:creationId xmlns:p14="http://schemas.microsoft.com/office/powerpoint/2010/main" val="30379494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76836" y="2451503"/>
            <a:ext cx="10515600" cy="1325563"/>
          </a:xfrm>
        </p:spPr>
        <p:txBody>
          <a:bodyPr>
            <a:normAutofit/>
          </a:bodyPr>
          <a:lstStyle/>
          <a:p>
            <a:pPr algn="ctr"/>
            <a:r>
              <a:rPr lang="es-MX" sz="6600" dirty="0" smtClean="0"/>
              <a:t>Actividades 3era semana</a:t>
            </a:r>
            <a:endParaRPr lang="es-MX" sz="6600" dirty="0"/>
          </a:p>
        </p:txBody>
      </p:sp>
    </p:spTree>
    <p:extLst>
      <p:ext uri="{BB962C8B-B14F-4D97-AF65-F5344CB8AC3E}">
        <p14:creationId xmlns:p14="http://schemas.microsoft.com/office/powerpoint/2010/main" val="3610421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54328" y="189411"/>
            <a:ext cx="11420355" cy="1754326"/>
          </a:xfrm>
          <a:prstGeom prst="rect">
            <a:avLst/>
          </a:prstGeom>
        </p:spPr>
        <p:txBody>
          <a:bodyPr wrap="square">
            <a:spAutoFit/>
          </a:bodyPr>
          <a:lstStyle/>
          <a:p>
            <a:pPr lvl="0">
              <a:defRPr/>
            </a:pPr>
            <a:r>
              <a:rPr lang="es-MX" b="1" dirty="0">
                <a:solidFill>
                  <a:schemeClr val="dk1"/>
                </a:solidFill>
              </a:rPr>
              <a:t>Rima de vegetales </a:t>
            </a:r>
            <a:r>
              <a:rPr lang="es-MX" dirty="0">
                <a:solidFill>
                  <a:schemeClr val="dk1"/>
                </a:solidFill>
              </a:rPr>
              <a:t>De manera grupal escuchar la rima de los vegetales, repetir la rima de los vegetales palabra por palabra, contestar que es lo que quiere decir la rima</a:t>
            </a:r>
            <a:r>
              <a:rPr lang="es-MX" dirty="0" smtClean="0">
                <a:solidFill>
                  <a:schemeClr val="dk1"/>
                </a:solidFill>
              </a:rPr>
              <a:t>.</a:t>
            </a:r>
          </a:p>
          <a:p>
            <a:pPr lvl="0">
              <a:defRPr/>
            </a:pPr>
            <a:r>
              <a:rPr lang="es-MX" b="1" dirty="0" smtClean="0">
                <a:solidFill>
                  <a:schemeClr val="dk1"/>
                </a:solidFill>
              </a:rPr>
              <a:t>Materiales: </a:t>
            </a:r>
            <a:r>
              <a:rPr lang="es-MX" dirty="0" smtClean="0">
                <a:solidFill>
                  <a:schemeClr val="dk1"/>
                </a:solidFill>
              </a:rPr>
              <a:t>Rima</a:t>
            </a:r>
            <a:endParaRPr lang="es-MX" b="1" dirty="0" smtClean="0">
              <a:solidFill>
                <a:schemeClr val="dk1"/>
              </a:solidFill>
            </a:endParaRPr>
          </a:p>
          <a:p>
            <a:pPr lvl="0">
              <a:defRPr/>
            </a:pPr>
            <a:r>
              <a:rPr lang="es-MX" b="1" dirty="0" smtClean="0">
                <a:solidFill>
                  <a:schemeClr val="dk1"/>
                </a:solidFill>
              </a:rPr>
              <a:t>Organización:</a:t>
            </a:r>
            <a:r>
              <a:rPr lang="es-MX" dirty="0" smtClean="0">
                <a:solidFill>
                  <a:schemeClr val="dk1"/>
                </a:solidFill>
              </a:rPr>
              <a:t> Grupal Tiempo: 10 minutos</a:t>
            </a:r>
            <a:endParaRPr lang="es-MX" b="1" dirty="0" smtClean="0">
              <a:solidFill>
                <a:schemeClr val="dk1"/>
              </a:solidFill>
            </a:endParaRPr>
          </a:p>
          <a:p>
            <a:pPr lvl="0">
              <a:defRPr/>
            </a:pPr>
            <a:r>
              <a:rPr lang="es-MX" b="1" dirty="0" smtClean="0">
                <a:solidFill>
                  <a:schemeClr val="dk1"/>
                </a:solidFill>
              </a:rPr>
              <a:t>Aprendizaje: </a:t>
            </a:r>
            <a:r>
              <a:rPr lang="es-MX" dirty="0"/>
              <a:t>Escucha, memoriza y comparte poemas, canciones, adivinanzas, trabalenguas y chistes.</a:t>
            </a:r>
            <a:endParaRPr lang="es-MX" b="1" dirty="0" smtClean="0">
              <a:solidFill>
                <a:schemeClr val="dk1"/>
              </a:solidFill>
            </a:endParaRPr>
          </a:p>
          <a:p>
            <a:pPr lvl="0">
              <a:defRPr/>
            </a:pPr>
            <a:endParaRPr lang="es-MX" dirty="0">
              <a:solidFill>
                <a:schemeClr val="dk1"/>
              </a:solidFill>
            </a:endParaRPr>
          </a:p>
        </p:txBody>
      </p:sp>
      <p:sp>
        <p:nvSpPr>
          <p:cNvPr id="5" name="Rectángulo 4"/>
          <p:cNvSpPr/>
          <p:nvPr/>
        </p:nvSpPr>
        <p:spPr>
          <a:xfrm>
            <a:off x="154329" y="2073440"/>
            <a:ext cx="11813894" cy="2031325"/>
          </a:xfrm>
          <a:prstGeom prst="rect">
            <a:avLst/>
          </a:prstGeom>
        </p:spPr>
        <p:txBody>
          <a:bodyPr wrap="square">
            <a:spAutoFit/>
          </a:bodyPr>
          <a:lstStyle/>
          <a:p>
            <a:pPr>
              <a:defRPr/>
            </a:pPr>
            <a:r>
              <a:rPr lang="es-MX" dirty="0">
                <a:solidFill>
                  <a:schemeClr val="dk1"/>
                </a:solidFill>
              </a:rPr>
              <a:t>Realizar estiramientos del cuerpo, cabeza, brazos, cintura, piernas, pies mientras caminan,  contar y realizar 20 saltos alrededor del patio, elegir cuatro niños del salón donde serán los panaderos, el resto de los niños serán pan de muertos, correr parar salvarse de los panaderos</a:t>
            </a:r>
            <a:r>
              <a:rPr lang="es-MX" dirty="0" smtClean="0">
                <a:solidFill>
                  <a:schemeClr val="dk1"/>
                </a:solidFill>
              </a:rPr>
              <a:t>.</a:t>
            </a:r>
          </a:p>
          <a:p>
            <a:pPr lvl="0">
              <a:defRPr/>
            </a:pPr>
            <a:r>
              <a:rPr lang="es-MX" b="1" dirty="0">
                <a:solidFill>
                  <a:schemeClr val="dk1"/>
                </a:solidFill>
              </a:rPr>
              <a:t>Materiales</a:t>
            </a:r>
            <a:r>
              <a:rPr lang="es-MX" b="1" dirty="0" smtClean="0">
                <a:solidFill>
                  <a:schemeClr val="dk1"/>
                </a:solidFill>
              </a:rPr>
              <a:t>: </a:t>
            </a:r>
            <a:r>
              <a:rPr lang="es-MX" dirty="0" smtClean="0">
                <a:solidFill>
                  <a:schemeClr val="dk1"/>
                </a:solidFill>
              </a:rPr>
              <a:t>ninguno</a:t>
            </a:r>
            <a:endParaRPr lang="es-MX" b="1" dirty="0">
              <a:solidFill>
                <a:schemeClr val="dk1"/>
              </a:solidFill>
            </a:endParaRPr>
          </a:p>
          <a:p>
            <a:pPr lvl="0">
              <a:defRPr/>
            </a:pPr>
            <a:r>
              <a:rPr lang="es-MX" b="1" dirty="0">
                <a:solidFill>
                  <a:schemeClr val="dk1"/>
                </a:solidFill>
              </a:rPr>
              <a:t>Organización</a:t>
            </a:r>
            <a:r>
              <a:rPr lang="es-MX" b="1" dirty="0" smtClean="0">
                <a:solidFill>
                  <a:schemeClr val="dk1"/>
                </a:solidFill>
              </a:rPr>
              <a:t>: Grupal e individual . Tiempo: 20 minutos</a:t>
            </a:r>
            <a:endParaRPr lang="es-MX" b="1" dirty="0">
              <a:solidFill>
                <a:schemeClr val="dk1"/>
              </a:solidFill>
            </a:endParaRPr>
          </a:p>
          <a:p>
            <a:pPr lvl="0">
              <a:defRPr/>
            </a:pPr>
            <a:r>
              <a:rPr lang="es-MX" b="1" dirty="0">
                <a:solidFill>
                  <a:schemeClr val="dk1"/>
                </a:solidFill>
              </a:rPr>
              <a:t>Aprendizaje</a:t>
            </a:r>
            <a:r>
              <a:rPr lang="es-MX" b="1" dirty="0" smtClean="0">
                <a:solidFill>
                  <a:schemeClr val="dk1"/>
                </a:solidFill>
              </a:rPr>
              <a:t>: </a:t>
            </a:r>
            <a:r>
              <a:rPr lang="es-MX" dirty="0"/>
              <a:t>Participa en juegos que lo hacen identificar y mover distintas partes de su cuerpo.</a:t>
            </a:r>
            <a:endParaRPr lang="es-MX" b="1" dirty="0">
              <a:solidFill>
                <a:schemeClr val="dk1"/>
              </a:solidFill>
            </a:endParaRPr>
          </a:p>
          <a:p>
            <a:pPr>
              <a:defRPr/>
            </a:pPr>
            <a:endParaRPr lang="es-MX" dirty="0">
              <a:solidFill>
                <a:schemeClr val="dk1"/>
              </a:solidFill>
            </a:endParaRPr>
          </a:p>
        </p:txBody>
      </p:sp>
      <p:sp>
        <p:nvSpPr>
          <p:cNvPr id="6" name="Rectángulo 5"/>
          <p:cNvSpPr/>
          <p:nvPr/>
        </p:nvSpPr>
        <p:spPr>
          <a:xfrm>
            <a:off x="154329" y="4460867"/>
            <a:ext cx="11420354" cy="2308324"/>
          </a:xfrm>
          <a:prstGeom prst="rect">
            <a:avLst/>
          </a:prstGeom>
        </p:spPr>
        <p:txBody>
          <a:bodyPr wrap="square">
            <a:spAutoFit/>
          </a:bodyPr>
          <a:lstStyle/>
          <a:p>
            <a:pPr lvl="0">
              <a:defRPr/>
            </a:pPr>
            <a:r>
              <a:rPr lang="es-MX" b="1" dirty="0">
                <a:solidFill>
                  <a:schemeClr val="dk1"/>
                </a:solidFill>
              </a:rPr>
              <a:t>Taller del sándwich </a:t>
            </a:r>
            <a:r>
              <a:rPr lang="es-MX" dirty="0">
                <a:solidFill>
                  <a:schemeClr val="dk1"/>
                </a:solidFill>
              </a:rPr>
              <a:t>Escuchar las indicaciones del taller en las cuales todos los niños tienen que ir al mismo tiempo, tomar una rebanada de pan, poner mayonesa, poner una rebanada de jamón y finalmente ponerle una rebanada de pan </a:t>
            </a:r>
            <a:r>
              <a:rPr lang="es-MX" dirty="0" smtClean="0">
                <a:solidFill>
                  <a:schemeClr val="dk1"/>
                </a:solidFill>
              </a:rPr>
              <a:t>encima.</a:t>
            </a:r>
          </a:p>
          <a:p>
            <a:pPr lvl="0">
              <a:defRPr/>
            </a:pPr>
            <a:r>
              <a:rPr lang="es-MX" b="1" dirty="0">
                <a:solidFill>
                  <a:schemeClr val="dk1"/>
                </a:solidFill>
              </a:rPr>
              <a:t>Materiales</a:t>
            </a:r>
            <a:r>
              <a:rPr lang="es-MX" b="1" dirty="0" smtClean="0">
                <a:solidFill>
                  <a:schemeClr val="dk1"/>
                </a:solidFill>
              </a:rPr>
              <a:t>: </a:t>
            </a:r>
            <a:r>
              <a:rPr lang="es-MX" dirty="0" smtClean="0">
                <a:solidFill>
                  <a:schemeClr val="dk1"/>
                </a:solidFill>
              </a:rPr>
              <a:t>Pan, jamón, queso, lechuga</a:t>
            </a:r>
            <a:endParaRPr lang="es-MX" b="1" dirty="0">
              <a:solidFill>
                <a:schemeClr val="dk1"/>
              </a:solidFill>
            </a:endParaRPr>
          </a:p>
          <a:p>
            <a:pPr lvl="0">
              <a:defRPr/>
            </a:pPr>
            <a:r>
              <a:rPr lang="es-MX" b="1" dirty="0">
                <a:solidFill>
                  <a:schemeClr val="dk1"/>
                </a:solidFill>
              </a:rPr>
              <a:t>Organización</a:t>
            </a:r>
            <a:r>
              <a:rPr lang="es-MX" b="1" dirty="0" smtClean="0">
                <a:solidFill>
                  <a:schemeClr val="dk1"/>
                </a:solidFill>
              </a:rPr>
              <a:t>: </a:t>
            </a:r>
            <a:r>
              <a:rPr lang="es-MX" dirty="0" smtClean="0">
                <a:solidFill>
                  <a:schemeClr val="dk1"/>
                </a:solidFill>
              </a:rPr>
              <a:t> Individual</a:t>
            </a:r>
            <a:endParaRPr lang="es-MX" b="1" dirty="0">
              <a:solidFill>
                <a:schemeClr val="dk1"/>
              </a:solidFill>
            </a:endParaRPr>
          </a:p>
          <a:p>
            <a:r>
              <a:rPr lang="es-MX" b="1" dirty="0">
                <a:solidFill>
                  <a:schemeClr val="dk1"/>
                </a:solidFill>
              </a:rPr>
              <a:t>Aprendizaje</a:t>
            </a:r>
            <a:r>
              <a:rPr lang="es-MX" b="1" dirty="0" smtClean="0">
                <a:solidFill>
                  <a:schemeClr val="dk1"/>
                </a:solidFill>
              </a:rPr>
              <a:t>: </a:t>
            </a:r>
            <a:r>
              <a:rPr lang="es-MX" dirty="0"/>
              <a:t>Manipula y examina frutas, piedras, arena, lodo, plantas, animales y otros objetos del medio natural, se fija</a:t>
            </a:r>
          </a:p>
          <a:p>
            <a:r>
              <a:rPr lang="es-MX" dirty="0"/>
              <a:t>en sus propiedades y comenta lo que observa.</a:t>
            </a:r>
            <a:endParaRPr lang="es-MX" b="1" dirty="0">
              <a:solidFill>
                <a:schemeClr val="dk1"/>
              </a:solidFill>
            </a:endParaRPr>
          </a:p>
          <a:p>
            <a:pPr lvl="0">
              <a:defRPr/>
            </a:pPr>
            <a:endParaRPr lang="es-MX" dirty="0">
              <a:solidFill>
                <a:schemeClr val="dk1"/>
              </a:solidFill>
            </a:endParaRPr>
          </a:p>
        </p:txBody>
      </p:sp>
    </p:spTree>
    <p:extLst>
      <p:ext uri="{BB962C8B-B14F-4D97-AF65-F5344CB8AC3E}">
        <p14:creationId xmlns:p14="http://schemas.microsoft.com/office/powerpoint/2010/main" val="39167881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0" y="3823861"/>
            <a:ext cx="11725154" cy="2031325"/>
          </a:xfrm>
          <a:prstGeom prst="rect">
            <a:avLst/>
          </a:prstGeom>
        </p:spPr>
        <p:txBody>
          <a:bodyPr wrap="square">
            <a:spAutoFit/>
          </a:bodyPr>
          <a:lstStyle/>
          <a:p>
            <a:pPr lvl="0">
              <a:defRPr/>
            </a:pPr>
            <a:r>
              <a:rPr lang="es-MX" dirty="0">
                <a:solidFill>
                  <a:schemeClr val="dk1"/>
                </a:solidFill>
              </a:rPr>
              <a:t>“ Ordena por tamaños” Observar los diferentes productos, ordenar los productos por tamaños, nombrar de que departamento vienen dichos </a:t>
            </a:r>
            <a:r>
              <a:rPr lang="es-MX" dirty="0" smtClean="0">
                <a:solidFill>
                  <a:schemeClr val="dk1"/>
                </a:solidFill>
              </a:rPr>
              <a:t>productos</a:t>
            </a:r>
          </a:p>
          <a:p>
            <a:pPr lvl="0">
              <a:defRPr/>
            </a:pPr>
            <a:r>
              <a:rPr lang="es-MX" b="1" dirty="0">
                <a:solidFill>
                  <a:schemeClr val="dk1"/>
                </a:solidFill>
              </a:rPr>
              <a:t>Materiales</a:t>
            </a:r>
            <a:r>
              <a:rPr lang="es-MX" b="1" dirty="0" smtClean="0">
                <a:solidFill>
                  <a:schemeClr val="dk1"/>
                </a:solidFill>
              </a:rPr>
              <a:t>: </a:t>
            </a:r>
            <a:r>
              <a:rPr lang="es-MX" dirty="0" smtClean="0">
                <a:solidFill>
                  <a:schemeClr val="dk1"/>
                </a:solidFill>
              </a:rPr>
              <a:t>cajas de productos del supermercado</a:t>
            </a:r>
            <a:endParaRPr lang="es-MX" b="1" dirty="0">
              <a:solidFill>
                <a:schemeClr val="dk1"/>
              </a:solidFill>
            </a:endParaRPr>
          </a:p>
          <a:p>
            <a:pPr lvl="0">
              <a:defRPr/>
            </a:pPr>
            <a:r>
              <a:rPr lang="es-MX" b="1" dirty="0">
                <a:solidFill>
                  <a:schemeClr val="dk1"/>
                </a:solidFill>
              </a:rPr>
              <a:t>Organización</a:t>
            </a:r>
            <a:r>
              <a:rPr lang="es-MX" b="1" dirty="0" smtClean="0">
                <a:solidFill>
                  <a:schemeClr val="dk1"/>
                </a:solidFill>
              </a:rPr>
              <a:t>: </a:t>
            </a:r>
            <a:r>
              <a:rPr lang="es-MX" dirty="0" smtClean="0">
                <a:solidFill>
                  <a:schemeClr val="dk1"/>
                </a:solidFill>
              </a:rPr>
              <a:t>Grupal</a:t>
            </a:r>
            <a:endParaRPr lang="es-MX" b="1" dirty="0">
              <a:solidFill>
                <a:schemeClr val="dk1"/>
              </a:solidFill>
            </a:endParaRPr>
          </a:p>
          <a:p>
            <a:pPr lvl="0">
              <a:defRPr/>
            </a:pPr>
            <a:r>
              <a:rPr lang="es-MX" b="1" dirty="0">
                <a:solidFill>
                  <a:schemeClr val="dk1"/>
                </a:solidFill>
              </a:rPr>
              <a:t>Tiempo</a:t>
            </a:r>
            <a:r>
              <a:rPr lang="es-MX" b="1" dirty="0" smtClean="0">
                <a:solidFill>
                  <a:schemeClr val="dk1"/>
                </a:solidFill>
              </a:rPr>
              <a:t>:</a:t>
            </a:r>
            <a:r>
              <a:rPr lang="es-MX" dirty="0" smtClean="0">
                <a:solidFill>
                  <a:schemeClr val="dk1"/>
                </a:solidFill>
              </a:rPr>
              <a:t> 10 minutos</a:t>
            </a:r>
            <a:endParaRPr lang="es-MX" b="1" dirty="0">
              <a:solidFill>
                <a:schemeClr val="dk1"/>
              </a:solidFill>
            </a:endParaRPr>
          </a:p>
          <a:p>
            <a:pPr lvl="0">
              <a:defRPr/>
            </a:pPr>
            <a:r>
              <a:rPr lang="es-MX" b="1" dirty="0">
                <a:solidFill>
                  <a:schemeClr val="dk1"/>
                </a:solidFill>
              </a:rPr>
              <a:t>Aprendizaje</a:t>
            </a:r>
            <a:r>
              <a:rPr lang="es-MX" b="1" dirty="0" smtClean="0">
                <a:solidFill>
                  <a:schemeClr val="dk1"/>
                </a:solidFill>
              </a:rPr>
              <a:t>: </a:t>
            </a:r>
            <a:r>
              <a:rPr lang="es-MX" dirty="0"/>
              <a:t>Ordena, de manera creciente y decreciente, objetos por tamaño, capacidad, peso.</a:t>
            </a:r>
            <a:endParaRPr lang="es-MX" b="1" dirty="0">
              <a:solidFill>
                <a:schemeClr val="dk1"/>
              </a:solidFill>
            </a:endParaRPr>
          </a:p>
          <a:p>
            <a:pPr lvl="0">
              <a:defRPr/>
            </a:pPr>
            <a:endParaRPr lang="es-MX" dirty="0">
              <a:solidFill>
                <a:schemeClr val="dk1"/>
              </a:solidFill>
            </a:endParaRPr>
          </a:p>
        </p:txBody>
      </p:sp>
      <p:sp>
        <p:nvSpPr>
          <p:cNvPr id="5" name="Rectángulo 4"/>
          <p:cNvSpPr/>
          <p:nvPr/>
        </p:nvSpPr>
        <p:spPr>
          <a:xfrm>
            <a:off x="138895" y="248078"/>
            <a:ext cx="11702005" cy="2308324"/>
          </a:xfrm>
          <a:prstGeom prst="rect">
            <a:avLst/>
          </a:prstGeom>
        </p:spPr>
        <p:txBody>
          <a:bodyPr wrap="square">
            <a:spAutoFit/>
          </a:bodyPr>
          <a:lstStyle/>
          <a:p>
            <a:pPr lvl="0">
              <a:defRPr/>
            </a:pPr>
            <a:r>
              <a:rPr lang="es-MX" b="1" dirty="0">
                <a:solidFill>
                  <a:schemeClr val="dk1"/>
                </a:solidFill>
              </a:rPr>
              <a:t>Productos de origen animal </a:t>
            </a:r>
            <a:r>
              <a:rPr lang="es-MX" dirty="0">
                <a:solidFill>
                  <a:schemeClr val="dk1"/>
                </a:solidFill>
              </a:rPr>
              <a:t>De manera grupal observar los diferentes dibujos de animales y productos, relacionar el producto con el animal de origen, explicar el porqué de la relación, trazar una línea finalmente de los animales con los productos, se observan las explicaciones de los niños</a:t>
            </a:r>
            <a:r>
              <a:rPr lang="es-MX" dirty="0" smtClean="0">
                <a:solidFill>
                  <a:schemeClr val="dk1"/>
                </a:solidFill>
              </a:rPr>
              <a:t>.</a:t>
            </a:r>
          </a:p>
          <a:p>
            <a:pPr lvl="0">
              <a:defRPr/>
            </a:pPr>
            <a:r>
              <a:rPr lang="es-MX" b="1" dirty="0" smtClean="0">
                <a:solidFill>
                  <a:schemeClr val="dk1"/>
                </a:solidFill>
              </a:rPr>
              <a:t>Materiales: </a:t>
            </a:r>
            <a:r>
              <a:rPr lang="es-MX" dirty="0" smtClean="0">
                <a:solidFill>
                  <a:schemeClr val="dk1"/>
                </a:solidFill>
              </a:rPr>
              <a:t>Productos de origen animal</a:t>
            </a:r>
            <a:endParaRPr lang="es-MX" b="1" dirty="0" smtClean="0">
              <a:solidFill>
                <a:schemeClr val="dk1"/>
              </a:solidFill>
            </a:endParaRPr>
          </a:p>
          <a:p>
            <a:pPr lvl="0">
              <a:defRPr/>
            </a:pPr>
            <a:r>
              <a:rPr lang="es-MX" b="1" dirty="0" smtClean="0">
                <a:solidFill>
                  <a:schemeClr val="dk1"/>
                </a:solidFill>
              </a:rPr>
              <a:t>Organización: </a:t>
            </a:r>
            <a:r>
              <a:rPr lang="es-MX" dirty="0" smtClean="0">
                <a:solidFill>
                  <a:schemeClr val="dk1"/>
                </a:solidFill>
              </a:rPr>
              <a:t>Grupal</a:t>
            </a:r>
            <a:endParaRPr lang="es-MX" b="1" dirty="0" smtClean="0">
              <a:solidFill>
                <a:schemeClr val="dk1"/>
              </a:solidFill>
            </a:endParaRPr>
          </a:p>
          <a:p>
            <a:pPr lvl="0">
              <a:defRPr/>
            </a:pPr>
            <a:r>
              <a:rPr lang="es-MX" b="1" dirty="0" smtClean="0">
                <a:solidFill>
                  <a:schemeClr val="dk1"/>
                </a:solidFill>
              </a:rPr>
              <a:t>Tiempo: </a:t>
            </a:r>
            <a:r>
              <a:rPr lang="es-MX" dirty="0" smtClean="0">
                <a:solidFill>
                  <a:schemeClr val="dk1"/>
                </a:solidFill>
              </a:rPr>
              <a:t>15 minutos</a:t>
            </a:r>
            <a:endParaRPr lang="es-MX" b="1" dirty="0" smtClean="0">
              <a:solidFill>
                <a:schemeClr val="dk1"/>
              </a:solidFill>
            </a:endParaRPr>
          </a:p>
          <a:p>
            <a:r>
              <a:rPr lang="es-MX" b="1" dirty="0" smtClean="0">
                <a:solidFill>
                  <a:schemeClr val="dk1"/>
                </a:solidFill>
              </a:rPr>
              <a:t>Aprendizaje: </a:t>
            </a:r>
            <a:r>
              <a:rPr lang="es-MX" dirty="0"/>
              <a:t>Describe personas, personajes, objetos, lugares y fenómenos de su entorno, de manera cada vez más</a:t>
            </a:r>
          </a:p>
          <a:p>
            <a:r>
              <a:rPr lang="es-MX" dirty="0"/>
              <a:t>precisa.</a:t>
            </a:r>
            <a:endParaRPr lang="es-MX" b="1" dirty="0">
              <a:solidFill>
                <a:schemeClr val="dk1"/>
              </a:solidFill>
            </a:endParaRPr>
          </a:p>
        </p:txBody>
      </p:sp>
    </p:spTree>
    <p:extLst>
      <p:ext uri="{BB962C8B-B14F-4D97-AF65-F5344CB8AC3E}">
        <p14:creationId xmlns:p14="http://schemas.microsoft.com/office/powerpoint/2010/main" val="26180351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3068525758"/>
              </p:ext>
            </p:extLst>
          </p:nvPr>
        </p:nvGraphicFramePr>
        <p:xfrm>
          <a:off x="0" y="-130404"/>
          <a:ext cx="12191999" cy="9149916"/>
        </p:xfrm>
        <a:graphic>
          <a:graphicData uri="http://schemas.openxmlformats.org/drawingml/2006/table">
            <a:tbl>
              <a:tblPr firstRow="1" bandRow="1">
                <a:tableStyleId>{5C22544A-7EE6-4342-B048-85BDC9FD1C3A}</a:tableStyleId>
              </a:tblPr>
              <a:tblGrid>
                <a:gridCol w="5280338"/>
                <a:gridCol w="2847662"/>
                <a:gridCol w="4063999"/>
              </a:tblGrid>
              <a:tr h="371676">
                <a:tc>
                  <a:txBody>
                    <a:bodyPr/>
                    <a:lstStyle/>
                    <a:p>
                      <a:endParaRPr lang="es-MX" dirty="0"/>
                    </a:p>
                  </a:txBody>
                  <a:tcPr/>
                </a:tc>
                <a:tc>
                  <a:txBody>
                    <a:bodyPr/>
                    <a:lstStyle/>
                    <a:p>
                      <a:endParaRPr lang="es-MX"/>
                    </a:p>
                  </a:txBody>
                  <a:tcPr/>
                </a:tc>
                <a:tc>
                  <a:txBody>
                    <a:bodyPr/>
                    <a:lstStyle/>
                    <a:p>
                      <a:endParaRPr lang="es-MX"/>
                    </a:p>
                  </a:txBody>
                  <a:tcPr/>
                </a:tc>
              </a:tr>
              <a:tr h="1456320">
                <a:tc>
                  <a:txBody>
                    <a:bodyPr/>
                    <a:lstStyle/>
                    <a:p>
                      <a:endParaRPr lang="es-MX" sz="11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800" b="1" kern="1200" dirty="0" smtClean="0">
                          <a:solidFill>
                            <a:schemeClr val="dk1"/>
                          </a:solidFill>
                          <a:effectLst/>
                          <a:latin typeface="+mn-lt"/>
                          <a:ea typeface="+mn-ea"/>
                          <a:cs typeface="+mn-cs"/>
                        </a:rPr>
                        <a:t>Rima de vegetales </a:t>
                      </a:r>
                      <a:r>
                        <a:rPr lang="es-MX" sz="1800" kern="1200" dirty="0" smtClean="0">
                          <a:solidFill>
                            <a:schemeClr val="dk1"/>
                          </a:solidFill>
                          <a:effectLst/>
                          <a:latin typeface="+mn-lt"/>
                          <a:ea typeface="+mn-ea"/>
                          <a:cs typeface="+mn-cs"/>
                        </a:rPr>
                        <a:t>De manera grupal escuchar la rima de los vegetales, repetir la rima de los vegetales palabra por palabra, contestar que es lo que quiere decir la rima.</a:t>
                      </a:r>
                    </a:p>
                    <a:p>
                      <a:endParaRPr lang="es-MX" sz="800" b="1" dirty="0"/>
                    </a:p>
                  </a:txBody>
                  <a:tcPr/>
                </a:tc>
                <a:tc>
                  <a:txBody>
                    <a:bodyPr/>
                    <a:lstStyle/>
                    <a:p>
                      <a:r>
                        <a:rPr lang="es-MX" baseline="0" dirty="0" smtClean="0"/>
                        <a:t> RIMA</a:t>
                      </a:r>
                      <a:endParaRPr lang="es-MX" dirty="0"/>
                    </a:p>
                  </a:txBody>
                  <a:tcPr/>
                </a:tc>
                <a:tc>
                  <a:txBody>
                    <a:bodyPr/>
                    <a:lstStyle/>
                    <a:p>
                      <a:endParaRPr lang="es-MX" sz="1100" b="1" dirty="0" smtClean="0"/>
                    </a:p>
                    <a:p>
                      <a:r>
                        <a:rPr lang="es-MX" dirty="0" smtClean="0"/>
                        <a:t>Observar la memoria de los niños al aprender la rima, la repetición y el manejo de su lengua.</a:t>
                      </a:r>
                      <a:endParaRPr lang="es-MX" dirty="0"/>
                    </a:p>
                  </a:txBody>
                  <a:tcPr/>
                </a:tc>
              </a:tr>
              <a:tr h="18767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kern="1200" dirty="0" smtClean="0">
                          <a:solidFill>
                            <a:schemeClr val="dk1"/>
                          </a:solidFill>
                          <a:effectLst/>
                          <a:latin typeface="+mn-lt"/>
                          <a:ea typeface="+mn-ea"/>
                          <a:cs typeface="+mn-cs"/>
                        </a:rPr>
                        <a:t>Realizar estiramientos del cuerpo, cabeza, brazos, cintura, piernas, pies mientras caminan,  contar y realizar 20 saltos alrededor del patio, elegir cuatro niños del salón donde serán los</a:t>
                      </a:r>
                      <a:r>
                        <a:rPr lang="es-MX" sz="1800" kern="1200" baseline="0" dirty="0" smtClean="0">
                          <a:solidFill>
                            <a:schemeClr val="dk1"/>
                          </a:solidFill>
                          <a:effectLst/>
                          <a:latin typeface="+mn-lt"/>
                          <a:ea typeface="+mn-ea"/>
                          <a:cs typeface="+mn-cs"/>
                        </a:rPr>
                        <a:t> panaderos</a:t>
                      </a:r>
                      <a:r>
                        <a:rPr lang="es-MX" sz="1800" kern="1200" dirty="0" smtClean="0">
                          <a:solidFill>
                            <a:schemeClr val="dk1"/>
                          </a:solidFill>
                          <a:effectLst/>
                          <a:latin typeface="+mn-lt"/>
                          <a:ea typeface="+mn-ea"/>
                          <a:cs typeface="+mn-cs"/>
                        </a:rPr>
                        <a:t>, el resto de los niños serán pan de muertos, correr parar salvarse de</a:t>
                      </a:r>
                      <a:r>
                        <a:rPr lang="es-MX" sz="1800" kern="1200" baseline="0" dirty="0" smtClean="0">
                          <a:solidFill>
                            <a:schemeClr val="dk1"/>
                          </a:solidFill>
                          <a:effectLst/>
                          <a:latin typeface="+mn-lt"/>
                          <a:ea typeface="+mn-ea"/>
                          <a:cs typeface="+mn-cs"/>
                        </a:rPr>
                        <a:t> los panaderos</a:t>
                      </a:r>
                      <a:r>
                        <a:rPr lang="es-MX" sz="1800" kern="1200" dirty="0" smtClean="0">
                          <a:solidFill>
                            <a:schemeClr val="dk1"/>
                          </a:solidFill>
                          <a:effectLst/>
                          <a:latin typeface="+mn-lt"/>
                          <a:ea typeface="+mn-ea"/>
                          <a:cs typeface="+mn-cs"/>
                        </a:rPr>
                        <a:t>.</a:t>
                      </a: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dirty="0"/>
                    </a:p>
                  </a:txBody>
                  <a:tcPr/>
                </a:tc>
                <a:tc>
                  <a:txBody>
                    <a:bodyPr/>
                    <a:lstStyle/>
                    <a:p>
                      <a:r>
                        <a:rPr lang="es-MX" dirty="0" smtClean="0"/>
                        <a:t>JUEGO</a:t>
                      </a:r>
                      <a:r>
                        <a:rPr lang="es-MX" baseline="0" dirty="0" smtClean="0"/>
                        <a:t> DE ROLES</a:t>
                      </a:r>
                      <a:endParaRPr lang="es-MX"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dirty="0" smtClean="0"/>
                        <a:t> </a:t>
                      </a:r>
                      <a:r>
                        <a:rPr lang="es-MX" dirty="0" smtClean="0"/>
                        <a:t>Observar</a:t>
                      </a:r>
                      <a:r>
                        <a:rPr lang="es-MX" baseline="0" dirty="0" smtClean="0"/>
                        <a:t> la fuerza y control de los niños al jugar.</a:t>
                      </a:r>
                      <a:endParaRPr lang="es-MX" dirty="0"/>
                    </a:p>
                  </a:txBody>
                  <a:tcPr/>
                </a:tc>
              </a:tr>
              <a:tr h="1801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MX" sz="1200"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s-MX" sz="1800" b="1" kern="1200" dirty="0" smtClean="0">
                          <a:solidFill>
                            <a:schemeClr val="dk1"/>
                          </a:solidFill>
                          <a:effectLst/>
                          <a:latin typeface="+mn-lt"/>
                          <a:ea typeface="+mn-ea"/>
                          <a:cs typeface="+mn-cs"/>
                        </a:rPr>
                        <a:t>Taller del sándwich </a:t>
                      </a:r>
                      <a:r>
                        <a:rPr lang="es-MX" sz="1800" kern="1200" dirty="0" smtClean="0">
                          <a:solidFill>
                            <a:schemeClr val="dk1"/>
                          </a:solidFill>
                          <a:effectLst/>
                          <a:latin typeface="+mn-lt"/>
                          <a:ea typeface="+mn-ea"/>
                          <a:cs typeface="+mn-cs"/>
                        </a:rPr>
                        <a:t>Escuchar las indicaciones del taller en las cuales todos los niños tienen que ir al mismo tiempo, tomar una rebanada de pan, poner mayonesa, poner una rebanada de jamón y finalmente ponerle una rebanada de pan encima.</a:t>
                      </a:r>
                    </a:p>
                    <a:p>
                      <a:endParaRPr lang="es-MX" sz="1200" dirty="0"/>
                    </a:p>
                  </a:txBody>
                  <a:tcPr/>
                </a:tc>
                <a:tc>
                  <a:txBody>
                    <a:bodyPr/>
                    <a:lstStyle/>
                    <a:p>
                      <a:r>
                        <a:rPr lang="es-MX" dirty="0" smtClean="0"/>
                        <a:t>TALLER</a:t>
                      </a:r>
                      <a:endParaRPr lang="es-MX" dirty="0"/>
                    </a:p>
                  </a:txBody>
                  <a:tcPr/>
                </a:tc>
                <a:tc>
                  <a:txBody>
                    <a:bodyPr/>
                    <a:lstStyle/>
                    <a:p>
                      <a:r>
                        <a:rPr lang="es-MX" dirty="0" smtClean="0"/>
                        <a:t>Observar el seguimiento de los pasos en el taller para</a:t>
                      </a:r>
                      <a:r>
                        <a:rPr lang="es-MX" baseline="0" dirty="0" smtClean="0"/>
                        <a:t> llegar al producto.</a:t>
                      </a:r>
                      <a:endParaRPr lang="es-MX" dirty="0"/>
                    </a:p>
                  </a:txBody>
                  <a:tcPr/>
                </a:tc>
              </a:tr>
              <a:tr h="2071877">
                <a:tc>
                  <a:txBody>
                    <a:bodyPr/>
                    <a:lstStyle/>
                    <a:p>
                      <a:pPr lvl="0" algn="just"/>
                      <a:endParaRPr lang="es-MX" sz="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s-MX" sz="1800" b="1" kern="1200" dirty="0" smtClean="0">
                          <a:solidFill>
                            <a:schemeClr val="dk1"/>
                          </a:solidFill>
                          <a:effectLst/>
                          <a:latin typeface="+mn-lt"/>
                          <a:ea typeface="+mn-ea"/>
                          <a:cs typeface="+mn-cs"/>
                        </a:rPr>
                        <a:t>Productos de origen animal </a:t>
                      </a:r>
                      <a:r>
                        <a:rPr lang="es-MX" sz="1800" kern="1200" dirty="0" smtClean="0">
                          <a:solidFill>
                            <a:schemeClr val="dk1"/>
                          </a:solidFill>
                          <a:effectLst/>
                          <a:latin typeface="+mn-lt"/>
                          <a:ea typeface="+mn-ea"/>
                          <a:cs typeface="+mn-cs"/>
                        </a:rPr>
                        <a:t>De manera grupal observar los diferentes dibujos de animales y productos, relacionar el producto con el animal de origen, explicar el porqué de la relación, trazar una línea finalmente de los animales con los productos, se observan las explicaciones de los niños.</a:t>
                      </a:r>
                    </a:p>
                    <a:p>
                      <a:endParaRPr lang="es-MX" sz="1200" dirty="0"/>
                    </a:p>
                  </a:txBody>
                  <a:tcPr/>
                </a:tc>
                <a:tc>
                  <a:txBody>
                    <a:bodyPr/>
                    <a:lstStyle/>
                    <a:p>
                      <a:r>
                        <a:rPr lang="es-MX" dirty="0" smtClean="0"/>
                        <a:t>RELACIONAR</a:t>
                      </a:r>
                      <a:endParaRPr lang="es-MX" dirty="0"/>
                    </a:p>
                  </a:txBody>
                  <a:tcPr/>
                </a:tc>
                <a:tc>
                  <a:txBody>
                    <a:bodyPr/>
                    <a:lstStyle/>
                    <a:p>
                      <a:r>
                        <a:rPr lang="es-MX" dirty="0" smtClean="0"/>
                        <a:t>Observar la</a:t>
                      </a:r>
                      <a:r>
                        <a:rPr lang="es-MX" baseline="0" dirty="0" smtClean="0"/>
                        <a:t> relación entre productos de origen animal con los animales, el lenguaje oral, el respeto de turno y el respeto hacia las ideas de los </a:t>
                      </a:r>
                      <a:r>
                        <a:rPr lang="es-MX" baseline="0" dirty="0" err="1" smtClean="0"/>
                        <a:t>demas</a:t>
                      </a:r>
                      <a:endParaRPr lang="es-MX" dirty="0"/>
                    </a:p>
                  </a:txBody>
                  <a:tcPr/>
                </a:tc>
              </a:tr>
              <a:tr h="144130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kern="1200" dirty="0" smtClean="0">
                          <a:solidFill>
                            <a:schemeClr val="dk1"/>
                          </a:solidFill>
                          <a:effectLst/>
                          <a:latin typeface="+mn-lt"/>
                          <a:ea typeface="+mn-ea"/>
                          <a:cs typeface="+mn-cs"/>
                        </a:rPr>
                        <a:t>“ Ordena por tamaños” Observar los diferentes productos, ordenar los productos por tamaños, nombrar de que departamento vienen dichos productos</a:t>
                      </a:r>
                    </a:p>
                    <a:p>
                      <a:endParaRPr lang="es-MX" dirty="0"/>
                    </a:p>
                  </a:txBody>
                  <a:tcPr/>
                </a:tc>
                <a:tc>
                  <a:txBody>
                    <a:bodyPr/>
                    <a:lstStyle/>
                    <a:p>
                      <a:r>
                        <a:rPr lang="es-MX" dirty="0" smtClean="0"/>
                        <a:t> OBSERVACIÓN</a:t>
                      </a:r>
                      <a:r>
                        <a:rPr lang="es-MX" baseline="0" dirty="0" smtClean="0"/>
                        <a:t> Y MANIPULACIÓN CON OBJETOS REALES</a:t>
                      </a:r>
                      <a:endParaRPr lang="es-MX" dirty="0"/>
                    </a:p>
                  </a:txBody>
                  <a:tcPr/>
                </a:tc>
                <a:tc>
                  <a:txBody>
                    <a:bodyPr/>
                    <a:lstStyle/>
                    <a:p>
                      <a:r>
                        <a:rPr lang="es-MX" dirty="0" smtClean="0"/>
                        <a:t>Observar sobre que</a:t>
                      </a:r>
                      <a:r>
                        <a:rPr lang="es-MX" baseline="0" dirty="0" smtClean="0"/>
                        <a:t> características se clasifican los productos ( ancho, alto)</a:t>
                      </a:r>
                      <a:endParaRPr lang="es-MX" dirty="0"/>
                    </a:p>
                  </a:txBody>
                  <a:tcPr/>
                </a:tc>
              </a:tr>
            </a:tbl>
          </a:graphicData>
        </a:graphic>
      </p:graphicFrame>
      <p:sp>
        <p:nvSpPr>
          <p:cNvPr id="6" name="CuadroTexto 5"/>
          <p:cNvSpPr txBox="1"/>
          <p:nvPr/>
        </p:nvSpPr>
        <p:spPr>
          <a:xfrm>
            <a:off x="157175" y="-94933"/>
            <a:ext cx="3606084" cy="369332"/>
          </a:xfrm>
          <a:prstGeom prst="rect">
            <a:avLst/>
          </a:prstGeom>
          <a:noFill/>
        </p:spPr>
        <p:txBody>
          <a:bodyPr wrap="square" rtlCol="0">
            <a:spAutoFit/>
          </a:bodyPr>
          <a:lstStyle/>
          <a:p>
            <a:r>
              <a:rPr lang="es-MX" dirty="0" smtClean="0"/>
              <a:t>SEMANA</a:t>
            </a:r>
            <a:endParaRPr lang="es-MX" dirty="0"/>
          </a:p>
        </p:txBody>
      </p:sp>
      <p:sp>
        <p:nvSpPr>
          <p:cNvPr id="7" name="CuadroTexto 6"/>
          <p:cNvSpPr txBox="1"/>
          <p:nvPr/>
        </p:nvSpPr>
        <p:spPr>
          <a:xfrm>
            <a:off x="5208016" y="-94933"/>
            <a:ext cx="2706709" cy="369332"/>
          </a:xfrm>
          <a:prstGeom prst="rect">
            <a:avLst/>
          </a:prstGeom>
          <a:noFill/>
        </p:spPr>
        <p:txBody>
          <a:bodyPr wrap="square" rtlCol="0">
            <a:spAutoFit/>
          </a:bodyPr>
          <a:lstStyle/>
          <a:p>
            <a:r>
              <a:rPr lang="es-MX" dirty="0" smtClean="0"/>
              <a:t>ADECUACIÓN ESTRATEGÍA</a:t>
            </a:r>
            <a:endParaRPr lang="es-MX" dirty="0"/>
          </a:p>
        </p:txBody>
      </p:sp>
      <p:sp>
        <p:nvSpPr>
          <p:cNvPr id="8" name="CuadroTexto 7"/>
          <p:cNvSpPr txBox="1"/>
          <p:nvPr/>
        </p:nvSpPr>
        <p:spPr>
          <a:xfrm>
            <a:off x="8194599" y="-94933"/>
            <a:ext cx="3606084" cy="369332"/>
          </a:xfrm>
          <a:prstGeom prst="rect">
            <a:avLst/>
          </a:prstGeom>
          <a:noFill/>
        </p:spPr>
        <p:txBody>
          <a:bodyPr wrap="square" rtlCol="0">
            <a:spAutoFit/>
          </a:bodyPr>
          <a:lstStyle/>
          <a:p>
            <a:r>
              <a:rPr lang="es-MX" dirty="0" smtClean="0"/>
              <a:t>EVALUACIÓN</a:t>
            </a:r>
            <a:endParaRPr lang="es-MX" dirty="0"/>
          </a:p>
        </p:txBody>
      </p:sp>
    </p:spTree>
    <p:extLst>
      <p:ext uri="{BB962C8B-B14F-4D97-AF65-F5344CB8AC3E}">
        <p14:creationId xmlns:p14="http://schemas.microsoft.com/office/powerpoint/2010/main" val="1447404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76836" y="2451503"/>
            <a:ext cx="10515600" cy="1325563"/>
          </a:xfrm>
        </p:spPr>
        <p:txBody>
          <a:bodyPr>
            <a:normAutofit/>
          </a:bodyPr>
          <a:lstStyle/>
          <a:p>
            <a:pPr algn="ctr"/>
            <a:r>
              <a:rPr lang="es-MX" sz="6600" dirty="0" smtClean="0"/>
              <a:t>Actividades 4ta semana</a:t>
            </a:r>
            <a:endParaRPr lang="es-MX" sz="6600" dirty="0"/>
          </a:p>
        </p:txBody>
      </p:sp>
    </p:spTree>
    <p:extLst>
      <p:ext uri="{BB962C8B-B14F-4D97-AF65-F5344CB8AC3E}">
        <p14:creationId xmlns:p14="http://schemas.microsoft.com/office/powerpoint/2010/main" val="33130526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12202" y="46646"/>
            <a:ext cx="11096263" cy="2031325"/>
          </a:xfrm>
          <a:prstGeom prst="rect">
            <a:avLst/>
          </a:prstGeom>
        </p:spPr>
        <p:txBody>
          <a:bodyPr wrap="square">
            <a:spAutoFit/>
          </a:bodyPr>
          <a:lstStyle/>
          <a:p>
            <a:pPr lvl="0">
              <a:defRPr/>
            </a:pPr>
            <a:r>
              <a:rPr lang="es-MX" b="1" dirty="0">
                <a:solidFill>
                  <a:schemeClr val="dk1"/>
                </a:solidFill>
              </a:rPr>
              <a:t>“ respeto de reglas” </a:t>
            </a:r>
            <a:r>
              <a:rPr lang="es-MX" dirty="0">
                <a:solidFill>
                  <a:schemeClr val="dk1"/>
                </a:solidFill>
              </a:rPr>
              <a:t> Observar los comportamientos de los niños en la imagen de la pantalla, responder ¿ cuáles niños no deben entrar al supermercado y porque? Observar las respuestas de los niños</a:t>
            </a:r>
            <a:r>
              <a:rPr lang="es-MX" dirty="0" smtClean="0">
                <a:solidFill>
                  <a:schemeClr val="dk1"/>
                </a:solidFill>
              </a:rPr>
              <a:t>.</a:t>
            </a:r>
          </a:p>
          <a:p>
            <a:pPr lvl="0">
              <a:defRPr/>
            </a:pPr>
            <a:r>
              <a:rPr lang="es-MX" b="1" dirty="0">
                <a:solidFill>
                  <a:schemeClr val="dk1"/>
                </a:solidFill>
              </a:rPr>
              <a:t>Materiales</a:t>
            </a:r>
            <a:r>
              <a:rPr lang="es-MX" b="1" dirty="0" smtClean="0">
                <a:solidFill>
                  <a:schemeClr val="dk1"/>
                </a:solidFill>
              </a:rPr>
              <a:t>: </a:t>
            </a:r>
            <a:r>
              <a:rPr lang="es-MX" dirty="0" smtClean="0">
                <a:solidFill>
                  <a:schemeClr val="dk1"/>
                </a:solidFill>
              </a:rPr>
              <a:t>Imagen</a:t>
            </a:r>
            <a:endParaRPr lang="es-MX" b="1" dirty="0">
              <a:solidFill>
                <a:schemeClr val="dk1"/>
              </a:solidFill>
            </a:endParaRPr>
          </a:p>
          <a:p>
            <a:pPr lvl="0">
              <a:defRPr/>
            </a:pPr>
            <a:r>
              <a:rPr lang="es-MX" b="1" dirty="0">
                <a:solidFill>
                  <a:schemeClr val="dk1"/>
                </a:solidFill>
              </a:rPr>
              <a:t>Organización</a:t>
            </a:r>
            <a:r>
              <a:rPr lang="es-MX" b="1" dirty="0" smtClean="0">
                <a:solidFill>
                  <a:schemeClr val="dk1"/>
                </a:solidFill>
              </a:rPr>
              <a:t>: </a:t>
            </a:r>
            <a:r>
              <a:rPr lang="es-MX" dirty="0" smtClean="0">
                <a:solidFill>
                  <a:schemeClr val="dk1"/>
                </a:solidFill>
              </a:rPr>
              <a:t>Grupal</a:t>
            </a:r>
            <a:endParaRPr lang="es-MX" b="1" dirty="0">
              <a:solidFill>
                <a:schemeClr val="dk1"/>
              </a:solidFill>
            </a:endParaRPr>
          </a:p>
          <a:p>
            <a:pPr lvl="0">
              <a:defRPr/>
            </a:pPr>
            <a:r>
              <a:rPr lang="es-MX" b="1" dirty="0">
                <a:solidFill>
                  <a:schemeClr val="dk1"/>
                </a:solidFill>
              </a:rPr>
              <a:t>Tiempo</a:t>
            </a:r>
            <a:r>
              <a:rPr lang="es-MX" b="1" dirty="0" smtClean="0">
                <a:solidFill>
                  <a:schemeClr val="dk1"/>
                </a:solidFill>
              </a:rPr>
              <a:t>: </a:t>
            </a:r>
            <a:r>
              <a:rPr lang="es-MX" dirty="0" smtClean="0">
                <a:solidFill>
                  <a:schemeClr val="dk1"/>
                </a:solidFill>
              </a:rPr>
              <a:t>15 minutos</a:t>
            </a:r>
            <a:endParaRPr lang="es-MX" b="1" dirty="0">
              <a:solidFill>
                <a:schemeClr val="dk1"/>
              </a:solidFill>
            </a:endParaRPr>
          </a:p>
          <a:p>
            <a:pPr lvl="0">
              <a:defRPr/>
            </a:pPr>
            <a:r>
              <a:rPr lang="es-MX" b="1" dirty="0">
                <a:solidFill>
                  <a:schemeClr val="dk1"/>
                </a:solidFill>
              </a:rPr>
              <a:t>Aprendizaje</a:t>
            </a:r>
            <a:r>
              <a:rPr lang="es-MX" b="1" dirty="0" smtClean="0">
                <a:solidFill>
                  <a:schemeClr val="dk1"/>
                </a:solidFill>
              </a:rPr>
              <a:t>: </a:t>
            </a:r>
            <a:r>
              <a:rPr lang="es-MX" dirty="0"/>
              <a:t>Solicita la palabra y respeta los turnos de habla de los demás.</a:t>
            </a:r>
            <a:endParaRPr lang="es-MX" b="1" dirty="0">
              <a:solidFill>
                <a:schemeClr val="dk1"/>
              </a:solidFill>
            </a:endParaRPr>
          </a:p>
          <a:p>
            <a:pPr lvl="0">
              <a:defRPr/>
            </a:pPr>
            <a:endParaRPr lang="es-MX" dirty="0">
              <a:solidFill>
                <a:schemeClr val="dk1"/>
              </a:solidFill>
            </a:endParaRPr>
          </a:p>
        </p:txBody>
      </p:sp>
      <p:sp>
        <p:nvSpPr>
          <p:cNvPr id="5" name="Rectángulo 4"/>
          <p:cNvSpPr/>
          <p:nvPr/>
        </p:nvSpPr>
        <p:spPr>
          <a:xfrm>
            <a:off x="212202" y="2319550"/>
            <a:ext cx="10992091" cy="2308324"/>
          </a:xfrm>
          <a:prstGeom prst="rect">
            <a:avLst/>
          </a:prstGeom>
        </p:spPr>
        <p:txBody>
          <a:bodyPr wrap="square">
            <a:spAutoFit/>
          </a:bodyPr>
          <a:lstStyle/>
          <a:p>
            <a:pPr lvl="0">
              <a:defRPr/>
            </a:pPr>
            <a:r>
              <a:rPr lang="es-MX" b="1" dirty="0">
                <a:solidFill>
                  <a:schemeClr val="dk1"/>
                </a:solidFill>
              </a:rPr>
              <a:t>Juego de roles “Decidir</a:t>
            </a:r>
            <a:r>
              <a:rPr lang="es-MX" dirty="0">
                <a:solidFill>
                  <a:schemeClr val="dk1"/>
                </a:solidFill>
              </a:rPr>
              <a:t> quién serán los cajeros y las personas que compren, los niños, mamas, papas etc… jugar al </a:t>
            </a:r>
            <a:r>
              <a:rPr lang="es-MX" dirty="0" err="1">
                <a:solidFill>
                  <a:schemeClr val="dk1"/>
                </a:solidFill>
              </a:rPr>
              <a:t>super</a:t>
            </a:r>
            <a:r>
              <a:rPr lang="es-MX" dirty="0">
                <a:solidFill>
                  <a:schemeClr val="dk1"/>
                </a:solidFill>
              </a:rPr>
              <a:t> mercado, cambiar los papeles del juego, observar los comportamientos de los niños y el conteo a la hora de </a:t>
            </a:r>
            <a:r>
              <a:rPr lang="es-MX" dirty="0" smtClean="0">
                <a:solidFill>
                  <a:schemeClr val="dk1"/>
                </a:solidFill>
              </a:rPr>
              <a:t>cobrar. </a:t>
            </a:r>
            <a:r>
              <a:rPr lang="es-MX" b="1" dirty="0">
                <a:solidFill>
                  <a:schemeClr val="dk1"/>
                </a:solidFill>
              </a:rPr>
              <a:t>Materiales</a:t>
            </a:r>
            <a:r>
              <a:rPr lang="es-MX" b="1" dirty="0" smtClean="0">
                <a:solidFill>
                  <a:schemeClr val="dk1"/>
                </a:solidFill>
              </a:rPr>
              <a:t>: </a:t>
            </a:r>
            <a:r>
              <a:rPr lang="es-MX" dirty="0" smtClean="0">
                <a:solidFill>
                  <a:schemeClr val="dk1"/>
                </a:solidFill>
              </a:rPr>
              <a:t>frutas, verduras, cajas vacías del </a:t>
            </a:r>
            <a:r>
              <a:rPr lang="es-MX" dirty="0" err="1" smtClean="0">
                <a:solidFill>
                  <a:schemeClr val="dk1"/>
                </a:solidFill>
              </a:rPr>
              <a:t>super</a:t>
            </a:r>
            <a:r>
              <a:rPr lang="es-MX" dirty="0" smtClean="0">
                <a:solidFill>
                  <a:schemeClr val="dk1"/>
                </a:solidFill>
              </a:rPr>
              <a:t> mercado  y dinero falso.</a:t>
            </a:r>
            <a:endParaRPr lang="es-MX" b="1" dirty="0">
              <a:solidFill>
                <a:schemeClr val="dk1"/>
              </a:solidFill>
            </a:endParaRPr>
          </a:p>
          <a:p>
            <a:pPr lvl="0">
              <a:defRPr/>
            </a:pPr>
            <a:r>
              <a:rPr lang="es-MX" b="1" dirty="0">
                <a:solidFill>
                  <a:schemeClr val="dk1"/>
                </a:solidFill>
              </a:rPr>
              <a:t>Organización</a:t>
            </a:r>
            <a:r>
              <a:rPr lang="es-MX" b="1" dirty="0" smtClean="0">
                <a:solidFill>
                  <a:schemeClr val="dk1"/>
                </a:solidFill>
              </a:rPr>
              <a:t>: </a:t>
            </a:r>
            <a:r>
              <a:rPr lang="es-MX" dirty="0" smtClean="0">
                <a:solidFill>
                  <a:schemeClr val="dk1"/>
                </a:solidFill>
              </a:rPr>
              <a:t>Grupal</a:t>
            </a:r>
            <a:endParaRPr lang="es-MX" b="1" dirty="0">
              <a:solidFill>
                <a:schemeClr val="dk1"/>
              </a:solidFill>
            </a:endParaRPr>
          </a:p>
          <a:p>
            <a:pPr lvl="0">
              <a:defRPr/>
            </a:pPr>
            <a:r>
              <a:rPr lang="es-MX" b="1" dirty="0">
                <a:solidFill>
                  <a:schemeClr val="dk1"/>
                </a:solidFill>
              </a:rPr>
              <a:t>Tiempo</a:t>
            </a:r>
            <a:r>
              <a:rPr lang="es-MX" b="1" dirty="0" smtClean="0">
                <a:solidFill>
                  <a:schemeClr val="dk1"/>
                </a:solidFill>
              </a:rPr>
              <a:t>: </a:t>
            </a:r>
            <a:r>
              <a:rPr lang="es-MX" dirty="0" smtClean="0">
                <a:solidFill>
                  <a:schemeClr val="dk1"/>
                </a:solidFill>
              </a:rPr>
              <a:t>30 minutos</a:t>
            </a:r>
            <a:endParaRPr lang="es-MX" b="1" dirty="0">
              <a:solidFill>
                <a:schemeClr val="dk1"/>
              </a:solidFill>
            </a:endParaRPr>
          </a:p>
          <a:p>
            <a:r>
              <a:rPr lang="es-MX" b="1" dirty="0">
                <a:solidFill>
                  <a:schemeClr val="dk1"/>
                </a:solidFill>
              </a:rPr>
              <a:t>Aprendizaje</a:t>
            </a:r>
            <a:r>
              <a:rPr lang="es-MX" b="1" dirty="0" smtClean="0">
                <a:solidFill>
                  <a:schemeClr val="dk1"/>
                </a:solidFill>
              </a:rPr>
              <a:t>: </a:t>
            </a:r>
            <a:r>
              <a:rPr lang="es-MX" dirty="0"/>
              <a:t>Establece relaciones entre el tipo de trabajo que realizan las personas y los beneficios que aporta dicho</a:t>
            </a:r>
          </a:p>
          <a:p>
            <a:r>
              <a:rPr lang="es-MX" dirty="0"/>
              <a:t>trabajo a la comunidad.</a:t>
            </a:r>
            <a:endParaRPr lang="es-MX" b="1" dirty="0">
              <a:solidFill>
                <a:schemeClr val="dk1"/>
              </a:solidFill>
            </a:endParaRPr>
          </a:p>
          <a:p>
            <a:pPr lvl="0">
              <a:defRPr/>
            </a:pPr>
            <a:endParaRPr lang="es-MX" dirty="0">
              <a:solidFill>
                <a:schemeClr val="dk1"/>
              </a:solidFill>
            </a:endParaRPr>
          </a:p>
        </p:txBody>
      </p:sp>
      <p:sp>
        <p:nvSpPr>
          <p:cNvPr id="6" name="Rectángulo 5"/>
          <p:cNvSpPr/>
          <p:nvPr/>
        </p:nvSpPr>
        <p:spPr>
          <a:xfrm>
            <a:off x="212203" y="4183470"/>
            <a:ext cx="11096262" cy="2585323"/>
          </a:xfrm>
          <a:prstGeom prst="rect">
            <a:avLst/>
          </a:prstGeom>
        </p:spPr>
        <p:txBody>
          <a:bodyPr wrap="square">
            <a:spAutoFit/>
          </a:bodyPr>
          <a:lstStyle/>
          <a:p>
            <a:pPr lvl="0">
              <a:defRPr/>
            </a:pPr>
            <a:r>
              <a:rPr lang="es-MX" dirty="0">
                <a:solidFill>
                  <a:schemeClr val="dk1"/>
                </a:solidFill>
              </a:rPr>
              <a:t>“Video sobre los productos enlatados” responder ¿Alguien sabe de dónde vienen estos productos? ¿cómo llegan a nuestra casa? Ver video sobre el proceso de como trasladan los productos de conserva, responder ¿Creen que sea fácil o difícil?, observar los cuestionamientos</a:t>
            </a:r>
            <a:r>
              <a:rPr lang="es-MX" dirty="0" smtClean="0">
                <a:solidFill>
                  <a:schemeClr val="dk1"/>
                </a:solidFill>
              </a:rPr>
              <a:t>.</a:t>
            </a:r>
          </a:p>
          <a:p>
            <a:pPr lvl="0">
              <a:defRPr/>
            </a:pPr>
            <a:r>
              <a:rPr lang="es-MX" b="1" dirty="0">
                <a:solidFill>
                  <a:schemeClr val="dk1"/>
                </a:solidFill>
              </a:rPr>
              <a:t>Materiales</a:t>
            </a:r>
            <a:r>
              <a:rPr lang="es-MX" b="1" dirty="0" smtClean="0">
                <a:solidFill>
                  <a:schemeClr val="dk1"/>
                </a:solidFill>
              </a:rPr>
              <a:t>: </a:t>
            </a:r>
            <a:r>
              <a:rPr lang="es-MX" dirty="0" smtClean="0">
                <a:solidFill>
                  <a:schemeClr val="dk1"/>
                </a:solidFill>
              </a:rPr>
              <a:t>Video</a:t>
            </a:r>
            <a:endParaRPr lang="es-MX" b="1" dirty="0">
              <a:solidFill>
                <a:schemeClr val="dk1"/>
              </a:solidFill>
            </a:endParaRPr>
          </a:p>
          <a:p>
            <a:pPr lvl="0">
              <a:defRPr/>
            </a:pPr>
            <a:r>
              <a:rPr lang="es-MX" b="1" dirty="0">
                <a:solidFill>
                  <a:schemeClr val="dk1"/>
                </a:solidFill>
              </a:rPr>
              <a:t>Organización</a:t>
            </a:r>
            <a:r>
              <a:rPr lang="es-MX" b="1" dirty="0" smtClean="0">
                <a:solidFill>
                  <a:schemeClr val="dk1"/>
                </a:solidFill>
              </a:rPr>
              <a:t>: </a:t>
            </a:r>
            <a:r>
              <a:rPr lang="es-MX" dirty="0" smtClean="0">
                <a:solidFill>
                  <a:schemeClr val="dk1"/>
                </a:solidFill>
              </a:rPr>
              <a:t> Grupal</a:t>
            </a:r>
            <a:endParaRPr lang="es-MX" b="1" dirty="0">
              <a:solidFill>
                <a:schemeClr val="dk1"/>
              </a:solidFill>
            </a:endParaRPr>
          </a:p>
          <a:p>
            <a:pPr lvl="0">
              <a:defRPr/>
            </a:pPr>
            <a:r>
              <a:rPr lang="es-MX" b="1" dirty="0">
                <a:solidFill>
                  <a:schemeClr val="dk1"/>
                </a:solidFill>
              </a:rPr>
              <a:t>Tiempo</a:t>
            </a:r>
            <a:r>
              <a:rPr lang="es-MX" b="1" dirty="0" smtClean="0">
                <a:solidFill>
                  <a:schemeClr val="dk1"/>
                </a:solidFill>
              </a:rPr>
              <a:t>: </a:t>
            </a:r>
            <a:r>
              <a:rPr lang="es-MX" dirty="0" smtClean="0">
                <a:solidFill>
                  <a:schemeClr val="dk1"/>
                </a:solidFill>
              </a:rPr>
              <a:t>15 minutos</a:t>
            </a:r>
            <a:endParaRPr lang="es-MX" b="1" dirty="0">
              <a:solidFill>
                <a:schemeClr val="dk1"/>
              </a:solidFill>
            </a:endParaRPr>
          </a:p>
          <a:p>
            <a:r>
              <a:rPr lang="es-MX" b="1" dirty="0">
                <a:solidFill>
                  <a:schemeClr val="dk1"/>
                </a:solidFill>
              </a:rPr>
              <a:t>Aprendizaje</a:t>
            </a:r>
            <a:r>
              <a:rPr lang="es-MX" b="1" dirty="0" smtClean="0">
                <a:solidFill>
                  <a:schemeClr val="dk1"/>
                </a:solidFill>
              </a:rPr>
              <a:t>: </a:t>
            </a:r>
            <a:r>
              <a:rPr lang="es-MX" dirty="0"/>
              <a:t>Elabora explicaciones propias para preguntas que surgen de sus reflexiones, de las de sus compañeros o </a:t>
            </a:r>
            <a:r>
              <a:rPr lang="es-MX" dirty="0" smtClean="0"/>
              <a:t>de otros </a:t>
            </a:r>
            <a:r>
              <a:rPr lang="es-MX" dirty="0"/>
              <a:t>adultos, sobre el mundo que le rodea, cómo funcionan y de qué están hechas las cosas.</a:t>
            </a:r>
            <a:endParaRPr lang="es-MX" b="1" dirty="0">
              <a:solidFill>
                <a:schemeClr val="dk1"/>
              </a:solidFill>
            </a:endParaRPr>
          </a:p>
          <a:p>
            <a:pPr lvl="0">
              <a:defRPr/>
            </a:pPr>
            <a:endParaRPr lang="es-MX" dirty="0">
              <a:solidFill>
                <a:schemeClr val="dk1"/>
              </a:solidFill>
            </a:endParaRPr>
          </a:p>
        </p:txBody>
      </p:sp>
    </p:spTree>
    <p:extLst>
      <p:ext uri="{BB962C8B-B14F-4D97-AF65-F5344CB8AC3E}">
        <p14:creationId xmlns:p14="http://schemas.microsoft.com/office/powerpoint/2010/main" val="30709754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1" y="572830"/>
            <a:ext cx="11933499" cy="2400657"/>
          </a:xfrm>
          <a:prstGeom prst="rect">
            <a:avLst/>
          </a:prstGeom>
        </p:spPr>
        <p:txBody>
          <a:bodyPr wrap="square">
            <a:spAutoFit/>
          </a:bodyPr>
          <a:lstStyle/>
          <a:p>
            <a:pPr lvl="0" algn="just"/>
            <a:endParaRPr lang="es-MX" sz="1200" dirty="0"/>
          </a:p>
          <a:p>
            <a:r>
              <a:rPr lang="es-MX" dirty="0">
                <a:solidFill>
                  <a:schemeClr val="dk1"/>
                </a:solidFill>
              </a:rPr>
              <a:t>En el salón Observar e identificar las monedas de un peso, 5 pesos, las monedas de 10 pesos, y los billetes de 20, contar cuantas monedas de un peso, de 5 pesos y de 10 se necesitan para igualar un billete de 20 pesos, agrupar de diferentes formas las monedas de un peso, 5 y 10, se observar la identificación de las monedas y billetes</a:t>
            </a:r>
            <a:r>
              <a:rPr lang="es-MX" dirty="0" smtClean="0">
                <a:solidFill>
                  <a:schemeClr val="dk1"/>
                </a:solidFill>
              </a:rPr>
              <a:t>.</a:t>
            </a:r>
          </a:p>
          <a:p>
            <a:pPr lvl="0">
              <a:defRPr/>
            </a:pPr>
            <a:r>
              <a:rPr lang="es-MX" b="1" dirty="0">
                <a:solidFill>
                  <a:schemeClr val="dk1"/>
                </a:solidFill>
              </a:rPr>
              <a:t>Materiales</a:t>
            </a:r>
            <a:r>
              <a:rPr lang="es-MX" b="1" dirty="0" smtClean="0">
                <a:solidFill>
                  <a:schemeClr val="dk1"/>
                </a:solidFill>
              </a:rPr>
              <a:t>: </a:t>
            </a:r>
            <a:r>
              <a:rPr lang="es-MX" dirty="0" smtClean="0">
                <a:solidFill>
                  <a:schemeClr val="dk1"/>
                </a:solidFill>
              </a:rPr>
              <a:t>pesos y monedas de peso, cinco y diez.</a:t>
            </a:r>
            <a:endParaRPr lang="es-MX" b="1" dirty="0">
              <a:solidFill>
                <a:schemeClr val="dk1"/>
              </a:solidFill>
            </a:endParaRPr>
          </a:p>
          <a:p>
            <a:pPr lvl="0">
              <a:defRPr/>
            </a:pPr>
            <a:r>
              <a:rPr lang="es-MX" b="1" dirty="0">
                <a:solidFill>
                  <a:schemeClr val="dk1"/>
                </a:solidFill>
              </a:rPr>
              <a:t>Organización</a:t>
            </a:r>
            <a:r>
              <a:rPr lang="es-MX" b="1" dirty="0" smtClean="0">
                <a:solidFill>
                  <a:schemeClr val="dk1"/>
                </a:solidFill>
              </a:rPr>
              <a:t>: </a:t>
            </a:r>
            <a:r>
              <a:rPr lang="es-MX" dirty="0" smtClean="0">
                <a:solidFill>
                  <a:schemeClr val="dk1"/>
                </a:solidFill>
              </a:rPr>
              <a:t>Individual</a:t>
            </a:r>
            <a:endParaRPr lang="es-MX" b="1" dirty="0">
              <a:solidFill>
                <a:schemeClr val="dk1"/>
              </a:solidFill>
            </a:endParaRPr>
          </a:p>
          <a:p>
            <a:pPr lvl="0">
              <a:defRPr/>
            </a:pPr>
            <a:r>
              <a:rPr lang="es-MX" b="1" dirty="0">
                <a:solidFill>
                  <a:schemeClr val="dk1"/>
                </a:solidFill>
              </a:rPr>
              <a:t>Tiempo</a:t>
            </a:r>
            <a:r>
              <a:rPr lang="es-MX" b="1" dirty="0" smtClean="0">
                <a:solidFill>
                  <a:schemeClr val="dk1"/>
                </a:solidFill>
              </a:rPr>
              <a:t>: </a:t>
            </a:r>
            <a:r>
              <a:rPr lang="es-MX" dirty="0" smtClean="0">
                <a:solidFill>
                  <a:schemeClr val="dk1"/>
                </a:solidFill>
              </a:rPr>
              <a:t> 15 minutos</a:t>
            </a:r>
            <a:endParaRPr lang="es-MX" b="1" dirty="0">
              <a:solidFill>
                <a:schemeClr val="dk1"/>
              </a:solidFill>
            </a:endParaRPr>
          </a:p>
          <a:p>
            <a:pPr lvl="0">
              <a:defRPr/>
            </a:pPr>
            <a:r>
              <a:rPr lang="es-MX" b="1" dirty="0">
                <a:solidFill>
                  <a:schemeClr val="dk1"/>
                </a:solidFill>
              </a:rPr>
              <a:t>Aprendizaje</a:t>
            </a:r>
            <a:r>
              <a:rPr lang="es-MX" b="1" dirty="0" smtClean="0">
                <a:solidFill>
                  <a:schemeClr val="dk1"/>
                </a:solidFill>
              </a:rPr>
              <a:t>: </a:t>
            </a:r>
            <a:r>
              <a:rPr lang="es-MX" dirty="0"/>
              <a:t>Reconoce el valor real de las monedas; las utiliza en situaciones de juego.</a:t>
            </a:r>
            <a:endParaRPr lang="es-MX" b="1" dirty="0">
              <a:solidFill>
                <a:schemeClr val="dk1"/>
              </a:solidFill>
            </a:endParaRPr>
          </a:p>
          <a:p>
            <a:endParaRPr lang="es-MX" sz="1200" dirty="0"/>
          </a:p>
        </p:txBody>
      </p:sp>
      <p:sp>
        <p:nvSpPr>
          <p:cNvPr id="5" name="Rectángulo 4"/>
          <p:cNvSpPr/>
          <p:nvPr/>
        </p:nvSpPr>
        <p:spPr>
          <a:xfrm>
            <a:off x="0" y="4240947"/>
            <a:ext cx="12014522" cy="2031325"/>
          </a:xfrm>
          <a:prstGeom prst="rect">
            <a:avLst/>
          </a:prstGeom>
        </p:spPr>
        <p:txBody>
          <a:bodyPr wrap="square">
            <a:spAutoFit/>
          </a:bodyPr>
          <a:lstStyle/>
          <a:p>
            <a:r>
              <a:rPr lang="es-MX" dirty="0"/>
              <a:t>“ Arroz con leche” Responder los siguientes cuestionamientos: ¿ A quien le gusta el arroz con leche? ¿ Que compraríamos en el </a:t>
            </a:r>
            <a:r>
              <a:rPr lang="es-MX" dirty="0" err="1"/>
              <a:t>super</a:t>
            </a:r>
            <a:r>
              <a:rPr lang="es-MX" dirty="0"/>
              <a:t> para preparar arroz con leche?, Jugar y cantar la ronda arroz con leche, se observan el seguimiento de reglas</a:t>
            </a:r>
            <a:r>
              <a:rPr lang="es-MX" dirty="0" smtClean="0"/>
              <a:t>.</a:t>
            </a:r>
          </a:p>
          <a:p>
            <a:pPr lvl="0">
              <a:defRPr/>
            </a:pPr>
            <a:r>
              <a:rPr lang="es-MX" b="1" dirty="0">
                <a:solidFill>
                  <a:schemeClr val="dk1"/>
                </a:solidFill>
              </a:rPr>
              <a:t>Materiales</a:t>
            </a:r>
            <a:r>
              <a:rPr lang="es-MX" b="1" dirty="0" smtClean="0">
                <a:solidFill>
                  <a:schemeClr val="dk1"/>
                </a:solidFill>
              </a:rPr>
              <a:t>: </a:t>
            </a:r>
            <a:r>
              <a:rPr lang="es-MX" dirty="0" smtClean="0">
                <a:solidFill>
                  <a:schemeClr val="dk1"/>
                </a:solidFill>
              </a:rPr>
              <a:t>Ronda</a:t>
            </a:r>
            <a:endParaRPr lang="es-MX" dirty="0">
              <a:solidFill>
                <a:schemeClr val="dk1"/>
              </a:solidFill>
            </a:endParaRPr>
          </a:p>
          <a:p>
            <a:pPr lvl="0">
              <a:defRPr/>
            </a:pPr>
            <a:r>
              <a:rPr lang="es-MX" b="1" dirty="0">
                <a:solidFill>
                  <a:schemeClr val="dk1"/>
                </a:solidFill>
              </a:rPr>
              <a:t>Organización</a:t>
            </a:r>
            <a:r>
              <a:rPr lang="es-MX" b="1" dirty="0" smtClean="0">
                <a:solidFill>
                  <a:schemeClr val="dk1"/>
                </a:solidFill>
              </a:rPr>
              <a:t>: </a:t>
            </a:r>
            <a:r>
              <a:rPr lang="es-MX" dirty="0" smtClean="0">
                <a:solidFill>
                  <a:schemeClr val="dk1"/>
                </a:solidFill>
              </a:rPr>
              <a:t>Grupal</a:t>
            </a:r>
            <a:endParaRPr lang="es-MX" b="1" dirty="0">
              <a:solidFill>
                <a:schemeClr val="dk1"/>
              </a:solidFill>
            </a:endParaRPr>
          </a:p>
          <a:p>
            <a:pPr lvl="0">
              <a:defRPr/>
            </a:pPr>
            <a:r>
              <a:rPr lang="es-MX" b="1" dirty="0">
                <a:solidFill>
                  <a:schemeClr val="dk1"/>
                </a:solidFill>
              </a:rPr>
              <a:t>Tiempo</a:t>
            </a:r>
            <a:r>
              <a:rPr lang="es-MX" b="1" dirty="0" smtClean="0">
                <a:solidFill>
                  <a:schemeClr val="dk1"/>
                </a:solidFill>
              </a:rPr>
              <a:t>: </a:t>
            </a:r>
            <a:r>
              <a:rPr lang="es-MX" dirty="0" smtClean="0">
                <a:solidFill>
                  <a:schemeClr val="dk1"/>
                </a:solidFill>
              </a:rPr>
              <a:t>15 minutos</a:t>
            </a:r>
            <a:endParaRPr lang="es-MX" b="1" dirty="0">
              <a:solidFill>
                <a:schemeClr val="dk1"/>
              </a:solidFill>
            </a:endParaRPr>
          </a:p>
          <a:p>
            <a:pPr lvl="0">
              <a:defRPr/>
            </a:pPr>
            <a:r>
              <a:rPr lang="es-MX" b="1" dirty="0">
                <a:solidFill>
                  <a:schemeClr val="dk1"/>
                </a:solidFill>
              </a:rPr>
              <a:t>Aprendizaje</a:t>
            </a:r>
            <a:r>
              <a:rPr lang="es-MX" b="1" dirty="0" smtClean="0">
                <a:solidFill>
                  <a:schemeClr val="dk1"/>
                </a:solidFill>
              </a:rPr>
              <a:t>: </a:t>
            </a:r>
            <a:r>
              <a:rPr lang="es-MX" dirty="0"/>
              <a:t>Escucha, canta canciones y participa en juegos y rondas.</a:t>
            </a:r>
            <a:endParaRPr lang="es-MX" b="1" dirty="0">
              <a:solidFill>
                <a:schemeClr val="dk1"/>
              </a:solidFill>
            </a:endParaRPr>
          </a:p>
          <a:p>
            <a:endParaRPr lang="es-MX" dirty="0"/>
          </a:p>
        </p:txBody>
      </p:sp>
    </p:spTree>
    <p:extLst>
      <p:ext uri="{BB962C8B-B14F-4D97-AF65-F5344CB8AC3E}">
        <p14:creationId xmlns:p14="http://schemas.microsoft.com/office/powerpoint/2010/main" val="11274416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297793210"/>
              </p:ext>
            </p:extLst>
          </p:nvPr>
        </p:nvGraphicFramePr>
        <p:xfrm>
          <a:off x="0" y="-1"/>
          <a:ext cx="12192000" cy="9360640"/>
        </p:xfrm>
        <a:graphic>
          <a:graphicData uri="http://schemas.openxmlformats.org/drawingml/2006/table">
            <a:tbl>
              <a:tblPr firstRow="1" bandRow="1">
                <a:tableStyleId>{5C22544A-7EE6-4342-B048-85BDC9FD1C3A}</a:tableStyleId>
              </a:tblPr>
              <a:tblGrid>
                <a:gridCol w="5280338"/>
                <a:gridCol w="2847662"/>
                <a:gridCol w="4064000"/>
              </a:tblGrid>
              <a:tr h="582400">
                <a:tc>
                  <a:txBody>
                    <a:bodyPr/>
                    <a:lstStyle/>
                    <a:p>
                      <a:endParaRPr lang="es-MX" dirty="0"/>
                    </a:p>
                  </a:txBody>
                  <a:tcPr/>
                </a:tc>
                <a:tc>
                  <a:txBody>
                    <a:bodyPr/>
                    <a:lstStyle/>
                    <a:p>
                      <a:endParaRPr lang="es-MX"/>
                    </a:p>
                  </a:txBody>
                  <a:tcPr/>
                </a:tc>
                <a:tc>
                  <a:txBody>
                    <a:bodyPr/>
                    <a:lstStyle/>
                    <a:p>
                      <a:endParaRPr lang="es-MX"/>
                    </a:p>
                  </a:txBody>
                  <a:tcPr/>
                </a:tc>
              </a:tr>
              <a:tr h="1132036">
                <a:tc>
                  <a:txBody>
                    <a:bodyPr/>
                    <a:lstStyle/>
                    <a:p>
                      <a:endParaRPr lang="es-MX" sz="110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800" b="1" kern="1200" dirty="0" smtClean="0">
                          <a:solidFill>
                            <a:schemeClr val="dk1"/>
                          </a:solidFill>
                          <a:effectLst/>
                          <a:latin typeface="+mn-lt"/>
                          <a:ea typeface="+mn-ea"/>
                          <a:cs typeface="+mn-cs"/>
                        </a:rPr>
                        <a:t>“ respeto de reglas” </a:t>
                      </a:r>
                      <a:r>
                        <a:rPr lang="es-MX" sz="1800" kern="1200" dirty="0" smtClean="0">
                          <a:solidFill>
                            <a:schemeClr val="dk1"/>
                          </a:solidFill>
                          <a:effectLst/>
                          <a:latin typeface="+mn-lt"/>
                          <a:ea typeface="+mn-ea"/>
                          <a:cs typeface="+mn-cs"/>
                        </a:rPr>
                        <a:t> Observar los comportamientos de los niños en la imagen de la pantalla, responder ¿ cuáles niños no deben entrar al supermercado y porque? Observar las respuestas de los niños.</a:t>
                      </a:r>
                    </a:p>
                    <a:p>
                      <a:endParaRPr lang="es-MX" sz="800" b="1" dirty="0"/>
                    </a:p>
                  </a:txBody>
                  <a:tcPr/>
                </a:tc>
                <a:tc>
                  <a:txBody>
                    <a:bodyPr/>
                    <a:lstStyle/>
                    <a:p>
                      <a:r>
                        <a:rPr lang="es-MX" dirty="0" smtClean="0"/>
                        <a:t>OBSERVACIÓN</a:t>
                      </a:r>
                      <a:endParaRPr lang="es-MX" dirty="0"/>
                    </a:p>
                  </a:txBody>
                  <a:tcPr/>
                </a:tc>
                <a:tc>
                  <a:txBody>
                    <a:bodyPr/>
                    <a:lstStyle/>
                    <a:p>
                      <a:r>
                        <a:rPr lang="es-MX" sz="1800" b="0" dirty="0" smtClean="0"/>
                        <a:t>Observar</a:t>
                      </a:r>
                      <a:r>
                        <a:rPr lang="es-MX" sz="1800" b="0" baseline="0" dirty="0" smtClean="0"/>
                        <a:t> si el respeto de reglas en el supermercado es algo común para los niños.</a:t>
                      </a:r>
                      <a:endParaRPr lang="es-MX" sz="1100" b="1" dirty="0" smtClean="0"/>
                    </a:p>
                  </a:txBody>
                  <a:tcPr/>
                </a:tc>
              </a:tr>
              <a:tr h="9566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b="1" kern="1200" dirty="0" smtClean="0">
                          <a:solidFill>
                            <a:schemeClr val="dk1"/>
                          </a:solidFill>
                          <a:effectLst/>
                          <a:latin typeface="+mn-lt"/>
                          <a:ea typeface="+mn-ea"/>
                          <a:cs typeface="+mn-cs"/>
                        </a:rPr>
                        <a:t>Juego de roles “Decidir</a:t>
                      </a:r>
                      <a:r>
                        <a:rPr lang="es-MX" sz="1800" kern="1200" dirty="0" smtClean="0">
                          <a:solidFill>
                            <a:schemeClr val="dk1"/>
                          </a:solidFill>
                          <a:effectLst/>
                          <a:latin typeface="+mn-lt"/>
                          <a:ea typeface="+mn-ea"/>
                          <a:cs typeface="+mn-cs"/>
                        </a:rPr>
                        <a:t> quién serán los cajeros y las personas que compren, los niños, mamas, papas etc… jugar al </a:t>
                      </a:r>
                      <a:r>
                        <a:rPr lang="es-MX" sz="1800" kern="1200" dirty="0" err="1" smtClean="0">
                          <a:solidFill>
                            <a:schemeClr val="dk1"/>
                          </a:solidFill>
                          <a:effectLst/>
                          <a:latin typeface="+mn-lt"/>
                          <a:ea typeface="+mn-ea"/>
                          <a:cs typeface="+mn-cs"/>
                        </a:rPr>
                        <a:t>super</a:t>
                      </a:r>
                      <a:r>
                        <a:rPr lang="es-MX" sz="1800" kern="1200" dirty="0" smtClean="0">
                          <a:solidFill>
                            <a:schemeClr val="dk1"/>
                          </a:solidFill>
                          <a:effectLst/>
                          <a:latin typeface="+mn-lt"/>
                          <a:ea typeface="+mn-ea"/>
                          <a:cs typeface="+mn-cs"/>
                        </a:rPr>
                        <a:t> mercado, cambiar los papeles del juego, observar los comportamientos de los niños y el conteo a la hora de cobrar.</a:t>
                      </a:r>
                    </a:p>
                    <a:p>
                      <a:pPr marL="0" marR="0" indent="0" algn="l" defTabSz="914400" rtl="0" eaLnBrk="1" fontAlgn="auto" latinLnBrk="0" hangingPunct="1">
                        <a:lnSpc>
                          <a:spcPct val="100000"/>
                        </a:lnSpc>
                        <a:spcBef>
                          <a:spcPts val="0"/>
                        </a:spcBef>
                        <a:spcAft>
                          <a:spcPts val="0"/>
                        </a:spcAft>
                        <a:buClrTx/>
                        <a:buSzTx/>
                        <a:buFontTx/>
                        <a:buNone/>
                        <a:tabLst/>
                        <a:defRPr/>
                      </a:pPr>
                      <a:endParaRPr lang="es-MX" sz="1100" dirty="0"/>
                    </a:p>
                  </a:txBody>
                  <a:tcPr/>
                </a:tc>
                <a:tc>
                  <a:txBody>
                    <a:bodyPr/>
                    <a:lstStyle/>
                    <a:p>
                      <a:r>
                        <a:rPr lang="es-MX" dirty="0" smtClean="0"/>
                        <a:t>JUEGO DE ROLES</a:t>
                      </a:r>
                      <a:endParaRPr lang="es-MX"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dirty="0" smtClean="0"/>
                        <a:t> </a:t>
                      </a:r>
                      <a:r>
                        <a:rPr lang="es-MX" dirty="0" smtClean="0"/>
                        <a:t>Observar el comportamiento y la relación que se</a:t>
                      </a:r>
                      <a:r>
                        <a:rPr lang="es-MX" baseline="0" dirty="0" smtClean="0"/>
                        <a:t> tienen unos a otros al jugar un juego de roles, el respeto de reglas, así como valores manejados.</a:t>
                      </a:r>
                      <a:endParaRPr lang="es-MX" dirty="0"/>
                    </a:p>
                  </a:txBody>
                  <a:tcPr/>
                </a:tc>
              </a:tr>
              <a:tr h="15306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800" kern="1200" dirty="0" smtClean="0">
                          <a:solidFill>
                            <a:schemeClr val="dk1"/>
                          </a:solidFill>
                          <a:effectLst/>
                          <a:latin typeface="+mn-lt"/>
                          <a:ea typeface="+mn-ea"/>
                          <a:cs typeface="+mn-cs"/>
                        </a:rPr>
                        <a:t>“Video sobre los productos enlatados” responder ¿Alguien sabe de dónde vienen estos productos? ¿cómo llegan a nuestra casa? Ver video sobre el proceso de como trasladan los productos de conserva, responder ¿Creen que sea fácil o difícil?, observar los cuestionamientos.</a:t>
                      </a:r>
                    </a:p>
                    <a:p>
                      <a:endParaRPr lang="es-MX" dirty="0"/>
                    </a:p>
                  </a:txBody>
                  <a:tcPr/>
                </a:tc>
                <a:tc>
                  <a:txBody>
                    <a:bodyPr/>
                    <a:lstStyle/>
                    <a:p>
                      <a:r>
                        <a:rPr lang="es-MX" dirty="0" smtClean="0"/>
                        <a:t>VIDEO</a:t>
                      </a:r>
                      <a:endParaRPr lang="es-MX" dirty="0"/>
                    </a:p>
                  </a:txBody>
                  <a:tcPr/>
                </a:tc>
                <a:tc>
                  <a:txBody>
                    <a:bodyPr/>
                    <a:lstStyle/>
                    <a:p>
                      <a:r>
                        <a:rPr lang="es-MX" dirty="0" smtClean="0"/>
                        <a:t>Observar</a:t>
                      </a:r>
                      <a:r>
                        <a:rPr lang="es-MX" baseline="0" dirty="0" smtClean="0"/>
                        <a:t> la capacidad de escucha</a:t>
                      </a:r>
                      <a:endParaRPr lang="es-MX" dirty="0"/>
                    </a:p>
                  </a:txBody>
                  <a:tcPr/>
                </a:tc>
              </a:tr>
              <a:tr h="1243646">
                <a:tc>
                  <a:txBody>
                    <a:bodyPr/>
                    <a:lstStyle/>
                    <a:p>
                      <a:pPr lvl="0" algn="just"/>
                      <a:endParaRPr lang="es-MX" sz="1200" dirty="0" smtClean="0"/>
                    </a:p>
                    <a:p>
                      <a:r>
                        <a:rPr lang="es-MX" sz="1800" kern="1200" dirty="0" smtClean="0">
                          <a:solidFill>
                            <a:schemeClr val="dk1"/>
                          </a:solidFill>
                          <a:effectLst/>
                          <a:latin typeface="+mn-lt"/>
                          <a:ea typeface="+mn-ea"/>
                          <a:cs typeface="+mn-cs"/>
                        </a:rPr>
                        <a:t>En el salón Observar e identificar las monedas de un peso, 5 pesos, las monedas de 10 pesos, y los billetes de 20, contar cuantas monedas de un peso, de 5 pesos y de 10 se necesitan para igualar un billete de 20 pesos, agrupar de diferentes formas las monedas de un peso, 5 y 10, se observar la identificación de las monedas y billetes.</a:t>
                      </a:r>
                      <a:endParaRPr lang="es-MX" sz="1200" dirty="0"/>
                    </a:p>
                  </a:txBody>
                  <a:tcPr/>
                </a:tc>
                <a:tc>
                  <a:txBody>
                    <a:bodyPr/>
                    <a:lstStyle/>
                    <a:p>
                      <a:r>
                        <a:rPr lang="es-MX" dirty="0" smtClean="0"/>
                        <a:t>MANIPULACIÓN</a:t>
                      </a:r>
                      <a:r>
                        <a:rPr lang="es-MX" baseline="0" dirty="0" smtClean="0"/>
                        <a:t> DE OBJETOS REALES ( DINERO)</a:t>
                      </a:r>
                      <a:endParaRPr lang="es-MX" dirty="0"/>
                    </a:p>
                  </a:txBody>
                  <a:tcPr/>
                </a:tc>
                <a:tc>
                  <a:txBody>
                    <a:bodyPr/>
                    <a:lstStyle/>
                    <a:p>
                      <a:r>
                        <a:rPr lang="es-MX" dirty="0" smtClean="0"/>
                        <a:t>Observar el conteo, la</a:t>
                      </a:r>
                      <a:r>
                        <a:rPr lang="es-MX" baseline="0" dirty="0" smtClean="0"/>
                        <a:t> manipulación y le descripción de objetos reales</a:t>
                      </a:r>
                      <a:endParaRPr lang="es-MX" dirty="0"/>
                    </a:p>
                  </a:txBody>
                  <a:tcPr/>
                </a:tc>
              </a:tr>
              <a:tr h="1243646">
                <a:tc>
                  <a:txBody>
                    <a:bodyPr/>
                    <a:lstStyle/>
                    <a:p>
                      <a:r>
                        <a:rPr lang="es-MX" dirty="0" smtClean="0"/>
                        <a:t>“ Arroz con leche</a:t>
                      </a:r>
                      <a:r>
                        <a:rPr lang="es-MX" baseline="0" dirty="0" smtClean="0"/>
                        <a:t>” Responder los siguientes cuestionamientos: ¿ A quien le gusta el arroz con leche? ¿ Que compraríamos en el </a:t>
                      </a:r>
                      <a:r>
                        <a:rPr lang="es-MX" baseline="0" dirty="0" err="1" smtClean="0"/>
                        <a:t>super</a:t>
                      </a:r>
                      <a:r>
                        <a:rPr lang="es-MX" baseline="0" dirty="0" smtClean="0"/>
                        <a:t> para preparar arroz con leche?, Jugar y cantar la ronda arroz con leche, se observan el seguimiento de reglas.</a:t>
                      </a:r>
                      <a:endParaRPr lang="es-MX" dirty="0"/>
                    </a:p>
                  </a:txBody>
                  <a:tcPr/>
                </a:tc>
                <a:tc>
                  <a:txBody>
                    <a:bodyPr/>
                    <a:lstStyle/>
                    <a:p>
                      <a:r>
                        <a:rPr lang="es-MX" dirty="0" smtClean="0"/>
                        <a:t>RONDA</a:t>
                      </a:r>
                      <a:endParaRPr lang="es-MX" dirty="0"/>
                    </a:p>
                  </a:txBody>
                  <a:tcPr/>
                </a:tc>
                <a:tc>
                  <a:txBody>
                    <a:bodyPr/>
                    <a:lstStyle/>
                    <a:p>
                      <a:r>
                        <a:rPr lang="es-MX" dirty="0" smtClean="0"/>
                        <a:t>Observar</a:t>
                      </a:r>
                      <a:r>
                        <a:rPr lang="es-MX" baseline="0" dirty="0" smtClean="0"/>
                        <a:t> los movimientos y los estamos de animo que tienen los niños al ser participes del juego.</a:t>
                      </a:r>
                      <a:endParaRPr lang="es-MX" dirty="0"/>
                    </a:p>
                  </a:txBody>
                  <a:tcPr/>
                </a:tc>
              </a:tr>
            </a:tbl>
          </a:graphicData>
        </a:graphic>
      </p:graphicFrame>
      <p:sp>
        <p:nvSpPr>
          <p:cNvPr id="6" name="CuadroTexto 5"/>
          <p:cNvSpPr txBox="1"/>
          <p:nvPr/>
        </p:nvSpPr>
        <p:spPr>
          <a:xfrm>
            <a:off x="231820" y="193183"/>
            <a:ext cx="3606084" cy="369332"/>
          </a:xfrm>
          <a:prstGeom prst="rect">
            <a:avLst/>
          </a:prstGeom>
          <a:noFill/>
        </p:spPr>
        <p:txBody>
          <a:bodyPr wrap="square" rtlCol="0">
            <a:spAutoFit/>
          </a:bodyPr>
          <a:lstStyle/>
          <a:p>
            <a:r>
              <a:rPr lang="es-MX" dirty="0" smtClean="0"/>
              <a:t>SEMANA</a:t>
            </a:r>
            <a:endParaRPr lang="es-MX" dirty="0"/>
          </a:p>
        </p:txBody>
      </p:sp>
      <p:sp>
        <p:nvSpPr>
          <p:cNvPr id="7" name="CuadroTexto 6"/>
          <p:cNvSpPr txBox="1"/>
          <p:nvPr/>
        </p:nvSpPr>
        <p:spPr>
          <a:xfrm>
            <a:off x="5226677" y="206062"/>
            <a:ext cx="2706709" cy="369332"/>
          </a:xfrm>
          <a:prstGeom prst="rect">
            <a:avLst/>
          </a:prstGeom>
          <a:noFill/>
        </p:spPr>
        <p:txBody>
          <a:bodyPr wrap="square" rtlCol="0">
            <a:spAutoFit/>
          </a:bodyPr>
          <a:lstStyle/>
          <a:p>
            <a:r>
              <a:rPr lang="es-MX" dirty="0" smtClean="0"/>
              <a:t>ADECUACIÓN ESTRATEGÍA</a:t>
            </a:r>
            <a:endParaRPr lang="es-MX" dirty="0"/>
          </a:p>
        </p:txBody>
      </p:sp>
      <p:sp>
        <p:nvSpPr>
          <p:cNvPr id="8" name="CuadroTexto 7"/>
          <p:cNvSpPr txBox="1"/>
          <p:nvPr/>
        </p:nvSpPr>
        <p:spPr>
          <a:xfrm>
            <a:off x="8175938" y="193183"/>
            <a:ext cx="3606084" cy="369332"/>
          </a:xfrm>
          <a:prstGeom prst="rect">
            <a:avLst/>
          </a:prstGeom>
          <a:noFill/>
        </p:spPr>
        <p:txBody>
          <a:bodyPr wrap="square" rtlCol="0">
            <a:spAutoFit/>
          </a:bodyPr>
          <a:lstStyle/>
          <a:p>
            <a:r>
              <a:rPr lang="es-MX" dirty="0" smtClean="0"/>
              <a:t>EVALUACIÓN</a:t>
            </a:r>
            <a:endParaRPr lang="es-MX" dirty="0"/>
          </a:p>
        </p:txBody>
      </p:sp>
    </p:spTree>
    <p:extLst>
      <p:ext uri="{BB962C8B-B14F-4D97-AF65-F5344CB8AC3E}">
        <p14:creationId xmlns:p14="http://schemas.microsoft.com/office/powerpoint/2010/main" val="1255772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76836" y="2451503"/>
            <a:ext cx="10515600" cy="1325563"/>
          </a:xfrm>
        </p:spPr>
        <p:txBody>
          <a:bodyPr>
            <a:normAutofit/>
          </a:bodyPr>
          <a:lstStyle/>
          <a:p>
            <a:pPr algn="ctr"/>
            <a:r>
              <a:rPr lang="es-MX" sz="6600" dirty="0" smtClean="0"/>
              <a:t>Actividades 1er semana</a:t>
            </a:r>
            <a:endParaRPr lang="es-MX" sz="6600" dirty="0"/>
          </a:p>
        </p:txBody>
      </p:sp>
    </p:spTree>
    <p:extLst>
      <p:ext uri="{BB962C8B-B14F-4D97-AF65-F5344CB8AC3E}">
        <p14:creationId xmlns:p14="http://schemas.microsoft.com/office/powerpoint/2010/main" val="129756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p:cNvSpPr txBox="1"/>
          <p:nvPr/>
        </p:nvSpPr>
        <p:spPr>
          <a:xfrm>
            <a:off x="463639" y="128788"/>
            <a:ext cx="10947043" cy="5816977"/>
          </a:xfrm>
          <a:prstGeom prst="rect">
            <a:avLst/>
          </a:prstGeom>
          <a:noFill/>
        </p:spPr>
        <p:txBody>
          <a:bodyPr wrap="square" rtlCol="0">
            <a:spAutoFit/>
          </a:bodyPr>
          <a:lstStyle/>
          <a:p>
            <a:pPr lvl="0" algn="just"/>
            <a:r>
              <a:rPr lang="es-MX" sz="1400" b="1" dirty="0">
                <a:latin typeface="Arial" panose="020B0604020202020204" pitchFamily="34" charset="0"/>
                <a:cs typeface="Arial" panose="020B0604020202020204" pitchFamily="34" charset="0"/>
              </a:rPr>
              <a:t>Ronda “ la calavera”: </a:t>
            </a:r>
            <a:r>
              <a:rPr lang="es-MX" sz="1400" dirty="0">
                <a:latin typeface="Arial" panose="020B0604020202020204" pitchFamily="34" charset="0"/>
                <a:cs typeface="Arial" panose="020B0604020202020204" pitchFamily="34" charset="0"/>
              </a:rPr>
              <a:t>Escuchar indicaciones en las cuales tiene que formar un circulo, tomarse de las manos, cantar y actuar la ronda, Participar activamente, cantar y actuar al ritmo de la música como la dama de la muerte del , platicar cual parte de la ronda le gusto más, observar los movimientos de los </a:t>
            </a:r>
            <a:r>
              <a:rPr lang="es-MX" sz="1400" dirty="0" smtClean="0">
                <a:latin typeface="Arial" panose="020B0604020202020204" pitchFamily="34" charset="0"/>
                <a:cs typeface="Arial" panose="020B0604020202020204" pitchFamily="34" charset="0"/>
              </a:rPr>
              <a:t>niños.</a:t>
            </a:r>
          </a:p>
          <a:p>
            <a:r>
              <a:rPr lang="es-MX" sz="1400" b="1" dirty="0" smtClean="0">
                <a:latin typeface="Arial" panose="020B0604020202020204" pitchFamily="34" charset="0"/>
                <a:cs typeface="Arial" panose="020B0604020202020204" pitchFamily="34" charset="0"/>
              </a:rPr>
              <a:t>Competencia: </a:t>
            </a:r>
            <a:r>
              <a:rPr lang="es-MX" sz="1400" dirty="0">
                <a:latin typeface="Arial" panose="020B0604020202020204" pitchFamily="34" charset="0"/>
                <a:cs typeface="Arial" panose="020B0604020202020204" pitchFamily="34" charset="0"/>
              </a:rPr>
              <a:t>Expresa su sensibilidad, imaginación e inventiva al interpretar o crear</a:t>
            </a:r>
          </a:p>
          <a:p>
            <a:r>
              <a:rPr lang="es-MX" sz="1400" dirty="0">
                <a:latin typeface="Arial" panose="020B0604020202020204" pitchFamily="34" charset="0"/>
                <a:cs typeface="Arial" panose="020B0604020202020204" pitchFamily="34" charset="0"/>
              </a:rPr>
              <a:t>canciones y melodías</a:t>
            </a:r>
            <a:endParaRPr lang="es-MX" sz="1400" dirty="0" smtClean="0">
              <a:latin typeface="Arial" panose="020B0604020202020204" pitchFamily="34" charset="0"/>
              <a:cs typeface="Arial" panose="020B0604020202020204" pitchFamily="34" charset="0"/>
            </a:endParaRPr>
          </a:p>
          <a:p>
            <a:pPr algn="just"/>
            <a:r>
              <a:rPr lang="es-MX" sz="1400" b="1" dirty="0" smtClean="0">
                <a:latin typeface="Arial" panose="020B0604020202020204" pitchFamily="34" charset="0"/>
                <a:cs typeface="Arial" panose="020B0604020202020204" pitchFamily="34" charset="0"/>
              </a:rPr>
              <a:t>Aprendizaje</a:t>
            </a:r>
            <a:r>
              <a:rPr lang="es-MX" sz="1400" b="1" baseline="0" dirty="0" smtClean="0">
                <a:latin typeface="Arial" panose="020B0604020202020204" pitchFamily="34" charset="0"/>
                <a:cs typeface="Arial" panose="020B0604020202020204" pitchFamily="34" charset="0"/>
              </a:rPr>
              <a:t> esperado: </a:t>
            </a:r>
            <a:r>
              <a:rPr lang="es-MX" sz="1400" dirty="0">
                <a:solidFill>
                  <a:schemeClr val="dk1"/>
                </a:solidFill>
                <a:latin typeface="Arial" panose="020B0604020202020204" pitchFamily="34" charset="0"/>
                <a:cs typeface="Arial" panose="020B0604020202020204" pitchFamily="34" charset="0"/>
              </a:rPr>
              <a:t>Escucha, canta canciones y participa en juegos y rondas.</a:t>
            </a:r>
          </a:p>
          <a:p>
            <a:pPr lvl="0" algn="just"/>
            <a:r>
              <a:rPr lang="es-MX" sz="1400" b="1" dirty="0" smtClean="0">
                <a:latin typeface="Arial" panose="020B0604020202020204" pitchFamily="34" charset="0"/>
                <a:cs typeface="Arial" panose="020B0604020202020204" pitchFamily="34" charset="0"/>
              </a:rPr>
              <a:t>Materiales:</a:t>
            </a:r>
            <a:r>
              <a:rPr lang="es-MX" sz="1400" dirty="0" smtClean="0">
                <a:latin typeface="Arial" panose="020B0604020202020204" pitchFamily="34" charset="0"/>
                <a:cs typeface="Arial" panose="020B0604020202020204" pitchFamily="34" charset="0"/>
              </a:rPr>
              <a:t> Canción de ronda.</a:t>
            </a:r>
            <a:endParaRPr lang="es-MX" sz="1400" b="1" dirty="0" smtClean="0">
              <a:latin typeface="Arial" panose="020B0604020202020204" pitchFamily="34" charset="0"/>
              <a:cs typeface="Arial" panose="020B0604020202020204" pitchFamily="34" charset="0"/>
            </a:endParaRPr>
          </a:p>
          <a:p>
            <a:pPr lvl="0" algn="just"/>
            <a:r>
              <a:rPr lang="es-MX" sz="1400" b="1" dirty="0" smtClean="0">
                <a:latin typeface="Arial" panose="020B0604020202020204" pitchFamily="34" charset="0"/>
                <a:cs typeface="Arial" panose="020B0604020202020204" pitchFamily="34" charset="0"/>
              </a:rPr>
              <a:t>Organización: </a:t>
            </a:r>
            <a:r>
              <a:rPr lang="es-MX" sz="1400" dirty="0" smtClean="0">
                <a:latin typeface="Arial" panose="020B0604020202020204" pitchFamily="34" charset="0"/>
                <a:cs typeface="Arial" panose="020B0604020202020204" pitchFamily="34" charset="0"/>
              </a:rPr>
              <a:t>Grupal</a:t>
            </a:r>
            <a:endParaRPr lang="es-MX" sz="1400" b="1" dirty="0" smtClean="0">
              <a:latin typeface="Arial" panose="020B0604020202020204" pitchFamily="34" charset="0"/>
              <a:cs typeface="Arial" panose="020B0604020202020204" pitchFamily="34" charset="0"/>
            </a:endParaRPr>
          </a:p>
          <a:p>
            <a:pPr lvl="0" algn="just"/>
            <a:endParaRPr lang="es-MX" sz="1400" dirty="0">
              <a:latin typeface="Arial" panose="020B0604020202020204" pitchFamily="34" charset="0"/>
              <a:cs typeface="Arial" panose="020B0604020202020204" pitchFamily="34" charset="0"/>
            </a:endParaRPr>
          </a:p>
          <a:p>
            <a:pPr algn="just"/>
            <a:r>
              <a:rPr lang="es-MX" sz="1400" b="1" dirty="0">
                <a:latin typeface="Arial" panose="020B0604020202020204" pitchFamily="34" charset="0"/>
                <a:cs typeface="Arial" panose="020B0604020202020204" pitchFamily="34" charset="0"/>
              </a:rPr>
              <a:t>“Nuestra catrina bebe” </a:t>
            </a:r>
            <a:r>
              <a:rPr lang="es-MX" sz="1400" dirty="0">
                <a:latin typeface="Arial" panose="020B0604020202020204" pitchFamily="34" charset="0"/>
                <a:cs typeface="Arial" panose="020B0604020202020204" pitchFamily="34" charset="0"/>
              </a:rPr>
              <a:t>responder los siguientes cuestionamientos: ¿conocen el valor de la responsabilidad? ¿de qué trata este valor?, realizar con un huevo de cascaron y marcadores la cara de una catrina bebe, poner el confeti adentro, y pegar el circulo de hoja en el huevo de manera individual en el salón, responder los siguientes cuestionamientos de manera grupal ¿Qué podemos hacer para que el huevo no se quiebre? observar las respuestas de los niños.</a:t>
            </a:r>
          </a:p>
          <a:p>
            <a:r>
              <a:rPr lang="es-MX" sz="1400" dirty="0" smtClean="0">
                <a:latin typeface="Arial" panose="020B0604020202020204" pitchFamily="34" charset="0"/>
                <a:cs typeface="Arial" panose="020B0604020202020204" pitchFamily="34" charset="0"/>
              </a:rPr>
              <a:t>Competencia: </a:t>
            </a:r>
            <a:r>
              <a:rPr lang="es-MX" sz="1400" dirty="0">
                <a:latin typeface="Arial" panose="020B0604020202020204" pitchFamily="34" charset="0"/>
                <a:cs typeface="Arial" panose="020B0604020202020204" pitchFamily="34" charset="0"/>
              </a:rPr>
              <a:t>Actúa gradualmente con mayor confianza y control de acuerdo con</a:t>
            </a:r>
          </a:p>
          <a:p>
            <a:r>
              <a:rPr lang="es-MX" sz="1400" dirty="0">
                <a:latin typeface="Arial" panose="020B0604020202020204" pitchFamily="34" charset="0"/>
                <a:cs typeface="Arial" panose="020B0604020202020204" pitchFamily="34" charset="0"/>
              </a:rPr>
              <a:t>criterios, reglas y convenciones externas que regulan su conducta en los</a:t>
            </a:r>
          </a:p>
          <a:p>
            <a:r>
              <a:rPr lang="es-MX" sz="1400" dirty="0">
                <a:latin typeface="Arial" panose="020B0604020202020204" pitchFamily="34" charset="0"/>
                <a:cs typeface="Arial" panose="020B0604020202020204" pitchFamily="34" charset="0"/>
              </a:rPr>
              <a:t>diferentes ámbitos en que </a:t>
            </a:r>
            <a:r>
              <a:rPr lang="es-MX" sz="1400" dirty="0" smtClean="0">
                <a:latin typeface="Arial" panose="020B0604020202020204" pitchFamily="34" charset="0"/>
                <a:cs typeface="Arial" panose="020B0604020202020204" pitchFamily="34" charset="0"/>
              </a:rPr>
              <a:t>participa</a:t>
            </a:r>
          </a:p>
          <a:p>
            <a:r>
              <a:rPr lang="es-MX" sz="1400" b="1" dirty="0" smtClean="0">
                <a:latin typeface="Arial" panose="020B0604020202020204" pitchFamily="34" charset="0"/>
                <a:cs typeface="Arial" panose="020B0604020202020204" pitchFamily="34" charset="0"/>
              </a:rPr>
              <a:t>Competencia: </a:t>
            </a:r>
            <a:r>
              <a:rPr lang="es-MX" sz="1400" dirty="0">
                <a:latin typeface="Arial" panose="020B0604020202020204" pitchFamily="34" charset="0"/>
                <a:cs typeface="Arial" panose="020B0604020202020204" pitchFamily="34" charset="0"/>
              </a:rPr>
              <a:t>Actúa gradualmente con mayor confianza y control de acuerdo con</a:t>
            </a:r>
          </a:p>
          <a:p>
            <a:r>
              <a:rPr lang="es-MX" sz="1400" dirty="0">
                <a:latin typeface="Arial" panose="020B0604020202020204" pitchFamily="34" charset="0"/>
                <a:cs typeface="Arial" panose="020B0604020202020204" pitchFamily="34" charset="0"/>
              </a:rPr>
              <a:t>criterios, reglas y convenciones externas que regulan su conducta en los</a:t>
            </a:r>
          </a:p>
          <a:p>
            <a:r>
              <a:rPr lang="es-MX" sz="1400" dirty="0">
                <a:latin typeface="Arial" panose="020B0604020202020204" pitchFamily="34" charset="0"/>
                <a:cs typeface="Arial" panose="020B0604020202020204" pitchFamily="34" charset="0"/>
              </a:rPr>
              <a:t>diferentes ámbitos en que participa</a:t>
            </a:r>
            <a:endParaRPr lang="es-MX" sz="1400" dirty="0" smtClean="0">
              <a:latin typeface="Arial" panose="020B0604020202020204" pitchFamily="34" charset="0"/>
              <a:cs typeface="Arial" panose="020B0604020202020204" pitchFamily="34" charset="0"/>
            </a:endParaRPr>
          </a:p>
          <a:p>
            <a:r>
              <a:rPr lang="es-MX" sz="1400" b="1" dirty="0" smtClean="0">
                <a:latin typeface="Arial" panose="020B0604020202020204" pitchFamily="34" charset="0"/>
                <a:cs typeface="Arial" panose="020B0604020202020204" pitchFamily="34" charset="0"/>
              </a:rPr>
              <a:t>Aprendizaje</a:t>
            </a:r>
            <a:r>
              <a:rPr lang="es-MX" sz="1400" b="1" baseline="0" dirty="0" smtClean="0">
                <a:latin typeface="Arial" panose="020B0604020202020204" pitchFamily="34" charset="0"/>
                <a:cs typeface="Arial" panose="020B0604020202020204" pitchFamily="34" charset="0"/>
              </a:rPr>
              <a:t> esperado: </a:t>
            </a:r>
            <a:r>
              <a:rPr lang="es-MX" sz="1400" dirty="0">
                <a:solidFill>
                  <a:schemeClr val="dk1"/>
                </a:solidFill>
                <a:latin typeface="Arial" panose="020B0604020202020204" pitchFamily="34" charset="0"/>
                <a:cs typeface="Arial" panose="020B0604020202020204" pitchFamily="34" charset="0"/>
              </a:rPr>
              <a:t>Se hace cargo de las pertenencias que lleva a la escuela</a:t>
            </a:r>
            <a:r>
              <a:rPr lang="es-MX" sz="1400" dirty="0" smtClean="0">
                <a:solidFill>
                  <a:schemeClr val="dk1"/>
                </a:solidFill>
                <a:latin typeface="Arial" panose="020B0604020202020204" pitchFamily="34" charset="0"/>
                <a:cs typeface="Arial" panose="020B0604020202020204" pitchFamily="34" charset="0"/>
              </a:rPr>
              <a:t>.</a:t>
            </a:r>
          </a:p>
          <a:p>
            <a:pPr lvl="0" algn="just"/>
            <a:r>
              <a:rPr lang="es-MX" sz="1400" b="1" dirty="0" smtClean="0">
                <a:latin typeface="Arial" panose="020B0604020202020204" pitchFamily="34" charset="0"/>
                <a:cs typeface="Arial" panose="020B0604020202020204" pitchFamily="34" charset="0"/>
              </a:rPr>
              <a:t>Materiales: </a:t>
            </a:r>
            <a:r>
              <a:rPr lang="es-MX" sz="1400" dirty="0" smtClean="0">
                <a:latin typeface="Arial" panose="020B0604020202020204" pitchFamily="34" charset="0"/>
                <a:cs typeface="Arial" panose="020B0604020202020204" pitchFamily="34" charset="0"/>
              </a:rPr>
              <a:t>Cascara de huevos, hojas de colores, confeti.</a:t>
            </a:r>
            <a:endParaRPr lang="es-MX" sz="1400" b="1" dirty="0" smtClean="0">
              <a:latin typeface="Arial" panose="020B0604020202020204" pitchFamily="34" charset="0"/>
              <a:cs typeface="Arial" panose="020B0604020202020204" pitchFamily="34" charset="0"/>
            </a:endParaRPr>
          </a:p>
          <a:p>
            <a:pPr lvl="0" algn="just"/>
            <a:r>
              <a:rPr lang="es-MX" sz="1400" b="1" dirty="0" smtClean="0">
                <a:latin typeface="Arial" panose="020B0604020202020204" pitchFamily="34" charset="0"/>
                <a:cs typeface="Arial" panose="020B0604020202020204" pitchFamily="34" charset="0"/>
              </a:rPr>
              <a:t>Organización: </a:t>
            </a:r>
            <a:r>
              <a:rPr lang="es-MX" sz="1400" dirty="0" smtClean="0">
                <a:latin typeface="Arial" panose="020B0604020202020204" pitchFamily="34" charset="0"/>
                <a:cs typeface="Arial" panose="020B0604020202020204" pitchFamily="34" charset="0"/>
              </a:rPr>
              <a:t>Grupal</a:t>
            </a:r>
            <a:endParaRPr lang="es-MX" sz="1400" b="1" dirty="0" smtClean="0">
              <a:latin typeface="Arial" panose="020B0604020202020204" pitchFamily="34" charset="0"/>
              <a:cs typeface="Arial" panose="020B0604020202020204" pitchFamily="34" charset="0"/>
            </a:endParaRPr>
          </a:p>
          <a:p>
            <a:endParaRPr lang="es-MX" sz="1400" b="1" dirty="0" smtClean="0">
              <a:latin typeface="Arial" panose="020B0604020202020204" pitchFamily="34" charset="0"/>
              <a:cs typeface="Arial" panose="020B0604020202020204" pitchFamily="34" charset="0"/>
            </a:endParaRPr>
          </a:p>
          <a:p>
            <a:endParaRPr lang="es-MX" sz="1400" dirty="0" smtClean="0">
              <a:latin typeface="Arial" panose="020B0604020202020204" pitchFamily="34" charset="0"/>
              <a:cs typeface="Arial" panose="020B0604020202020204" pitchFamily="34" charset="0"/>
            </a:endParaRPr>
          </a:p>
          <a:p>
            <a:pPr lvl="0" algn="just"/>
            <a:endParaRPr lang="es-MX" dirty="0"/>
          </a:p>
          <a:p>
            <a:endParaRPr lang="es-MX" dirty="0"/>
          </a:p>
        </p:txBody>
      </p:sp>
    </p:spTree>
    <p:extLst>
      <p:ext uri="{BB962C8B-B14F-4D97-AF65-F5344CB8AC3E}">
        <p14:creationId xmlns:p14="http://schemas.microsoft.com/office/powerpoint/2010/main" val="2216931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562378" y="339221"/>
            <a:ext cx="11363460" cy="5232202"/>
          </a:xfrm>
          <a:prstGeom prst="rect">
            <a:avLst/>
          </a:prstGeom>
        </p:spPr>
        <p:txBody>
          <a:bodyPr wrap="square">
            <a:spAutoFit/>
          </a:bodyPr>
          <a:lstStyle/>
          <a:p>
            <a:pPr algn="just"/>
            <a:r>
              <a:rPr lang="es-MX" sz="1400" b="1" dirty="0" smtClean="0">
                <a:latin typeface="Arial" panose="020B0604020202020204" pitchFamily="34" charset="0"/>
                <a:cs typeface="Arial" panose="020B0604020202020204" pitchFamily="34" charset="0"/>
              </a:rPr>
              <a:t>“ Las calaveras hambrientas” </a:t>
            </a:r>
            <a:r>
              <a:rPr lang="es-MX" sz="1400" dirty="0" smtClean="0">
                <a:latin typeface="Arial" panose="020B0604020202020204" pitchFamily="34" charset="0"/>
                <a:cs typeface="Arial" panose="020B0604020202020204" pitchFamily="34" charset="0"/>
              </a:rPr>
              <a:t>Realizar estiramientos del cuerpo, cabeza, brazos, cintura, piernas, pies mientras caminan,  contar y realizar 20 saltos alrededor del patio, elegir cuatro niños del salón donde serán las calacas hambrientas, el resto de los niños serán pan de muertos, correr parar salvarse de las calacas hambrientas.</a:t>
            </a:r>
          </a:p>
          <a:p>
            <a:r>
              <a:rPr lang="es-MX" sz="1400" b="1" dirty="0" smtClean="0">
                <a:latin typeface="Arial" panose="020B0604020202020204" pitchFamily="34" charset="0"/>
                <a:cs typeface="Arial" panose="020B0604020202020204" pitchFamily="34" charset="0"/>
              </a:rPr>
              <a:t>Competencia</a:t>
            </a:r>
            <a:r>
              <a:rPr lang="es-MX" sz="1400" b="1" baseline="0" dirty="0" smtClean="0">
                <a:latin typeface="Arial" panose="020B0604020202020204" pitchFamily="34" charset="0"/>
                <a:cs typeface="Arial" panose="020B0604020202020204" pitchFamily="34" charset="0"/>
              </a:rPr>
              <a:t>: </a:t>
            </a:r>
            <a:r>
              <a:rPr lang="es-MX" sz="1400" dirty="0">
                <a:solidFill>
                  <a:schemeClr val="dk1"/>
                </a:solidFill>
                <a:latin typeface="Arial" panose="020B0604020202020204" pitchFamily="34" charset="0"/>
                <a:cs typeface="Arial" panose="020B0604020202020204" pitchFamily="34" charset="0"/>
              </a:rPr>
              <a:t>Mantiene el control de movimientos que implican fuerza, velocidad</a:t>
            </a:r>
          </a:p>
          <a:p>
            <a:r>
              <a:rPr lang="es-MX" sz="1400" dirty="0">
                <a:solidFill>
                  <a:schemeClr val="dk1"/>
                </a:solidFill>
                <a:latin typeface="Arial" panose="020B0604020202020204" pitchFamily="34" charset="0"/>
                <a:cs typeface="Arial" panose="020B0604020202020204" pitchFamily="34" charset="0"/>
              </a:rPr>
              <a:t>y flexibilidad en juegos y actividades de ejercicio físico</a:t>
            </a:r>
          </a:p>
          <a:p>
            <a:r>
              <a:rPr lang="es-MX" sz="1400" b="1" dirty="0" smtClean="0">
                <a:latin typeface="Arial" panose="020B0604020202020204" pitchFamily="34" charset="0"/>
                <a:cs typeface="Arial" panose="020B0604020202020204" pitchFamily="34" charset="0"/>
              </a:rPr>
              <a:t>Aprendizaje esperado: </a:t>
            </a:r>
            <a:r>
              <a:rPr lang="es-MX" sz="1400" dirty="0">
                <a:latin typeface="Arial" panose="020B0604020202020204" pitchFamily="34" charset="0"/>
                <a:cs typeface="Arial" panose="020B0604020202020204" pitchFamily="34" charset="0"/>
              </a:rPr>
              <a:t>Coordina movimientos que implican fuerza, velocidad y equilibrio, alternar desplazamientos utilizando mano</a:t>
            </a:r>
          </a:p>
          <a:p>
            <a:r>
              <a:rPr lang="es-MX" sz="1400" dirty="0">
                <a:latin typeface="Arial" panose="020B0604020202020204" pitchFamily="34" charset="0"/>
                <a:cs typeface="Arial" panose="020B0604020202020204" pitchFamily="34" charset="0"/>
              </a:rPr>
              <a:t>derecha e izquierda o manos y pies, en distintos juegos</a:t>
            </a:r>
            <a:r>
              <a:rPr lang="es-MX" sz="1400" dirty="0" smtClean="0">
                <a:latin typeface="Arial" panose="020B0604020202020204" pitchFamily="34" charset="0"/>
                <a:cs typeface="Arial" panose="020B0604020202020204" pitchFamily="34" charset="0"/>
              </a:rPr>
              <a:t>.</a:t>
            </a:r>
          </a:p>
          <a:p>
            <a:pPr lvl="0" algn="just"/>
            <a:r>
              <a:rPr lang="es-MX" sz="1400" b="1" dirty="0" smtClean="0">
                <a:latin typeface="Arial" panose="020B0604020202020204" pitchFamily="34" charset="0"/>
                <a:cs typeface="Arial" panose="020B0604020202020204" pitchFamily="34" charset="0"/>
              </a:rPr>
              <a:t>Materiales: </a:t>
            </a:r>
            <a:r>
              <a:rPr lang="es-MX" sz="1400" dirty="0" smtClean="0">
                <a:latin typeface="Arial" panose="020B0604020202020204" pitchFamily="34" charset="0"/>
                <a:cs typeface="Arial" panose="020B0604020202020204" pitchFamily="34" charset="0"/>
              </a:rPr>
              <a:t>Nada</a:t>
            </a:r>
            <a:endParaRPr lang="es-MX" sz="1400" b="1" dirty="0" smtClean="0">
              <a:latin typeface="Arial" panose="020B0604020202020204" pitchFamily="34" charset="0"/>
              <a:cs typeface="Arial" panose="020B0604020202020204" pitchFamily="34" charset="0"/>
            </a:endParaRPr>
          </a:p>
          <a:p>
            <a:pPr lvl="0" algn="just"/>
            <a:r>
              <a:rPr lang="es-MX" sz="1400" b="1" dirty="0" smtClean="0">
                <a:latin typeface="Arial" panose="020B0604020202020204" pitchFamily="34" charset="0"/>
                <a:cs typeface="Arial" panose="020B0604020202020204" pitchFamily="34" charset="0"/>
              </a:rPr>
              <a:t>Organización: </a:t>
            </a:r>
            <a:r>
              <a:rPr lang="es-MX" sz="1400" dirty="0" smtClean="0">
                <a:latin typeface="Arial" panose="020B0604020202020204" pitchFamily="34" charset="0"/>
                <a:cs typeface="Arial" panose="020B0604020202020204" pitchFamily="34" charset="0"/>
              </a:rPr>
              <a:t>Grupal</a:t>
            </a:r>
            <a:endParaRPr lang="es-MX" sz="1400" b="1" dirty="0" smtClean="0">
              <a:latin typeface="Arial" panose="020B0604020202020204" pitchFamily="34" charset="0"/>
              <a:cs typeface="Arial" panose="020B0604020202020204" pitchFamily="34" charset="0"/>
            </a:endParaRPr>
          </a:p>
          <a:p>
            <a:endParaRPr lang="es-MX" sz="1400" dirty="0" smtClean="0">
              <a:latin typeface="Arial" panose="020B0604020202020204" pitchFamily="34" charset="0"/>
              <a:cs typeface="Arial" panose="020B0604020202020204" pitchFamily="34" charset="0"/>
            </a:endParaRPr>
          </a:p>
          <a:p>
            <a:pPr lvl="0" algn="just"/>
            <a:endParaRPr lang="es-MX" sz="1400" dirty="0" smtClean="0">
              <a:latin typeface="Arial" panose="020B0604020202020204" pitchFamily="34" charset="0"/>
              <a:cs typeface="Arial" panose="020B0604020202020204" pitchFamily="34" charset="0"/>
            </a:endParaRPr>
          </a:p>
          <a:p>
            <a:pPr algn="just"/>
            <a:r>
              <a:rPr lang="es-MX" sz="1400" b="1" dirty="0" smtClean="0">
                <a:latin typeface="Arial" panose="020B0604020202020204" pitchFamily="34" charset="0"/>
                <a:cs typeface="Arial" panose="020B0604020202020204" pitchFamily="34" charset="0"/>
              </a:rPr>
              <a:t>“ La máscara de la calaca” </a:t>
            </a:r>
            <a:r>
              <a:rPr lang="es-MX" sz="1400" dirty="0" smtClean="0">
                <a:latin typeface="Arial" panose="020B0604020202020204" pitchFamily="34" charset="0"/>
                <a:cs typeface="Arial" panose="020B0604020202020204" pitchFamily="34" charset="0"/>
              </a:rPr>
              <a:t>Escuchar las indicaciones: todos los niños tienen que esperar a que todos terminen para seguir el siguiente paso, dedicarse a su propio trabajo sin criticar el trabajo de los demás, escuchar y seguir las indicaciones, realizar los pasos: paso 1 pegar alrededor de los ojos, poner en la frente, paso 2  tres círculos, paso 3 en la mejilla derecha tres rectángulos, paso 4  mejilla izquierda cuatro cuadrados del color de preferencia de manera individual, paso 5 ponerse la máscara y salir al patio a utilizarla observar como los niños respetan turnos y siguen los pasos, además de si reconocen las figuras geométricas.</a:t>
            </a:r>
          </a:p>
          <a:p>
            <a:r>
              <a:rPr lang="es-MX" sz="1400" b="1" dirty="0" smtClean="0">
                <a:latin typeface="Arial" panose="020B0604020202020204" pitchFamily="34" charset="0"/>
                <a:cs typeface="Arial" panose="020B0604020202020204" pitchFamily="34" charset="0"/>
              </a:rPr>
              <a:t>Competencia: </a:t>
            </a:r>
            <a:r>
              <a:rPr lang="es-MX" sz="1400" dirty="0">
                <a:latin typeface="Arial" panose="020B0604020202020204" pitchFamily="34" charset="0"/>
                <a:cs typeface="Arial" panose="020B0604020202020204" pitchFamily="34" charset="0"/>
              </a:rPr>
              <a:t>Observa características relevantes de elementos del medio y de</a:t>
            </a:r>
          </a:p>
          <a:p>
            <a:r>
              <a:rPr lang="es-MX" sz="1400" dirty="0">
                <a:latin typeface="Arial" panose="020B0604020202020204" pitchFamily="34" charset="0"/>
                <a:cs typeface="Arial" panose="020B0604020202020204" pitchFamily="34" charset="0"/>
              </a:rPr>
              <a:t>fenómenos que ocurren en la naturaleza, distingue semejanzas</a:t>
            </a:r>
          </a:p>
          <a:p>
            <a:r>
              <a:rPr lang="es-MX" sz="1400" dirty="0">
                <a:latin typeface="Arial" panose="020B0604020202020204" pitchFamily="34" charset="0"/>
                <a:cs typeface="Arial" panose="020B0604020202020204" pitchFamily="34" charset="0"/>
              </a:rPr>
              <a:t>y diferencias y las describe con sus propias palabras</a:t>
            </a:r>
            <a:endParaRPr lang="es-MX" sz="1400" dirty="0" smtClean="0">
              <a:latin typeface="Arial" panose="020B0604020202020204" pitchFamily="34" charset="0"/>
              <a:cs typeface="Arial" panose="020B0604020202020204" pitchFamily="34" charset="0"/>
            </a:endParaRPr>
          </a:p>
          <a:p>
            <a:pPr algn="just"/>
            <a:r>
              <a:rPr lang="es-MX" sz="1400" b="1" dirty="0" smtClean="0">
                <a:latin typeface="Arial" panose="020B0604020202020204" pitchFamily="34" charset="0"/>
                <a:cs typeface="Arial" panose="020B0604020202020204" pitchFamily="34" charset="0"/>
              </a:rPr>
              <a:t>Aprendizaje esperado: </a:t>
            </a:r>
            <a:r>
              <a:rPr lang="es-MX" sz="1400" dirty="0">
                <a:latin typeface="Arial" panose="020B0604020202020204" pitchFamily="34" charset="0"/>
                <a:cs typeface="Arial" panose="020B0604020202020204" pitchFamily="34" charset="0"/>
              </a:rPr>
              <a:t>Explora y manipula de manera libre, objetos, instrumentos y herramientas de trabajo, sabe para qué pueden</a:t>
            </a:r>
          </a:p>
          <a:p>
            <a:pPr lvl="0" algn="just"/>
            <a:r>
              <a:rPr lang="es-MX" b="1" dirty="0" smtClean="0">
                <a:latin typeface="Arial" panose="020B0604020202020204" pitchFamily="34" charset="0"/>
                <a:cs typeface="Arial" panose="020B0604020202020204" pitchFamily="34" charset="0"/>
              </a:rPr>
              <a:t>Materiales: </a:t>
            </a:r>
            <a:r>
              <a:rPr lang="es-MX" dirty="0" smtClean="0">
                <a:latin typeface="Arial" panose="020B0604020202020204" pitchFamily="34" charset="0"/>
                <a:cs typeface="Arial" panose="020B0604020202020204" pitchFamily="34" charset="0"/>
              </a:rPr>
              <a:t>Hojas, papel crepe, tijeras, pegamentos, colores</a:t>
            </a:r>
            <a:endParaRPr lang="es-MX" b="1" dirty="0" smtClean="0">
              <a:latin typeface="Arial" panose="020B0604020202020204" pitchFamily="34" charset="0"/>
              <a:cs typeface="Arial" panose="020B0604020202020204" pitchFamily="34" charset="0"/>
            </a:endParaRPr>
          </a:p>
          <a:p>
            <a:pPr lvl="0" algn="just"/>
            <a:r>
              <a:rPr lang="es-MX" b="1" dirty="0" smtClean="0">
                <a:latin typeface="Arial" panose="020B0604020202020204" pitchFamily="34" charset="0"/>
                <a:cs typeface="Arial" panose="020B0604020202020204" pitchFamily="34" charset="0"/>
              </a:rPr>
              <a:t>Organización: </a:t>
            </a:r>
            <a:r>
              <a:rPr lang="es-MX" dirty="0" smtClean="0">
                <a:latin typeface="Arial" panose="020B0604020202020204" pitchFamily="34" charset="0"/>
                <a:cs typeface="Arial" panose="020B0604020202020204" pitchFamily="34" charset="0"/>
              </a:rPr>
              <a:t>Grupal</a:t>
            </a:r>
            <a:endParaRPr lang="es-MX" b="1" dirty="0" smtClean="0">
              <a:latin typeface="Arial" panose="020B0604020202020204" pitchFamily="34" charset="0"/>
              <a:cs typeface="Arial" panose="020B0604020202020204" pitchFamily="34" charset="0"/>
            </a:endParaRPr>
          </a:p>
          <a:p>
            <a:pPr algn="just"/>
            <a:endParaRPr lang="es-MX" b="1" dirty="0" smtClean="0"/>
          </a:p>
        </p:txBody>
      </p:sp>
    </p:spTree>
    <p:extLst>
      <p:ext uri="{BB962C8B-B14F-4D97-AF65-F5344CB8AC3E}">
        <p14:creationId xmlns:p14="http://schemas.microsoft.com/office/powerpoint/2010/main" val="2996454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253283" y="187790"/>
            <a:ext cx="11518007" cy="3077766"/>
          </a:xfrm>
          <a:prstGeom prst="rect">
            <a:avLst/>
          </a:prstGeom>
        </p:spPr>
        <p:txBody>
          <a:bodyPr wrap="square">
            <a:spAutoFit/>
          </a:bodyPr>
          <a:lstStyle/>
          <a:p>
            <a:r>
              <a:rPr lang="es-MX" sz="1600" b="1" dirty="0" smtClean="0">
                <a:latin typeface="Arial" panose="020B0604020202020204" pitchFamily="34" charset="0"/>
                <a:cs typeface="Arial" panose="020B0604020202020204" pitchFamily="34" charset="0"/>
              </a:rPr>
              <a:t>Competencia</a:t>
            </a:r>
            <a:r>
              <a:rPr lang="es-MX" sz="1600" dirty="0" smtClean="0">
                <a:latin typeface="Arial" panose="020B0604020202020204" pitchFamily="34" charset="0"/>
                <a:cs typeface="Arial" panose="020B0604020202020204" pitchFamily="34" charset="0"/>
              </a:rPr>
              <a:t>: Escucha y cuenta relatos literarios que forman parte de la tradición oral</a:t>
            </a:r>
          </a:p>
          <a:p>
            <a:r>
              <a:rPr lang="es-MX" sz="1600" b="1" dirty="0" smtClean="0">
                <a:latin typeface="Arial" panose="020B0604020202020204" pitchFamily="34" charset="0"/>
                <a:cs typeface="Arial" panose="020B0604020202020204" pitchFamily="34" charset="0"/>
              </a:rPr>
              <a:t>Aprendizaje esperado</a:t>
            </a:r>
            <a:r>
              <a:rPr lang="es-MX" sz="1600" dirty="0" smtClean="0">
                <a:latin typeface="Arial" panose="020B0604020202020204" pitchFamily="34" charset="0"/>
                <a:cs typeface="Arial" panose="020B0604020202020204" pitchFamily="34" charset="0"/>
              </a:rPr>
              <a:t>: Escucha la narración de anécdotas, cuentos, relatos, leyendas y fabulas; expresa que sucesos o pasajes le provocan reacciones como gusto, sorpresa, miedo o tristeza</a:t>
            </a:r>
          </a:p>
          <a:p>
            <a:r>
              <a:rPr lang="es-MX" sz="1600" b="1" dirty="0" smtClean="0">
                <a:latin typeface="Arial" panose="020B0604020202020204" pitchFamily="34" charset="0"/>
                <a:cs typeface="Arial" panose="020B0604020202020204" pitchFamily="34" charset="0"/>
              </a:rPr>
              <a:t>Inicio:</a:t>
            </a:r>
            <a:r>
              <a:rPr lang="es-MX" sz="1600" dirty="0" smtClean="0">
                <a:latin typeface="Arial" panose="020B0604020202020204" pitchFamily="34" charset="0"/>
                <a:cs typeface="Arial" panose="020B0604020202020204" pitchFamily="34" charset="0"/>
              </a:rPr>
              <a:t> Escucha el cuento que haya elegido el grupo</a:t>
            </a:r>
          </a:p>
          <a:p>
            <a:r>
              <a:rPr lang="es-MX" sz="1600" b="1" dirty="0" smtClean="0">
                <a:latin typeface="Arial" panose="020B0604020202020204" pitchFamily="34" charset="0"/>
                <a:cs typeface="Arial" panose="020B0604020202020204" pitchFamily="34" charset="0"/>
              </a:rPr>
              <a:t>Desarrollo</a:t>
            </a:r>
            <a:r>
              <a:rPr lang="es-MX" sz="1600" dirty="0" smtClean="0">
                <a:latin typeface="Arial" panose="020B0604020202020204" pitchFamily="34" charset="0"/>
                <a:cs typeface="Arial" panose="020B0604020202020204" pitchFamily="34" charset="0"/>
              </a:rPr>
              <a:t>: Imaginan mientras escuchan el cuento</a:t>
            </a:r>
          </a:p>
          <a:p>
            <a:r>
              <a:rPr lang="es-MX" sz="1600" b="1" dirty="0" smtClean="0">
                <a:latin typeface="Arial" panose="020B0604020202020204" pitchFamily="34" charset="0"/>
                <a:cs typeface="Arial" panose="020B0604020202020204" pitchFamily="34" charset="0"/>
              </a:rPr>
              <a:t>Cierre: </a:t>
            </a:r>
            <a:r>
              <a:rPr lang="es-MX" sz="1600" dirty="0" smtClean="0">
                <a:latin typeface="Arial" panose="020B0604020202020204" pitchFamily="34" charset="0"/>
                <a:cs typeface="Arial" panose="020B0604020202020204" pitchFamily="34" charset="0"/>
              </a:rPr>
              <a:t>Responda cuestionamientos sobre  su sentir durante el cuento: ¿qué fue lo más les gusto? ¿Se sintieron felices o tristes en alguna parte del cuento? ¿Cual?</a:t>
            </a:r>
          </a:p>
          <a:p>
            <a:r>
              <a:rPr lang="es-MX" sz="1600" b="1" dirty="0" smtClean="0">
                <a:latin typeface="Arial" panose="020B0604020202020204" pitchFamily="34" charset="0"/>
                <a:cs typeface="Arial" panose="020B0604020202020204" pitchFamily="34" charset="0"/>
              </a:rPr>
              <a:t> Evaluación: </a:t>
            </a:r>
            <a:r>
              <a:rPr lang="es-MX" sz="1600" dirty="0" smtClean="0">
                <a:latin typeface="Arial" panose="020B0604020202020204" pitchFamily="34" charset="0"/>
                <a:cs typeface="Arial" panose="020B0604020202020204" pitchFamily="34" charset="0"/>
              </a:rPr>
              <a:t>se tomara registro de los sentimientos de los niños en el cuaderno de evaluación continua.</a:t>
            </a:r>
          </a:p>
          <a:p>
            <a:pPr lvl="0" algn="just"/>
            <a:r>
              <a:rPr lang="es-MX" sz="1600" b="1" dirty="0" smtClean="0">
                <a:latin typeface="Arial" panose="020B0604020202020204" pitchFamily="34" charset="0"/>
                <a:cs typeface="Arial" panose="020B0604020202020204" pitchFamily="34" charset="0"/>
              </a:rPr>
              <a:t>Materiales: </a:t>
            </a:r>
            <a:r>
              <a:rPr lang="es-MX" sz="1600" dirty="0" smtClean="0">
                <a:latin typeface="Arial" panose="020B0604020202020204" pitchFamily="34" charset="0"/>
                <a:cs typeface="Arial" panose="020B0604020202020204" pitchFamily="34" charset="0"/>
              </a:rPr>
              <a:t>Cuento.</a:t>
            </a:r>
            <a:endParaRPr lang="es-MX" sz="1600" b="1" dirty="0" smtClean="0">
              <a:latin typeface="Arial" panose="020B0604020202020204" pitchFamily="34" charset="0"/>
              <a:cs typeface="Arial" panose="020B0604020202020204" pitchFamily="34" charset="0"/>
            </a:endParaRPr>
          </a:p>
          <a:p>
            <a:pPr lvl="0" algn="just"/>
            <a:r>
              <a:rPr lang="es-MX" sz="1600" b="1" dirty="0" smtClean="0">
                <a:latin typeface="Arial" panose="020B0604020202020204" pitchFamily="34" charset="0"/>
                <a:cs typeface="Arial" panose="020B0604020202020204" pitchFamily="34" charset="0"/>
              </a:rPr>
              <a:t>Organización: </a:t>
            </a:r>
            <a:r>
              <a:rPr lang="es-MX" sz="1600" dirty="0" smtClean="0">
                <a:latin typeface="Arial" panose="020B0604020202020204" pitchFamily="34" charset="0"/>
                <a:cs typeface="Arial" panose="020B0604020202020204" pitchFamily="34" charset="0"/>
              </a:rPr>
              <a:t>Grupal</a:t>
            </a:r>
            <a:endParaRPr lang="es-MX" sz="1600" b="1" dirty="0" smtClean="0">
              <a:latin typeface="Arial" panose="020B0604020202020204" pitchFamily="34" charset="0"/>
              <a:cs typeface="Arial" panose="020B0604020202020204" pitchFamily="34" charset="0"/>
            </a:endParaRPr>
          </a:p>
          <a:p>
            <a:endParaRPr lang="es-MX" sz="1600" dirty="0" smtClean="0">
              <a:latin typeface="Arial" panose="020B0604020202020204" pitchFamily="34" charset="0"/>
              <a:cs typeface="Arial" panose="020B0604020202020204" pitchFamily="34" charset="0"/>
            </a:endParaRPr>
          </a:p>
          <a:p>
            <a:pPr lvl="0"/>
            <a:endParaRPr lang="es-MX" dirty="0"/>
          </a:p>
        </p:txBody>
      </p:sp>
    </p:spTree>
    <p:extLst>
      <p:ext uri="{BB962C8B-B14F-4D97-AF65-F5344CB8AC3E}">
        <p14:creationId xmlns:p14="http://schemas.microsoft.com/office/powerpoint/2010/main" val="1060927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501447185"/>
              </p:ext>
            </p:extLst>
          </p:nvPr>
        </p:nvGraphicFramePr>
        <p:xfrm>
          <a:off x="0" y="128788"/>
          <a:ext cx="12192000" cy="7657512"/>
        </p:xfrm>
        <a:graphic>
          <a:graphicData uri="http://schemas.openxmlformats.org/drawingml/2006/table">
            <a:tbl>
              <a:tblPr firstRow="1" bandRow="1">
                <a:tableStyleId>{5C22544A-7EE6-4342-B048-85BDC9FD1C3A}</a:tableStyleId>
              </a:tblPr>
              <a:tblGrid>
                <a:gridCol w="5280338"/>
                <a:gridCol w="2847662"/>
                <a:gridCol w="4064000"/>
              </a:tblGrid>
              <a:tr h="723312">
                <a:tc>
                  <a:txBody>
                    <a:bodyPr/>
                    <a:lstStyle/>
                    <a:p>
                      <a:endParaRPr lang="es-MX" dirty="0"/>
                    </a:p>
                  </a:txBody>
                  <a:tcPr/>
                </a:tc>
                <a:tc>
                  <a:txBody>
                    <a:bodyPr/>
                    <a:lstStyle/>
                    <a:p>
                      <a:endParaRPr lang="es-MX"/>
                    </a:p>
                  </a:txBody>
                  <a:tcPr/>
                </a:tc>
                <a:tc>
                  <a:txBody>
                    <a:bodyPr/>
                    <a:lstStyle/>
                    <a:p>
                      <a:endParaRPr lang="es-MX"/>
                    </a:p>
                  </a:txBody>
                  <a:tcPr/>
                </a:tc>
              </a:tr>
              <a:tr h="8907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100" dirty="0" smtClean="0"/>
                        <a:t>Ronda “ la calavera”: Escuchar indicaciones en las cuales tiene que formar un circulo, tomarse de las manos, cantar y actuar la ronda, Participar activamente, cantar y actuar al ritmo de la música como la dama de la muerte del , platicar cual parte de la ronda le gusto más, observar los movimientos de los niños</a:t>
                      </a:r>
                    </a:p>
                    <a:p>
                      <a:endParaRPr lang="es-MX" sz="1100" kern="1200" dirty="0" smtClean="0">
                        <a:solidFill>
                          <a:schemeClr val="dk1"/>
                        </a:solidFill>
                        <a:effectLst/>
                        <a:latin typeface="+mn-lt"/>
                        <a:ea typeface="+mn-ea"/>
                        <a:cs typeface="+mn-cs"/>
                      </a:endParaRPr>
                    </a:p>
                    <a:p>
                      <a:endParaRPr lang="es-MX" sz="800" b="1" dirty="0"/>
                    </a:p>
                  </a:txBody>
                  <a:tcPr/>
                </a:tc>
                <a:tc>
                  <a:txBody>
                    <a:bodyPr/>
                    <a:lstStyle/>
                    <a:p>
                      <a:r>
                        <a:rPr lang="es-MX" dirty="0" smtClean="0"/>
                        <a:t>RONDA</a:t>
                      </a:r>
                      <a:endParaRPr lang="es-MX" dirty="0"/>
                    </a:p>
                  </a:txBody>
                  <a:tcPr/>
                </a:tc>
                <a:tc>
                  <a:txBody>
                    <a:bodyPr/>
                    <a:lstStyle/>
                    <a:p>
                      <a:r>
                        <a:rPr lang="es-MX" sz="1800" kern="1200" dirty="0" smtClean="0">
                          <a:solidFill>
                            <a:schemeClr val="dk1"/>
                          </a:solidFill>
                          <a:effectLst/>
                          <a:latin typeface="+mn-lt"/>
                          <a:ea typeface="+mn-ea"/>
                          <a:cs typeface="+mn-cs"/>
                        </a:rPr>
                        <a:t>Escucha, canta canciones y participa en juegos y rondas.</a:t>
                      </a:r>
                    </a:p>
                    <a:p>
                      <a:endParaRPr lang="es-MX" sz="1100" b="1" dirty="0" smtClean="0"/>
                    </a:p>
                    <a:p>
                      <a:endParaRPr lang="es-MX" dirty="0"/>
                    </a:p>
                  </a:txBody>
                  <a:tcPr/>
                </a:tc>
              </a:tr>
              <a:tr h="8907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100" b="1" dirty="0" smtClean="0"/>
                        <a:t>“</a:t>
                      </a:r>
                      <a:r>
                        <a:rPr lang="es-MX" sz="1100" dirty="0" smtClean="0"/>
                        <a:t>Nuestra catrina bebe” responder los siguientes cuestionamientos: ¿conocen el valor de la responsabilidad? ¿de qué trata este valor?, realizar con un huevo de cascaron y marcadores la cara de una catrina bebe, poner el confeti adentro, y pegar el circulo de hoja en el huevo de manera individual en el salón, responder los siguientes cuestionamientos de manera grupal ¿Qué podemos hacer para que el huevo no se quiebre? observar las respuestas de los niños.</a:t>
                      </a:r>
                    </a:p>
                    <a:p>
                      <a:endParaRPr lang="es-MX" sz="1100" dirty="0"/>
                    </a:p>
                  </a:txBody>
                  <a:tcPr/>
                </a:tc>
                <a:tc>
                  <a:txBody>
                    <a:bodyPr/>
                    <a:lstStyle/>
                    <a:p>
                      <a:r>
                        <a:rPr lang="es-MX" dirty="0" smtClean="0"/>
                        <a:t>HACER</a:t>
                      </a:r>
                      <a:r>
                        <a:rPr lang="es-MX" baseline="0" dirty="0" smtClean="0"/>
                        <a:t> RESPONDABLES A LOS NIÑOS</a:t>
                      </a:r>
                      <a:endParaRPr lang="es-MX"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dirty="0" smtClean="0"/>
                        <a:t> </a:t>
                      </a:r>
                      <a:r>
                        <a:rPr lang="es-MX" dirty="0" smtClean="0">
                          <a:solidFill>
                            <a:schemeClr val="dk1"/>
                          </a:solidFill>
                        </a:rPr>
                        <a:t>Se hace cargo de las pertenencias que lleva a la escuela.</a:t>
                      </a:r>
                      <a:endParaRPr lang="es-MX" sz="1100" b="1" dirty="0" smtClean="0"/>
                    </a:p>
                    <a:p>
                      <a:endParaRPr lang="es-MX" dirty="0"/>
                    </a:p>
                  </a:txBody>
                  <a:tcPr/>
                </a:tc>
              </a:tr>
              <a:tr h="8907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200" dirty="0" smtClean="0"/>
                        <a:t>“ Las calaveras hambrientas” Realizar estiramientos del cuerpo, cabeza, brazos, cintura, piernas, pies mientras caminan,  contar y realizar 20 saltos alrededor del patio, elegir cuatro niños del salón donde serán las calacas hambrientas, el resto de los niños serán pan de muertos, correr parar salvarse de las calacas hambrientas.</a:t>
                      </a:r>
                    </a:p>
                    <a:p>
                      <a:pPr marL="0" marR="0" indent="0" algn="l" defTabSz="914400" rtl="0" eaLnBrk="1" fontAlgn="auto" latinLnBrk="0" hangingPunct="1">
                        <a:lnSpc>
                          <a:spcPct val="100000"/>
                        </a:lnSpc>
                        <a:spcBef>
                          <a:spcPts val="0"/>
                        </a:spcBef>
                        <a:spcAft>
                          <a:spcPts val="0"/>
                        </a:spcAft>
                        <a:buClrTx/>
                        <a:buSzTx/>
                        <a:buFontTx/>
                        <a:buNone/>
                        <a:tabLst/>
                        <a:defRPr/>
                      </a:pPr>
                      <a:endParaRPr lang="es-MX" sz="1200" b="1" dirty="0" smtClean="0"/>
                    </a:p>
                    <a:p>
                      <a:endParaRPr lang="es-MX" sz="1200" dirty="0"/>
                    </a:p>
                  </a:txBody>
                  <a:tcPr/>
                </a:tc>
                <a:tc>
                  <a:txBody>
                    <a:bodyPr/>
                    <a:lstStyle/>
                    <a:p>
                      <a:r>
                        <a:rPr lang="es-MX" dirty="0" smtClean="0"/>
                        <a:t>JUEGO</a:t>
                      </a:r>
                      <a:r>
                        <a:rPr lang="es-MX" baseline="0" dirty="0" smtClean="0"/>
                        <a:t> DE ROLES</a:t>
                      </a:r>
                      <a:endParaRPr lang="es-MX" dirty="0"/>
                    </a:p>
                  </a:txBody>
                  <a:tcPr/>
                </a:tc>
                <a:tc>
                  <a:txBody>
                    <a:bodyPr/>
                    <a:lstStyle/>
                    <a:p>
                      <a:r>
                        <a:rPr lang="es-MX" sz="1800" kern="1200" dirty="0" smtClean="0">
                          <a:solidFill>
                            <a:schemeClr val="dk1"/>
                          </a:solidFill>
                          <a:effectLst/>
                          <a:latin typeface="+mn-lt"/>
                          <a:ea typeface="+mn-ea"/>
                          <a:cs typeface="+mn-cs"/>
                        </a:rPr>
                        <a:t>el control de movimientos que implican fuerza, velocidad</a:t>
                      </a:r>
                    </a:p>
                    <a:p>
                      <a:r>
                        <a:rPr lang="es-MX" sz="1800" kern="1200" dirty="0" smtClean="0">
                          <a:solidFill>
                            <a:schemeClr val="dk1"/>
                          </a:solidFill>
                          <a:effectLst/>
                          <a:latin typeface="+mn-lt"/>
                          <a:ea typeface="+mn-ea"/>
                          <a:cs typeface="+mn-cs"/>
                        </a:rPr>
                        <a:t>y flexibilidad en juegos y actividades de ejercicio físico</a:t>
                      </a:r>
                    </a:p>
                    <a:p>
                      <a:endParaRPr lang="es-MX" dirty="0"/>
                    </a:p>
                  </a:txBody>
                  <a:tcPr/>
                </a:tc>
              </a:tr>
              <a:tr h="890799">
                <a:tc>
                  <a:txBody>
                    <a:bodyPr/>
                    <a:lstStyle/>
                    <a:p>
                      <a:pPr lvl="0" algn="just"/>
                      <a:endParaRPr lang="es-MX" sz="1200" dirty="0" smtClean="0"/>
                    </a:p>
                    <a:p>
                      <a:pPr algn="just"/>
                      <a:r>
                        <a:rPr lang="es-MX" sz="1200" b="1" dirty="0" smtClean="0"/>
                        <a:t>“ </a:t>
                      </a:r>
                      <a:r>
                        <a:rPr lang="es-MX" sz="1200" dirty="0" smtClean="0"/>
                        <a:t>La máscara de la calaca” Escuchar las indicaciones: todos los niños tienen que esperar a que todos terminen para seguir el siguiente paso, dedicarse a su propio trabajo sin criticar el trabajo de los demás, escuchar y seguir las indicaciones, realizar los pasos: paso 1 pegar alrededor de los ojos, poner en la frente, paso 2  tres círculos, paso 3 en la mejilla derecha tres rectángulos, paso 4  mejilla izquierda cuatro cuadrados del color de preferencia de manera individual, paso 5 ponerse la máscara y salir al patio a utilizarla observar como los niños respetan turnos y siguen los pasos, además de si reconocen las figuras geométricas.</a:t>
                      </a:r>
                    </a:p>
                    <a:p>
                      <a:endParaRPr lang="es-MX" sz="1200" dirty="0"/>
                    </a:p>
                  </a:txBody>
                  <a:tcPr/>
                </a:tc>
                <a:tc>
                  <a:txBody>
                    <a:bodyPr/>
                    <a:lstStyle/>
                    <a:p>
                      <a:r>
                        <a:rPr lang="es-MX" dirty="0" smtClean="0"/>
                        <a:t>MANIPULACIÓN</a:t>
                      </a:r>
                      <a:r>
                        <a:rPr lang="es-MX" baseline="0" dirty="0" smtClean="0"/>
                        <a:t> DE DIFERENTES MATERIALES</a:t>
                      </a:r>
                      <a:endParaRPr lang="es-MX"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dirty="0" smtClean="0">
                          <a:latin typeface="Arial" panose="020B0604020202020204" pitchFamily="34" charset="0"/>
                          <a:cs typeface="Arial" panose="020B0604020202020204" pitchFamily="34" charset="0"/>
                        </a:rPr>
                        <a:t>Explora y manipula de manera libre, objetos, instrumentos y herramientas de trabajo, sabe para qué pueden</a:t>
                      </a:r>
                    </a:p>
                    <a:p>
                      <a:endParaRPr lang="es-MX" dirty="0"/>
                    </a:p>
                  </a:txBody>
                  <a:tcPr/>
                </a:tc>
              </a:tr>
              <a:tr h="890799">
                <a:tc>
                  <a:txBody>
                    <a:bodyPr/>
                    <a:lstStyle/>
                    <a:p>
                      <a:r>
                        <a:rPr lang="es-MX" sz="1100" b="1" kern="1200" dirty="0" smtClean="0">
                          <a:solidFill>
                            <a:schemeClr val="dk1"/>
                          </a:solidFill>
                          <a:effectLst/>
                          <a:latin typeface="+mn-lt"/>
                          <a:ea typeface="+mn-ea"/>
                          <a:cs typeface="+mn-cs"/>
                        </a:rPr>
                        <a:t>Inicio:</a:t>
                      </a:r>
                      <a:r>
                        <a:rPr lang="es-MX" sz="1100" kern="1200" dirty="0" smtClean="0">
                          <a:solidFill>
                            <a:schemeClr val="dk1"/>
                          </a:solidFill>
                          <a:effectLst/>
                          <a:latin typeface="+mn-lt"/>
                          <a:ea typeface="+mn-ea"/>
                          <a:cs typeface="+mn-cs"/>
                        </a:rPr>
                        <a:t> Escucha el cuento que haya elegido el grupo</a:t>
                      </a:r>
                    </a:p>
                    <a:p>
                      <a:r>
                        <a:rPr lang="es-MX" sz="1100" b="1" kern="1200" dirty="0" smtClean="0">
                          <a:solidFill>
                            <a:schemeClr val="dk1"/>
                          </a:solidFill>
                          <a:effectLst/>
                          <a:latin typeface="+mn-lt"/>
                          <a:ea typeface="+mn-ea"/>
                          <a:cs typeface="+mn-cs"/>
                        </a:rPr>
                        <a:t>Desarrollo</a:t>
                      </a:r>
                      <a:r>
                        <a:rPr lang="es-MX" sz="1100" kern="1200" dirty="0" smtClean="0">
                          <a:solidFill>
                            <a:schemeClr val="dk1"/>
                          </a:solidFill>
                          <a:effectLst/>
                          <a:latin typeface="+mn-lt"/>
                          <a:ea typeface="+mn-ea"/>
                          <a:cs typeface="+mn-cs"/>
                        </a:rPr>
                        <a:t>: Imaginan mientras escuchan el cuento</a:t>
                      </a:r>
                    </a:p>
                    <a:p>
                      <a:r>
                        <a:rPr lang="es-MX" sz="1100" b="1" kern="1200" dirty="0" smtClean="0">
                          <a:solidFill>
                            <a:schemeClr val="dk1"/>
                          </a:solidFill>
                          <a:effectLst/>
                          <a:latin typeface="+mn-lt"/>
                          <a:ea typeface="+mn-ea"/>
                          <a:cs typeface="+mn-cs"/>
                        </a:rPr>
                        <a:t>Cierre: </a:t>
                      </a:r>
                      <a:r>
                        <a:rPr lang="es-MX" sz="1100" kern="1200" dirty="0" smtClean="0">
                          <a:solidFill>
                            <a:schemeClr val="dk1"/>
                          </a:solidFill>
                          <a:effectLst/>
                          <a:latin typeface="+mn-lt"/>
                          <a:ea typeface="+mn-ea"/>
                          <a:cs typeface="+mn-cs"/>
                        </a:rPr>
                        <a:t>Responda cuestionamientos sobre  su sentir durante el cuento: ¿qué fue lo más les gusto? ¿Se sintieron felices o tristes en alguna parte del cuento? ¿Cual?</a:t>
                      </a:r>
                    </a:p>
                    <a:p>
                      <a:r>
                        <a:rPr lang="es-MX" sz="1100" kern="1200" dirty="0" smtClean="0">
                          <a:solidFill>
                            <a:schemeClr val="dk1"/>
                          </a:solidFill>
                          <a:effectLst/>
                          <a:latin typeface="+mn-lt"/>
                          <a:ea typeface="+mn-ea"/>
                          <a:cs typeface="+mn-cs"/>
                        </a:rPr>
                        <a:t>.</a:t>
                      </a:r>
                    </a:p>
                    <a:p>
                      <a:endParaRPr lang="es-MX" dirty="0"/>
                    </a:p>
                  </a:txBody>
                  <a:tcPr/>
                </a:tc>
                <a:tc>
                  <a:txBody>
                    <a:bodyPr/>
                    <a:lstStyle/>
                    <a:p>
                      <a:r>
                        <a:rPr lang="es-MX" dirty="0" smtClean="0"/>
                        <a:t>CUENTO</a:t>
                      </a:r>
                      <a:endParaRPr lang="es-MX"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sz="1800" dirty="0" smtClean="0">
                          <a:latin typeface="Arial" panose="020B0604020202020204" pitchFamily="34" charset="0"/>
                          <a:cs typeface="Arial" panose="020B0604020202020204" pitchFamily="34" charset="0"/>
                        </a:rPr>
                        <a:t>expresa que sucesos o pasajes le provocan reacciones como gusto, sorpresa, miedo o tristeza</a:t>
                      </a:r>
                    </a:p>
                    <a:p>
                      <a:endParaRPr lang="es-MX" dirty="0"/>
                    </a:p>
                  </a:txBody>
                  <a:tcPr/>
                </a:tc>
              </a:tr>
            </a:tbl>
          </a:graphicData>
        </a:graphic>
      </p:graphicFrame>
      <p:sp>
        <p:nvSpPr>
          <p:cNvPr id="6" name="CuadroTexto 5"/>
          <p:cNvSpPr txBox="1"/>
          <p:nvPr/>
        </p:nvSpPr>
        <p:spPr>
          <a:xfrm>
            <a:off x="231820" y="193183"/>
            <a:ext cx="3606084" cy="369332"/>
          </a:xfrm>
          <a:prstGeom prst="rect">
            <a:avLst/>
          </a:prstGeom>
          <a:noFill/>
        </p:spPr>
        <p:txBody>
          <a:bodyPr wrap="square" rtlCol="0">
            <a:spAutoFit/>
          </a:bodyPr>
          <a:lstStyle/>
          <a:p>
            <a:r>
              <a:rPr lang="es-MX" dirty="0" smtClean="0"/>
              <a:t>SEMANA</a:t>
            </a:r>
            <a:endParaRPr lang="es-MX" dirty="0"/>
          </a:p>
        </p:txBody>
      </p:sp>
      <p:sp>
        <p:nvSpPr>
          <p:cNvPr id="7" name="CuadroTexto 6"/>
          <p:cNvSpPr txBox="1"/>
          <p:nvPr/>
        </p:nvSpPr>
        <p:spPr>
          <a:xfrm>
            <a:off x="5226677" y="206062"/>
            <a:ext cx="2706709" cy="369332"/>
          </a:xfrm>
          <a:prstGeom prst="rect">
            <a:avLst/>
          </a:prstGeom>
          <a:noFill/>
        </p:spPr>
        <p:txBody>
          <a:bodyPr wrap="square" rtlCol="0">
            <a:spAutoFit/>
          </a:bodyPr>
          <a:lstStyle/>
          <a:p>
            <a:r>
              <a:rPr lang="es-MX" dirty="0" smtClean="0"/>
              <a:t>ADECUACIÓN ESTRATEGÍA</a:t>
            </a:r>
            <a:endParaRPr lang="es-MX" dirty="0"/>
          </a:p>
        </p:txBody>
      </p:sp>
      <p:sp>
        <p:nvSpPr>
          <p:cNvPr id="8" name="CuadroTexto 7"/>
          <p:cNvSpPr txBox="1"/>
          <p:nvPr/>
        </p:nvSpPr>
        <p:spPr>
          <a:xfrm>
            <a:off x="8175938" y="193183"/>
            <a:ext cx="3606084" cy="369332"/>
          </a:xfrm>
          <a:prstGeom prst="rect">
            <a:avLst/>
          </a:prstGeom>
          <a:noFill/>
        </p:spPr>
        <p:txBody>
          <a:bodyPr wrap="square" rtlCol="0">
            <a:spAutoFit/>
          </a:bodyPr>
          <a:lstStyle/>
          <a:p>
            <a:r>
              <a:rPr lang="es-MX" dirty="0" smtClean="0"/>
              <a:t>EVALUACIÓN</a:t>
            </a:r>
            <a:endParaRPr lang="es-MX" dirty="0"/>
          </a:p>
        </p:txBody>
      </p:sp>
    </p:spTree>
    <p:extLst>
      <p:ext uri="{BB962C8B-B14F-4D97-AF65-F5344CB8AC3E}">
        <p14:creationId xmlns:p14="http://schemas.microsoft.com/office/powerpoint/2010/main" val="3086580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76836" y="2451503"/>
            <a:ext cx="10515600" cy="1325563"/>
          </a:xfrm>
        </p:spPr>
        <p:txBody>
          <a:bodyPr>
            <a:normAutofit/>
          </a:bodyPr>
          <a:lstStyle/>
          <a:p>
            <a:pPr algn="ctr"/>
            <a:r>
              <a:rPr lang="es-MX" sz="6600" dirty="0" smtClean="0"/>
              <a:t>Actividades 2nda semana</a:t>
            </a:r>
            <a:endParaRPr lang="es-MX" sz="6600" dirty="0"/>
          </a:p>
        </p:txBody>
      </p:sp>
    </p:spTree>
    <p:extLst>
      <p:ext uri="{BB962C8B-B14F-4D97-AF65-F5344CB8AC3E}">
        <p14:creationId xmlns:p14="http://schemas.microsoft.com/office/powerpoint/2010/main" val="2498526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16610" y="3797330"/>
            <a:ext cx="11339096" cy="2031325"/>
          </a:xfrm>
          <a:prstGeom prst="rect">
            <a:avLst/>
          </a:prstGeom>
        </p:spPr>
        <p:txBody>
          <a:bodyPr wrap="square">
            <a:spAutoFit/>
          </a:bodyPr>
          <a:lstStyle/>
          <a:p>
            <a:r>
              <a:rPr lang="es-MX" b="1" dirty="0" smtClean="0">
                <a:solidFill>
                  <a:schemeClr val="dk1"/>
                </a:solidFill>
              </a:rPr>
              <a:t>Brochetas </a:t>
            </a:r>
            <a:r>
              <a:rPr lang="es-MX" b="1" dirty="0">
                <a:solidFill>
                  <a:schemeClr val="dk1"/>
                </a:solidFill>
              </a:rPr>
              <a:t>de fruta: </a:t>
            </a:r>
            <a:r>
              <a:rPr lang="es-MX" dirty="0">
                <a:solidFill>
                  <a:schemeClr val="dk1"/>
                </a:solidFill>
              </a:rPr>
              <a:t>En el salón de manera individual, contar tres pedazos una fruta, contar </a:t>
            </a:r>
            <a:r>
              <a:rPr lang="es-MX" dirty="0" smtClean="0">
                <a:solidFill>
                  <a:schemeClr val="dk1"/>
                </a:solidFill>
              </a:rPr>
              <a:t>3 de una, 2 y </a:t>
            </a:r>
            <a:r>
              <a:rPr lang="es-MX" dirty="0">
                <a:solidFill>
                  <a:schemeClr val="dk1"/>
                </a:solidFill>
              </a:rPr>
              <a:t>1 de otra, ensartar los pedazos de fruta en el orden correcto, observar el conteo de los </a:t>
            </a:r>
            <a:r>
              <a:rPr lang="es-MX" dirty="0" smtClean="0">
                <a:solidFill>
                  <a:schemeClr val="dk1"/>
                </a:solidFill>
              </a:rPr>
              <a:t>niños</a:t>
            </a:r>
          </a:p>
          <a:p>
            <a:pPr algn="just"/>
            <a:r>
              <a:rPr lang="es-MX" b="1" dirty="0">
                <a:solidFill>
                  <a:schemeClr val="dk1"/>
                </a:solidFill>
              </a:rPr>
              <a:t>MATERIALES</a:t>
            </a:r>
            <a:r>
              <a:rPr lang="es-MX" b="1" dirty="0" smtClean="0">
                <a:solidFill>
                  <a:schemeClr val="dk1"/>
                </a:solidFill>
              </a:rPr>
              <a:t>: </a:t>
            </a:r>
            <a:r>
              <a:rPr lang="es-MX" dirty="0" smtClean="0">
                <a:solidFill>
                  <a:schemeClr val="dk1"/>
                </a:solidFill>
              </a:rPr>
              <a:t>fruta</a:t>
            </a:r>
            <a:endParaRPr lang="es-MX" b="1" dirty="0">
              <a:solidFill>
                <a:schemeClr val="dk1"/>
              </a:solidFill>
            </a:endParaRPr>
          </a:p>
          <a:p>
            <a:pPr algn="just"/>
            <a:r>
              <a:rPr lang="es-MX" b="1" dirty="0" smtClean="0">
                <a:solidFill>
                  <a:schemeClr val="dk1"/>
                </a:solidFill>
              </a:rPr>
              <a:t>ORGANIZACIÓN: </a:t>
            </a:r>
            <a:r>
              <a:rPr lang="es-MX" dirty="0" smtClean="0">
                <a:solidFill>
                  <a:schemeClr val="dk1"/>
                </a:solidFill>
              </a:rPr>
              <a:t>Individual</a:t>
            </a:r>
            <a:endParaRPr lang="es-MX" b="1" dirty="0">
              <a:solidFill>
                <a:schemeClr val="dk1"/>
              </a:solidFill>
            </a:endParaRPr>
          </a:p>
          <a:p>
            <a:pPr algn="just"/>
            <a:r>
              <a:rPr lang="es-MX" b="1" dirty="0">
                <a:solidFill>
                  <a:schemeClr val="dk1"/>
                </a:solidFill>
              </a:rPr>
              <a:t>TIEMPO</a:t>
            </a:r>
            <a:r>
              <a:rPr lang="es-MX" b="1" dirty="0" smtClean="0">
                <a:solidFill>
                  <a:schemeClr val="dk1"/>
                </a:solidFill>
              </a:rPr>
              <a:t>: </a:t>
            </a:r>
            <a:r>
              <a:rPr lang="es-MX" dirty="0" smtClean="0">
                <a:solidFill>
                  <a:schemeClr val="dk1"/>
                </a:solidFill>
              </a:rPr>
              <a:t>30 minutos</a:t>
            </a:r>
            <a:endParaRPr lang="es-MX" b="1" dirty="0">
              <a:solidFill>
                <a:schemeClr val="dk1"/>
              </a:solidFill>
            </a:endParaRPr>
          </a:p>
          <a:p>
            <a:pPr algn="just"/>
            <a:r>
              <a:rPr lang="es-MX" b="1" dirty="0">
                <a:solidFill>
                  <a:schemeClr val="dk1"/>
                </a:solidFill>
              </a:rPr>
              <a:t>APRENDIZAJE</a:t>
            </a:r>
            <a:r>
              <a:rPr lang="es-MX" b="1" dirty="0" smtClean="0">
                <a:solidFill>
                  <a:schemeClr val="dk1"/>
                </a:solidFill>
              </a:rPr>
              <a:t>: </a:t>
            </a:r>
            <a:r>
              <a:rPr lang="es-MX" dirty="0"/>
              <a:t>Distingue la regularidad en patrones.</a:t>
            </a:r>
            <a:endParaRPr lang="es-MX" b="1" dirty="0">
              <a:solidFill>
                <a:schemeClr val="dk1"/>
              </a:solidFill>
            </a:endParaRPr>
          </a:p>
          <a:p>
            <a:endParaRPr lang="es-MX" dirty="0"/>
          </a:p>
        </p:txBody>
      </p:sp>
      <p:sp>
        <p:nvSpPr>
          <p:cNvPr id="5" name="Rectángulo 4"/>
          <p:cNvSpPr/>
          <p:nvPr/>
        </p:nvSpPr>
        <p:spPr>
          <a:xfrm>
            <a:off x="478656" y="600279"/>
            <a:ext cx="11015004" cy="2308324"/>
          </a:xfrm>
          <a:prstGeom prst="rect">
            <a:avLst/>
          </a:prstGeom>
        </p:spPr>
        <p:txBody>
          <a:bodyPr wrap="square">
            <a:spAutoFit/>
          </a:bodyPr>
          <a:lstStyle/>
          <a:p>
            <a:pPr algn="just"/>
            <a:r>
              <a:rPr lang="es-MX" b="1" dirty="0">
                <a:solidFill>
                  <a:schemeClr val="dk1"/>
                </a:solidFill>
              </a:rPr>
              <a:t>Espero mi turno </a:t>
            </a:r>
            <a:r>
              <a:rPr lang="es-MX" dirty="0">
                <a:solidFill>
                  <a:schemeClr val="dk1"/>
                </a:solidFill>
              </a:rPr>
              <a:t>En el salón de clases</a:t>
            </a:r>
            <a:r>
              <a:rPr lang="es-MX" b="1" dirty="0">
                <a:solidFill>
                  <a:schemeClr val="dk1"/>
                </a:solidFill>
              </a:rPr>
              <a:t> </a:t>
            </a:r>
            <a:r>
              <a:rPr lang="es-MX" dirty="0">
                <a:solidFill>
                  <a:schemeClr val="dk1"/>
                </a:solidFill>
              </a:rPr>
              <a:t>Escuchar las indicaciones del juego, lanzar la pelota tener la palabra Contestar ¿Qué fue lo más difícil de contar los productos?, ¿Qué número es difícil de escribir?, se anotan en el pizarrón los niños que ya participaron, se observa el seguimiento de </a:t>
            </a:r>
            <a:r>
              <a:rPr lang="es-MX" dirty="0" smtClean="0">
                <a:solidFill>
                  <a:schemeClr val="dk1"/>
                </a:solidFill>
              </a:rPr>
              <a:t>reglas</a:t>
            </a:r>
            <a:endParaRPr lang="es-MX" b="1" dirty="0">
              <a:solidFill>
                <a:schemeClr val="dk1"/>
              </a:solidFill>
            </a:endParaRPr>
          </a:p>
          <a:p>
            <a:pPr algn="just"/>
            <a:r>
              <a:rPr lang="es-MX" b="1" dirty="0" smtClean="0">
                <a:solidFill>
                  <a:schemeClr val="dk1"/>
                </a:solidFill>
              </a:rPr>
              <a:t>MATERIALES: </a:t>
            </a:r>
            <a:r>
              <a:rPr lang="es-MX" dirty="0" smtClean="0">
                <a:solidFill>
                  <a:schemeClr val="dk1"/>
                </a:solidFill>
              </a:rPr>
              <a:t>ninguno </a:t>
            </a:r>
            <a:endParaRPr lang="es-MX" b="1" dirty="0" smtClean="0">
              <a:solidFill>
                <a:schemeClr val="dk1"/>
              </a:solidFill>
            </a:endParaRPr>
          </a:p>
          <a:p>
            <a:pPr algn="just"/>
            <a:r>
              <a:rPr lang="es-MX" b="1" dirty="0" smtClean="0">
                <a:solidFill>
                  <a:schemeClr val="dk1"/>
                </a:solidFill>
              </a:rPr>
              <a:t>ORGANIZACIÓN: </a:t>
            </a:r>
            <a:r>
              <a:rPr lang="es-MX" dirty="0" smtClean="0">
                <a:solidFill>
                  <a:schemeClr val="dk1"/>
                </a:solidFill>
              </a:rPr>
              <a:t>Grupal</a:t>
            </a:r>
            <a:endParaRPr lang="es-MX" b="1" dirty="0" smtClean="0">
              <a:solidFill>
                <a:schemeClr val="dk1"/>
              </a:solidFill>
            </a:endParaRPr>
          </a:p>
          <a:p>
            <a:pPr algn="just"/>
            <a:r>
              <a:rPr lang="es-MX" b="1" dirty="0" smtClean="0">
                <a:solidFill>
                  <a:schemeClr val="dk1"/>
                </a:solidFill>
              </a:rPr>
              <a:t>TIEMPO: </a:t>
            </a:r>
            <a:r>
              <a:rPr lang="es-MX" dirty="0" smtClean="0">
                <a:solidFill>
                  <a:schemeClr val="dk1"/>
                </a:solidFill>
              </a:rPr>
              <a:t> 20 minutos</a:t>
            </a:r>
            <a:endParaRPr lang="es-MX" b="1" dirty="0" smtClean="0">
              <a:solidFill>
                <a:schemeClr val="dk1"/>
              </a:solidFill>
            </a:endParaRPr>
          </a:p>
          <a:p>
            <a:pPr algn="just"/>
            <a:r>
              <a:rPr lang="es-MX" b="1" dirty="0" smtClean="0">
                <a:solidFill>
                  <a:schemeClr val="dk1"/>
                </a:solidFill>
              </a:rPr>
              <a:t>APRENDIZAJE: </a:t>
            </a:r>
            <a:r>
              <a:rPr lang="es-MX" dirty="0"/>
              <a:t>Solicita la palabra y respeta los turnos de habla de los demás.</a:t>
            </a:r>
            <a:endParaRPr lang="es-MX" b="1" dirty="0" smtClean="0">
              <a:solidFill>
                <a:schemeClr val="dk1"/>
              </a:solidFill>
            </a:endParaRPr>
          </a:p>
          <a:p>
            <a:pPr algn="just"/>
            <a:endParaRPr lang="es-MX" dirty="0"/>
          </a:p>
        </p:txBody>
      </p:sp>
    </p:spTree>
    <p:extLst>
      <p:ext uri="{BB962C8B-B14F-4D97-AF65-F5344CB8AC3E}">
        <p14:creationId xmlns:p14="http://schemas.microsoft.com/office/powerpoint/2010/main" val="13695339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a 4"/>
          <p:cNvGraphicFramePr>
            <a:graphicFrameLocks noGrp="1"/>
          </p:cNvGraphicFramePr>
          <p:nvPr>
            <p:extLst>
              <p:ext uri="{D42A27DB-BD31-4B8C-83A1-F6EECF244321}">
                <p14:modId xmlns:p14="http://schemas.microsoft.com/office/powerpoint/2010/main" val="416705553"/>
              </p:ext>
            </p:extLst>
          </p:nvPr>
        </p:nvGraphicFramePr>
        <p:xfrm>
          <a:off x="0" y="-1"/>
          <a:ext cx="12192000" cy="7694053"/>
        </p:xfrm>
        <a:graphic>
          <a:graphicData uri="http://schemas.openxmlformats.org/drawingml/2006/table">
            <a:tbl>
              <a:tblPr firstRow="1" bandRow="1">
                <a:tableStyleId>{5C22544A-7EE6-4342-B048-85BDC9FD1C3A}</a:tableStyleId>
              </a:tblPr>
              <a:tblGrid>
                <a:gridCol w="5280338"/>
                <a:gridCol w="2847662"/>
                <a:gridCol w="4064000"/>
              </a:tblGrid>
              <a:tr h="582400">
                <a:tc>
                  <a:txBody>
                    <a:bodyPr/>
                    <a:lstStyle/>
                    <a:p>
                      <a:endParaRPr lang="es-MX" dirty="0"/>
                    </a:p>
                  </a:txBody>
                  <a:tcPr/>
                </a:tc>
                <a:tc>
                  <a:txBody>
                    <a:bodyPr/>
                    <a:lstStyle/>
                    <a:p>
                      <a:endParaRPr lang="es-MX"/>
                    </a:p>
                  </a:txBody>
                  <a:tcPr/>
                </a:tc>
                <a:tc>
                  <a:txBody>
                    <a:bodyPr/>
                    <a:lstStyle/>
                    <a:p>
                      <a:endParaRPr lang="es-MX"/>
                    </a:p>
                  </a:txBody>
                  <a:tcPr/>
                </a:tc>
              </a:tr>
              <a:tr h="1132036">
                <a:tc>
                  <a:txBody>
                    <a:bodyPr/>
                    <a:lstStyle/>
                    <a:p>
                      <a:endParaRPr lang="es-MX" sz="1100" kern="1200" dirty="0" smtClean="0">
                        <a:solidFill>
                          <a:schemeClr val="dk1"/>
                        </a:solidFill>
                        <a:effectLst/>
                        <a:latin typeface="+mn-lt"/>
                        <a:ea typeface="+mn-ea"/>
                        <a:cs typeface="+mn-cs"/>
                      </a:endParaRPr>
                    </a:p>
                    <a:p>
                      <a:pPr algn="just"/>
                      <a:r>
                        <a:rPr lang="es-MX" sz="1800" b="1" kern="1200" dirty="0" smtClean="0">
                          <a:solidFill>
                            <a:schemeClr val="dk1"/>
                          </a:solidFill>
                          <a:effectLst/>
                          <a:latin typeface="+mn-lt"/>
                          <a:ea typeface="+mn-ea"/>
                          <a:cs typeface="+mn-cs"/>
                        </a:rPr>
                        <a:t>Espero</a:t>
                      </a:r>
                      <a:r>
                        <a:rPr lang="es-MX" sz="1800" b="1" kern="1200" baseline="0" dirty="0" smtClean="0">
                          <a:solidFill>
                            <a:schemeClr val="dk1"/>
                          </a:solidFill>
                          <a:effectLst/>
                          <a:latin typeface="+mn-lt"/>
                          <a:ea typeface="+mn-ea"/>
                          <a:cs typeface="+mn-cs"/>
                        </a:rPr>
                        <a:t> mi turno</a:t>
                      </a:r>
                      <a:r>
                        <a:rPr lang="es-MX" sz="1800" b="1" kern="1200" dirty="0" smtClean="0">
                          <a:solidFill>
                            <a:schemeClr val="dk1"/>
                          </a:solidFill>
                          <a:effectLst/>
                          <a:latin typeface="+mn-lt"/>
                          <a:ea typeface="+mn-ea"/>
                          <a:cs typeface="+mn-cs"/>
                        </a:rPr>
                        <a:t> </a:t>
                      </a:r>
                      <a:r>
                        <a:rPr lang="es-MX" sz="1800" kern="1200" dirty="0" smtClean="0">
                          <a:solidFill>
                            <a:schemeClr val="dk1"/>
                          </a:solidFill>
                          <a:effectLst/>
                          <a:latin typeface="+mn-lt"/>
                          <a:ea typeface="+mn-ea"/>
                          <a:cs typeface="+mn-cs"/>
                        </a:rPr>
                        <a:t>En el salón de clases</a:t>
                      </a:r>
                      <a:r>
                        <a:rPr lang="es-MX" sz="1800" b="1" kern="1200" dirty="0" smtClean="0">
                          <a:solidFill>
                            <a:schemeClr val="dk1"/>
                          </a:solidFill>
                          <a:effectLst/>
                          <a:latin typeface="+mn-lt"/>
                          <a:ea typeface="+mn-ea"/>
                          <a:cs typeface="+mn-cs"/>
                        </a:rPr>
                        <a:t> </a:t>
                      </a:r>
                      <a:r>
                        <a:rPr lang="es-MX" sz="1800" kern="1200" dirty="0" smtClean="0">
                          <a:solidFill>
                            <a:schemeClr val="dk1"/>
                          </a:solidFill>
                          <a:effectLst/>
                          <a:latin typeface="+mn-lt"/>
                          <a:ea typeface="+mn-ea"/>
                          <a:cs typeface="+mn-cs"/>
                        </a:rPr>
                        <a:t>Escuchar las indicaciones del juego, lanzar la pelota tener la palabra Contestar ¿Qué fue lo más difícil de contar los productos?, ¿Qué número es difícil de escribir?, se anotan en el pizarrón los niños que ya participaron, se observa el seguimiento de reglas</a:t>
                      </a:r>
                      <a:endParaRPr lang="es-MX" sz="800" b="1" dirty="0"/>
                    </a:p>
                  </a:txBody>
                  <a:tcPr/>
                </a:tc>
                <a:tc>
                  <a:txBody>
                    <a:bodyPr/>
                    <a:lstStyle/>
                    <a:p>
                      <a:r>
                        <a:rPr lang="es-MX" dirty="0" smtClean="0"/>
                        <a:t>ESCUCHA ACTIVDA</a:t>
                      </a:r>
                      <a:endParaRPr lang="es-MX" dirty="0"/>
                    </a:p>
                  </a:txBody>
                  <a:tcPr/>
                </a:tc>
                <a:tc>
                  <a:txBody>
                    <a:bodyPr/>
                    <a:lstStyle/>
                    <a:p>
                      <a:endParaRPr lang="es-MX" sz="1100" b="1" dirty="0" smtClean="0"/>
                    </a:p>
                    <a:p>
                      <a:r>
                        <a:rPr lang="es-MX" dirty="0" smtClean="0"/>
                        <a:t>Observar el</a:t>
                      </a:r>
                      <a:r>
                        <a:rPr lang="es-MX" baseline="0" dirty="0" smtClean="0"/>
                        <a:t> lenguaje oral, la participación y el respeto al esperar turnos.</a:t>
                      </a:r>
                      <a:endParaRPr lang="es-MX" dirty="0"/>
                    </a:p>
                  </a:txBody>
                  <a:tcPr/>
                </a:tc>
              </a:tr>
              <a:tr h="956651">
                <a:tc>
                  <a:txBody>
                    <a:bodyPr/>
                    <a:lstStyle/>
                    <a:p>
                      <a:r>
                        <a:rPr lang="es-MX" sz="1800" b="1" kern="1200" dirty="0" smtClean="0">
                          <a:solidFill>
                            <a:schemeClr val="dk1"/>
                          </a:solidFill>
                          <a:effectLst/>
                          <a:latin typeface="+mn-lt"/>
                          <a:ea typeface="+mn-ea"/>
                          <a:cs typeface="+mn-cs"/>
                        </a:rPr>
                        <a:t>Brochetas de fruta: </a:t>
                      </a:r>
                      <a:r>
                        <a:rPr lang="es-MX" sz="1800" kern="1200" dirty="0" smtClean="0">
                          <a:solidFill>
                            <a:schemeClr val="dk1"/>
                          </a:solidFill>
                          <a:effectLst/>
                          <a:latin typeface="+mn-lt"/>
                          <a:ea typeface="+mn-ea"/>
                          <a:cs typeface="+mn-cs"/>
                        </a:rPr>
                        <a:t>En el salón de manera individual, contar tres pedazos una fruta, contar 2 de una y 1 de otra, ensartar los pedazos de fruta en el orden correcto, observar el conteo de los niños</a:t>
                      </a:r>
                      <a:endParaRPr lang="es-MX" dirty="0"/>
                    </a:p>
                  </a:txBody>
                  <a:tcPr/>
                </a:tc>
                <a:tc>
                  <a:txBody>
                    <a:bodyPr/>
                    <a:lstStyle/>
                    <a:p>
                      <a:r>
                        <a:rPr lang="es-MX" dirty="0" smtClean="0"/>
                        <a:t>MANIPULACIÓN</a:t>
                      </a:r>
                      <a:r>
                        <a:rPr lang="es-MX" baseline="0" dirty="0" smtClean="0"/>
                        <a:t> CON COMIDA</a:t>
                      </a:r>
                      <a:endParaRPr lang="es-MX"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dirty="0" smtClean="0"/>
                        <a:t> </a:t>
                      </a:r>
                      <a:r>
                        <a:rPr lang="es-MX" dirty="0" smtClean="0"/>
                        <a:t>Observar el conteo y el seguimiento del patrón en</a:t>
                      </a:r>
                      <a:r>
                        <a:rPr lang="es-MX" baseline="0" dirty="0" smtClean="0"/>
                        <a:t> las brochetas de fruta.</a:t>
                      </a:r>
                      <a:endParaRPr lang="es-MX" dirty="0"/>
                    </a:p>
                  </a:txBody>
                  <a:tcPr/>
                </a:tc>
              </a:tr>
              <a:tr h="15306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s-MX" sz="12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s-MX" sz="1600" dirty="0" smtClean="0"/>
                        <a:t>OBSERVACIÓN</a:t>
                      </a:r>
                    </a:p>
                    <a:p>
                      <a:endParaRPr lang="es-MX" sz="1200" dirty="0"/>
                    </a:p>
                  </a:txBody>
                  <a:tcPr/>
                </a:tc>
                <a:tc>
                  <a:txBody>
                    <a:bodyPr/>
                    <a:lstStyle/>
                    <a:p>
                      <a:r>
                        <a:rPr lang="es-MX" dirty="0" smtClean="0"/>
                        <a:t>OBSERVACIÓN</a:t>
                      </a:r>
                      <a:endParaRPr lang="es-MX"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dirty="0" smtClean="0"/>
                        <a:t>OBSERVACIÓN</a:t>
                      </a:r>
                    </a:p>
                    <a:p>
                      <a:endParaRPr lang="es-MX" dirty="0"/>
                    </a:p>
                  </a:txBody>
                  <a:tcPr/>
                </a:tc>
              </a:tr>
              <a:tr h="124364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MX" sz="1600" dirty="0" smtClean="0"/>
                        <a:t>OBSERVACIÓN</a:t>
                      </a:r>
                    </a:p>
                    <a:p>
                      <a:pPr lvl="0" algn="just"/>
                      <a:endParaRPr lang="es-MX" sz="1200" dirty="0" smtClean="0"/>
                    </a:p>
                    <a:p>
                      <a:endParaRPr lang="es-MX" sz="1200" dirty="0"/>
                    </a:p>
                  </a:txBody>
                  <a:tcPr/>
                </a:tc>
                <a:tc>
                  <a:txBody>
                    <a:bodyPr/>
                    <a:lstStyle/>
                    <a:p>
                      <a:r>
                        <a:rPr lang="es-MX" dirty="0" smtClean="0"/>
                        <a:t>OBSERVACIÓN</a:t>
                      </a:r>
                      <a:endParaRPr lang="es-MX"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dirty="0" smtClean="0"/>
                        <a:t>OBSERVACIÓN</a:t>
                      </a:r>
                    </a:p>
                    <a:p>
                      <a:endParaRPr lang="es-MX" dirty="0"/>
                    </a:p>
                  </a:txBody>
                  <a:tcPr/>
                </a:tc>
              </a:tr>
              <a:tr h="124364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dirty="0" smtClean="0"/>
                        <a:t>OBSERVACIÓN</a:t>
                      </a:r>
                    </a:p>
                    <a:p>
                      <a:endParaRPr lang="es-MX" dirty="0"/>
                    </a:p>
                  </a:txBody>
                  <a:tcPr/>
                </a:tc>
                <a:tc>
                  <a:txBody>
                    <a:bodyPr/>
                    <a:lstStyle/>
                    <a:p>
                      <a:r>
                        <a:rPr lang="es-MX" dirty="0" smtClean="0"/>
                        <a:t>OBSERVACIÓN</a:t>
                      </a:r>
                      <a:endParaRPr lang="es-MX"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MX" dirty="0" smtClean="0"/>
                        <a:t>OBSERVACIÓN</a:t>
                      </a:r>
                    </a:p>
                    <a:p>
                      <a:endParaRPr lang="es-MX" dirty="0"/>
                    </a:p>
                  </a:txBody>
                  <a:tcPr/>
                </a:tc>
              </a:tr>
            </a:tbl>
          </a:graphicData>
        </a:graphic>
      </p:graphicFrame>
      <p:sp>
        <p:nvSpPr>
          <p:cNvPr id="6" name="CuadroTexto 5"/>
          <p:cNvSpPr txBox="1"/>
          <p:nvPr/>
        </p:nvSpPr>
        <p:spPr>
          <a:xfrm>
            <a:off x="231820" y="193183"/>
            <a:ext cx="3606084" cy="369332"/>
          </a:xfrm>
          <a:prstGeom prst="rect">
            <a:avLst/>
          </a:prstGeom>
          <a:noFill/>
        </p:spPr>
        <p:txBody>
          <a:bodyPr wrap="square" rtlCol="0">
            <a:spAutoFit/>
          </a:bodyPr>
          <a:lstStyle/>
          <a:p>
            <a:r>
              <a:rPr lang="es-MX" dirty="0" smtClean="0"/>
              <a:t>SEMANA</a:t>
            </a:r>
            <a:endParaRPr lang="es-MX" dirty="0"/>
          </a:p>
        </p:txBody>
      </p:sp>
      <p:sp>
        <p:nvSpPr>
          <p:cNvPr id="7" name="CuadroTexto 6"/>
          <p:cNvSpPr txBox="1"/>
          <p:nvPr/>
        </p:nvSpPr>
        <p:spPr>
          <a:xfrm>
            <a:off x="5226677" y="206062"/>
            <a:ext cx="2706709" cy="369332"/>
          </a:xfrm>
          <a:prstGeom prst="rect">
            <a:avLst/>
          </a:prstGeom>
          <a:noFill/>
        </p:spPr>
        <p:txBody>
          <a:bodyPr wrap="square" rtlCol="0">
            <a:spAutoFit/>
          </a:bodyPr>
          <a:lstStyle/>
          <a:p>
            <a:r>
              <a:rPr lang="es-MX" dirty="0" smtClean="0"/>
              <a:t>ADECUACIÓN ESTRATEGÍA</a:t>
            </a:r>
            <a:endParaRPr lang="es-MX" dirty="0"/>
          </a:p>
        </p:txBody>
      </p:sp>
      <p:sp>
        <p:nvSpPr>
          <p:cNvPr id="8" name="CuadroTexto 7"/>
          <p:cNvSpPr txBox="1"/>
          <p:nvPr/>
        </p:nvSpPr>
        <p:spPr>
          <a:xfrm>
            <a:off x="8175938" y="193183"/>
            <a:ext cx="3606084" cy="369332"/>
          </a:xfrm>
          <a:prstGeom prst="rect">
            <a:avLst/>
          </a:prstGeom>
          <a:noFill/>
        </p:spPr>
        <p:txBody>
          <a:bodyPr wrap="square" rtlCol="0">
            <a:spAutoFit/>
          </a:bodyPr>
          <a:lstStyle/>
          <a:p>
            <a:r>
              <a:rPr lang="es-MX" dirty="0" smtClean="0"/>
              <a:t>EVALUACIÓN</a:t>
            </a:r>
            <a:endParaRPr lang="es-MX" dirty="0"/>
          </a:p>
        </p:txBody>
      </p:sp>
    </p:spTree>
    <p:extLst>
      <p:ext uri="{BB962C8B-B14F-4D97-AF65-F5344CB8AC3E}">
        <p14:creationId xmlns:p14="http://schemas.microsoft.com/office/powerpoint/2010/main" val="2547405943"/>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158</TotalTime>
  <Words>2967</Words>
  <Application>Microsoft Office PowerPoint</Application>
  <PresentationFormat>Panorámica</PresentationFormat>
  <Paragraphs>195</Paragraphs>
  <Slides>17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17</vt:i4>
      </vt:variant>
    </vt:vector>
  </HeadingPairs>
  <TitlesOfParts>
    <vt:vector size="21" baseType="lpstr">
      <vt:lpstr>Arial</vt:lpstr>
      <vt:lpstr>Trebuchet MS</vt:lpstr>
      <vt:lpstr>Wingdings 3</vt:lpstr>
      <vt:lpstr>Faceta</vt:lpstr>
      <vt:lpstr>Estudio de caso</vt:lpstr>
      <vt:lpstr>Actividades 1er semana</vt:lpstr>
      <vt:lpstr>Presentación de PowerPoint</vt:lpstr>
      <vt:lpstr>Presentación de PowerPoint</vt:lpstr>
      <vt:lpstr>Presentación de PowerPoint</vt:lpstr>
      <vt:lpstr>Presentación de PowerPoint</vt:lpstr>
      <vt:lpstr>Actividades 2nda semana</vt:lpstr>
      <vt:lpstr>Presentación de PowerPoint</vt:lpstr>
      <vt:lpstr>Presentación de PowerPoint</vt:lpstr>
      <vt:lpstr>Actividades 3era semana</vt:lpstr>
      <vt:lpstr>Presentación de PowerPoint</vt:lpstr>
      <vt:lpstr>Presentación de PowerPoint</vt:lpstr>
      <vt:lpstr>Presentación de PowerPoint</vt:lpstr>
      <vt:lpstr>Actividades 4ta semana</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CLAUDIA</dc:creator>
  <cp:lastModifiedBy>CLAUDIA</cp:lastModifiedBy>
  <cp:revision>19</cp:revision>
  <dcterms:created xsi:type="dcterms:W3CDTF">2017-11-07T04:19:20Z</dcterms:created>
  <dcterms:modified xsi:type="dcterms:W3CDTF">2017-11-28T01:59:03Z</dcterms:modified>
</cp:coreProperties>
</file>