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58" r:id="rId5"/>
    <p:sldId id="257" r:id="rId6"/>
    <p:sldId id="260" r:id="rId7"/>
    <p:sldId id="261" r:id="rId8"/>
    <p:sldId id="259" r:id="rId9"/>
    <p:sldId id="262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42" autoAdjust="0"/>
    <p:restoredTop sz="94660"/>
  </p:normalViewPr>
  <p:slideViewPr>
    <p:cSldViewPr>
      <p:cViewPr varScale="1">
        <p:scale>
          <a:sx n="69" d="100"/>
          <a:sy n="69" d="100"/>
        </p:scale>
        <p:origin x="-58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85A88-FE4B-4044-A6BF-E460BDDC7EB4}" type="datetimeFigureOut">
              <a:rPr lang="es-ES" smtClean="0"/>
              <a:t>22/12/2017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AC33-F332-49A4-B6FF-69E767486A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8394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85A88-FE4B-4044-A6BF-E460BDDC7EB4}" type="datetimeFigureOut">
              <a:rPr lang="es-ES" smtClean="0"/>
              <a:t>22/12/2017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AC33-F332-49A4-B6FF-69E767486A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7566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85A88-FE4B-4044-A6BF-E460BDDC7EB4}" type="datetimeFigureOut">
              <a:rPr lang="es-ES" smtClean="0"/>
              <a:t>22/12/2017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AC33-F332-49A4-B6FF-69E767486A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6608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85A88-FE4B-4044-A6BF-E460BDDC7EB4}" type="datetimeFigureOut">
              <a:rPr lang="es-ES" smtClean="0"/>
              <a:t>22/12/2017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AC33-F332-49A4-B6FF-69E767486A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4974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85A88-FE4B-4044-A6BF-E460BDDC7EB4}" type="datetimeFigureOut">
              <a:rPr lang="es-ES" smtClean="0"/>
              <a:t>22/12/2017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AC33-F332-49A4-B6FF-69E767486A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6078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85A88-FE4B-4044-A6BF-E460BDDC7EB4}" type="datetimeFigureOut">
              <a:rPr lang="es-ES" smtClean="0"/>
              <a:t>22/12/2017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AC33-F332-49A4-B6FF-69E767486A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6511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85A88-FE4B-4044-A6BF-E460BDDC7EB4}" type="datetimeFigureOut">
              <a:rPr lang="es-ES" smtClean="0"/>
              <a:t>22/12/2017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AC33-F332-49A4-B6FF-69E767486A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8062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85A88-FE4B-4044-A6BF-E460BDDC7EB4}" type="datetimeFigureOut">
              <a:rPr lang="es-ES" smtClean="0"/>
              <a:t>22/12/2017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AC33-F332-49A4-B6FF-69E767486A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1278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85A88-FE4B-4044-A6BF-E460BDDC7EB4}" type="datetimeFigureOut">
              <a:rPr lang="es-ES" smtClean="0"/>
              <a:t>22/12/2017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AC33-F332-49A4-B6FF-69E767486A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6594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85A88-FE4B-4044-A6BF-E460BDDC7EB4}" type="datetimeFigureOut">
              <a:rPr lang="es-ES" smtClean="0"/>
              <a:t>22/12/2017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AC33-F332-49A4-B6FF-69E767486A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714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85A88-FE4B-4044-A6BF-E460BDDC7EB4}" type="datetimeFigureOut">
              <a:rPr lang="es-ES" smtClean="0"/>
              <a:t>22/12/2017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AC33-F332-49A4-B6FF-69E767486A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8513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85A88-FE4B-4044-A6BF-E460BDDC7EB4}" type="datetimeFigureOut">
              <a:rPr lang="es-ES" smtClean="0"/>
              <a:t>22/12/2017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AC33-F332-49A4-B6FF-69E767486A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8003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259632" y="260648"/>
            <a:ext cx="6480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latin typeface="Arial" pitchFamily="34" charset="0"/>
                <a:cs typeface="Arial" pitchFamily="34" charset="0"/>
              </a:rPr>
              <a:t>Escuela Normal de Educación Preescolar 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753" y="722313"/>
            <a:ext cx="1139239" cy="1489172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827584" y="2211485"/>
            <a:ext cx="66247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Educación histórica en diversos contextos</a:t>
            </a:r>
          </a:p>
          <a:p>
            <a:pPr>
              <a:lnSpc>
                <a:spcPct val="150000"/>
              </a:lnSpc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3ºA</a:t>
            </a:r>
          </a:p>
          <a:p>
            <a:pPr>
              <a:lnSpc>
                <a:spcPct val="150000"/>
              </a:lnSpc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Alumna: Leisly Mónica Domínguez Martínez</a:t>
            </a:r>
          </a:p>
          <a:p>
            <a:pPr>
              <a:lnSpc>
                <a:spcPct val="150000"/>
              </a:lnSpc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Docente: Ramón de Jesús Reséndiz Sánchez  </a:t>
            </a:r>
          </a:p>
          <a:p>
            <a:pPr>
              <a:lnSpc>
                <a:spcPct val="150000"/>
              </a:lnSpc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Trabajo a realizar </a:t>
            </a:r>
          </a:p>
          <a:p>
            <a:pPr>
              <a:lnSpc>
                <a:spcPct val="150000"/>
              </a:lnSpc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Propuesta didáctica con enfoque a museo 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839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Museo del desierto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Jardín de niños Constituyentes 1917 </a:t>
            </a:r>
            <a:r>
              <a:rPr lang="es-ES" dirty="0">
                <a:latin typeface="Arial" pitchFamily="34" charset="0"/>
                <a:cs typeface="Arial" pitchFamily="34" charset="0"/>
              </a:rPr>
              <a:t>M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anuel doblado 636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Clave: 05EJN0020O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s-ES" dirty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Grado 1º Sección A </a:t>
            </a:r>
          </a:p>
          <a:p>
            <a:pPr marL="0" indent="0">
              <a:buNone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Directora: Nadia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Etelina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Dávila Ruiz </a:t>
            </a:r>
          </a:p>
          <a:p>
            <a:pPr marL="0" indent="0">
              <a:buNone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Niños: 18    Niñas: 17  total : 3 5</a:t>
            </a:r>
          </a:p>
          <a:p>
            <a:pPr marL="0" indent="0">
              <a:buNone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Fecha de </a:t>
            </a:r>
            <a:r>
              <a:rPr lang="es-ES" smtClean="0">
                <a:latin typeface="Arial" pitchFamily="34" charset="0"/>
                <a:cs typeface="Arial" pitchFamily="34" charset="0"/>
              </a:rPr>
              <a:t>implementación lunes 4 Dic 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al  7 Dic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85334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708649"/>
              </p:ext>
            </p:extLst>
          </p:nvPr>
        </p:nvGraphicFramePr>
        <p:xfrm>
          <a:off x="251520" y="332656"/>
          <a:ext cx="8496943" cy="61722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07672"/>
                <a:gridCol w="1096487"/>
                <a:gridCol w="2540779"/>
                <a:gridCol w="3352005"/>
              </a:tblGrid>
              <a:tr h="432048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KateCelebration" pitchFamily="2" charset="0"/>
                          <a:ea typeface="KateCelebration" pitchFamily="2" charset="0"/>
                          <a:cs typeface="Arial" pitchFamily="34" charset="0"/>
                        </a:rPr>
                        <a:t>Campo formativo</a:t>
                      </a:r>
                      <a:endParaRPr lang="es-ES" sz="1400" dirty="0">
                        <a:latin typeface="KateCelebration" pitchFamily="2" charset="0"/>
                        <a:ea typeface="KateCelebration" pitchFamily="2" charset="0"/>
                        <a:cs typeface="Arial" pitchFamily="34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KateCelebration" pitchFamily="2" charset="0"/>
                          <a:ea typeface="KateCelebration" pitchFamily="2" charset="0"/>
                          <a:cs typeface="Arial" pitchFamily="34" charset="0"/>
                        </a:rPr>
                        <a:t>Aspecto </a:t>
                      </a:r>
                      <a:endParaRPr lang="es-ES" sz="1400" dirty="0">
                        <a:latin typeface="KateCelebration" pitchFamily="2" charset="0"/>
                        <a:ea typeface="KateCelebration" pitchFamily="2" charset="0"/>
                        <a:cs typeface="Arial" pitchFamily="34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KateCelebration" pitchFamily="2" charset="0"/>
                          <a:ea typeface="KateCelebration" pitchFamily="2" charset="0"/>
                          <a:cs typeface="Arial" pitchFamily="34" charset="0"/>
                        </a:rPr>
                        <a:t>Competencia</a:t>
                      </a:r>
                      <a:endParaRPr lang="es-ES" sz="1400" dirty="0">
                        <a:latin typeface="KateCelebration" pitchFamily="2" charset="0"/>
                        <a:ea typeface="KateCelebration" pitchFamily="2" charset="0"/>
                        <a:cs typeface="Arial" pitchFamily="34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KateCelebration" pitchFamily="2" charset="0"/>
                          <a:ea typeface="KateCelebration" pitchFamily="2" charset="0"/>
                          <a:cs typeface="Arial" pitchFamily="34" charset="0"/>
                        </a:rPr>
                        <a:t>Aprendizaje esperado </a:t>
                      </a:r>
                      <a:endParaRPr lang="es-ES" sz="1400" dirty="0">
                        <a:latin typeface="KateCelebration" pitchFamily="2" charset="0"/>
                        <a:ea typeface="KateCelebration" pitchFamily="2" charset="0"/>
                        <a:cs typeface="Arial" pitchFamily="34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5492">
                <a:tc>
                  <a:txBody>
                    <a:bodyPr/>
                    <a:lstStyle/>
                    <a:p>
                      <a:pPr algn="just"/>
                      <a:r>
                        <a:rPr lang="es-ES" sz="1200" dirty="0" smtClean="0">
                          <a:latin typeface="+mn-lt"/>
                        </a:rPr>
                        <a:t>Lenguaje y comunicación </a:t>
                      </a:r>
                      <a:endParaRPr lang="es-ES" sz="1200" dirty="0">
                        <a:latin typeface="+mn-lt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200" dirty="0" smtClean="0">
                          <a:latin typeface="+mn-lt"/>
                        </a:rPr>
                        <a:t>Lenguaje</a:t>
                      </a:r>
                      <a:r>
                        <a:rPr lang="es-ES" sz="1200" baseline="0" dirty="0" smtClean="0">
                          <a:latin typeface="+mn-lt"/>
                        </a:rPr>
                        <a:t> Escrito</a:t>
                      </a:r>
                      <a:endParaRPr lang="es-ES" sz="1200" dirty="0">
                        <a:latin typeface="+mn-lt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200" dirty="0" smtClean="0">
                          <a:latin typeface="+mn-lt"/>
                        </a:rPr>
                        <a:t>Reconoce</a:t>
                      </a:r>
                      <a:r>
                        <a:rPr lang="es-ES" sz="1200" baseline="0" dirty="0" smtClean="0">
                          <a:latin typeface="+mn-lt"/>
                        </a:rPr>
                        <a:t> características del sistema  de escritura al utilizar los recursos  propios ( marcas , grafías letras)</a:t>
                      </a:r>
                      <a:endParaRPr lang="es-ES" sz="1200" dirty="0">
                        <a:latin typeface="+mn-lt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200" dirty="0" smtClean="0">
                          <a:latin typeface="+mn-lt"/>
                        </a:rPr>
                        <a:t>Compara  las características graficas</a:t>
                      </a:r>
                      <a:r>
                        <a:rPr lang="es-ES" sz="1200" baseline="0" dirty="0" smtClean="0">
                          <a:latin typeface="+mn-lt"/>
                        </a:rPr>
                        <a:t>  de su nombre con la de sus compañeros y otras palabras escritas </a:t>
                      </a:r>
                      <a:endParaRPr lang="es-ES" sz="1200" dirty="0">
                        <a:latin typeface="+mn-lt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5492">
                <a:tc>
                  <a:txBody>
                    <a:bodyPr/>
                    <a:lstStyle/>
                    <a:p>
                      <a:pPr algn="just"/>
                      <a:r>
                        <a:rPr lang="es-ES" sz="1200" dirty="0" smtClean="0">
                          <a:latin typeface="+mn-lt"/>
                        </a:rPr>
                        <a:t>Pensamiento</a:t>
                      </a:r>
                      <a:r>
                        <a:rPr lang="es-ES" sz="1200" baseline="0" dirty="0" smtClean="0">
                          <a:latin typeface="+mn-lt"/>
                        </a:rPr>
                        <a:t> matemático</a:t>
                      </a:r>
                      <a:endParaRPr lang="es-ES" sz="1200" dirty="0">
                        <a:latin typeface="+mn-lt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200" dirty="0" smtClean="0">
                          <a:latin typeface="+mn-lt"/>
                        </a:rPr>
                        <a:t>Número </a:t>
                      </a:r>
                      <a:endParaRPr lang="es-ES" sz="1200" dirty="0">
                        <a:latin typeface="+mn-lt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200" dirty="0" smtClean="0">
                          <a:latin typeface="+mn-lt"/>
                        </a:rPr>
                        <a:t>Utiliza los</a:t>
                      </a:r>
                      <a:r>
                        <a:rPr lang="es-ES" sz="1200" baseline="0" dirty="0" smtClean="0">
                          <a:latin typeface="+mn-lt"/>
                        </a:rPr>
                        <a:t> números en situaciones variadas que implican poner en práctica los principios de conteo ,</a:t>
                      </a:r>
                      <a:endParaRPr lang="es-ES" sz="1200" dirty="0">
                        <a:latin typeface="+mn-lt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200" dirty="0" smtClean="0">
                          <a:latin typeface="+mn-lt"/>
                        </a:rPr>
                        <a:t>Utiliza los</a:t>
                      </a:r>
                      <a:r>
                        <a:rPr lang="es-ES" sz="1200" baseline="0" dirty="0" smtClean="0">
                          <a:latin typeface="+mn-lt"/>
                        </a:rPr>
                        <a:t> números en situaciones variadas que implican poner en práctica los principios de conteo </a:t>
                      </a:r>
                      <a:endParaRPr lang="es-ES" sz="1200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072">
                <a:tc>
                  <a:txBody>
                    <a:bodyPr/>
                    <a:lstStyle/>
                    <a:p>
                      <a:pPr algn="just"/>
                      <a:r>
                        <a:rPr lang="es-ES" sz="1200" dirty="0" smtClean="0">
                          <a:latin typeface="+mn-lt"/>
                        </a:rPr>
                        <a:t>Desarrollo físico y salud </a:t>
                      </a:r>
                      <a:endParaRPr lang="es-ES" sz="1200" dirty="0">
                        <a:latin typeface="+mn-lt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200" dirty="0" smtClean="0">
                          <a:latin typeface="+mn-lt"/>
                        </a:rPr>
                        <a:t>Coordinación</a:t>
                      </a:r>
                      <a:r>
                        <a:rPr lang="es-ES" sz="1200" baseline="0" dirty="0" smtClean="0">
                          <a:latin typeface="+mn-lt"/>
                        </a:rPr>
                        <a:t> </a:t>
                      </a:r>
                    </a:p>
                    <a:p>
                      <a:pPr algn="just"/>
                      <a:r>
                        <a:rPr lang="es-ES" sz="1200" baseline="0" dirty="0" smtClean="0">
                          <a:latin typeface="+mn-lt"/>
                        </a:rPr>
                        <a:t>Fuerza y equilibrio </a:t>
                      </a:r>
                      <a:endParaRPr lang="es-ES" sz="1200" dirty="0">
                        <a:latin typeface="+mn-lt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200" dirty="0" smtClean="0">
                          <a:latin typeface="+mn-lt"/>
                        </a:rPr>
                        <a:t>-Mantiene</a:t>
                      </a:r>
                      <a:r>
                        <a:rPr lang="es-ES" sz="1200" baseline="0" dirty="0" smtClean="0">
                          <a:latin typeface="+mn-lt"/>
                        </a:rPr>
                        <a:t> el control de movimiento que implican fuerza , velocidad y flexibilidad de juegos y actividades de ejercicio físico </a:t>
                      </a:r>
                      <a:endParaRPr lang="es-ES" sz="1200" dirty="0">
                        <a:latin typeface="+mn-lt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200" baseline="0" dirty="0" smtClean="0">
                          <a:latin typeface="+mn-lt"/>
                        </a:rPr>
                        <a:t>Participa en juegos que  implican habilidades básicas como gatear  , reptar , caminar, correr , saltar , lanzar , atrapar, golpear , trepar, patear en  espacios libres o en espacios cerrados 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1347">
                <a:tc>
                  <a:txBody>
                    <a:bodyPr/>
                    <a:lstStyle/>
                    <a:p>
                      <a:pPr algn="just"/>
                      <a:r>
                        <a:rPr lang="es-ES" sz="1200" dirty="0" smtClean="0">
                          <a:latin typeface="+mn-lt"/>
                        </a:rPr>
                        <a:t>Expresión y apreciación artística </a:t>
                      </a:r>
                      <a:endParaRPr lang="es-ES" sz="1200" dirty="0">
                        <a:latin typeface="+mn-lt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200" dirty="0" smtClean="0">
                          <a:latin typeface="+mn-lt"/>
                        </a:rPr>
                        <a:t>Expresión</a:t>
                      </a:r>
                      <a:r>
                        <a:rPr lang="es-ES" sz="1200" baseline="0" dirty="0" smtClean="0">
                          <a:latin typeface="+mn-lt"/>
                        </a:rPr>
                        <a:t> y apreciación musical Expresión y apreciación visual 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200" dirty="0" smtClean="0">
                          <a:latin typeface="+mn-lt"/>
                        </a:rPr>
                        <a:t>-Expresa su sensibilidad , imaginación e inventiva</a:t>
                      </a:r>
                      <a:r>
                        <a:rPr lang="es-ES" sz="1200" baseline="0" dirty="0" smtClean="0">
                          <a:latin typeface="+mn-lt"/>
                        </a:rPr>
                        <a:t> al interpretar o crear canciones  y melodías </a:t>
                      </a:r>
                    </a:p>
                    <a:p>
                      <a:pPr algn="just"/>
                      <a:r>
                        <a:rPr lang="es-ES" sz="1200" dirty="0" smtClean="0">
                          <a:latin typeface="+mn-lt"/>
                        </a:rPr>
                        <a:t>-Expresa ideas</a:t>
                      </a:r>
                      <a:r>
                        <a:rPr lang="es-ES" sz="1200" baseline="0" dirty="0" smtClean="0">
                          <a:latin typeface="+mn-lt"/>
                        </a:rPr>
                        <a:t> y sentimientos  y fantasías mediante la creación de representaciones visuales , usando técnicas y materiales  variados.</a:t>
                      </a:r>
                      <a:endParaRPr lang="es-ES" sz="1200" dirty="0">
                        <a:latin typeface="+mn-lt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200" dirty="0" smtClean="0">
                          <a:latin typeface="+mn-lt"/>
                        </a:rPr>
                        <a:t>Escucha , canta canciones y participa en juegos y rondas 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 smtClean="0">
                          <a:latin typeface="+mn-lt"/>
                        </a:rPr>
                        <a:t>-</a:t>
                      </a:r>
                      <a:r>
                        <a:rPr lang="es-ES" sz="1200" baseline="0" dirty="0" smtClean="0">
                          <a:latin typeface="+mn-lt"/>
                        </a:rPr>
                        <a:t>Manipula arcilla o maso o modela con ellos y descubre sus posibilidades para crear una obra plástica </a:t>
                      </a:r>
                    </a:p>
                    <a:p>
                      <a:pPr algn="just"/>
                      <a:endParaRPr lang="es-ES" sz="1200" dirty="0">
                        <a:latin typeface="+mn-lt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957">
                <a:tc>
                  <a:txBody>
                    <a:bodyPr/>
                    <a:lstStyle/>
                    <a:p>
                      <a:pPr algn="just"/>
                      <a:r>
                        <a:rPr lang="es-ES" sz="1200" dirty="0" smtClean="0">
                          <a:latin typeface="+mn-lt"/>
                        </a:rPr>
                        <a:t>Exploración</a:t>
                      </a:r>
                      <a:r>
                        <a:rPr lang="es-ES" sz="1200" baseline="0" dirty="0" smtClean="0">
                          <a:latin typeface="+mn-lt"/>
                        </a:rPr>
                        <a:t> y conocimiento del mundo </a:t>
                      </a:r>
                      <a:endParaRPr lang="es-ES" sz="1200" dirty="0">
                        <a:latin typeface="+mn-lt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200" dirty="0" smtClean="0">
                          <a:latin typeface="+mn-lt"/>
                        </a:rPr>
                        <a:t>Cultura y vida social </a:t>
                      </a:r>
                    </a:p>
                    <a:p>
                      <a:pPr algn="just"/>
                      <a:r>
                        <a:rPr lang="es-ES" sz="1200" dirty="0" smtClean="0">
                          <a:latin typeface="+mn-lt"/>
                        </a:rPr>
                        <a:t>Mundo Natural</a:t>
                      </a:r>
                      <a:endParaRPr lang="es-ES" sz="1200" dirty="0">
                        <a:latin typeface="+mn-lt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200" dirty="0" smtClean="0">
                          <a:latin typeface="+mn-lt"/>
                        </a:rPr>
                        <a:t>Participa en actividades que le hacen comprender  la importancia  de la acción humana en el mejoramiento </a:t>
                      </a:r>
                    </a:p>
                    <a:p>
                      <a:pPr algn="just"/>
                      <a:endParaRPr lang="es-ES" sz="1200" dirty="0" smtClean="0">
                        <a:latin typeface="+mn-lt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200" dirty="0" smtClean="0">
                          <a:latin typeface="+mn-lt"/>
                        </a:rPr>
                        <a:t>Conversa sobre las responsabilidades que le toca cumplir</a:t>
                      </a:r>
                      <a:r>
                        <a:rPr lang="es-ES" sz="1200" baseline="0" dirty="0" smtClean="0">
                          <a:latin typeface="+mn-lt"/>
                        </a:rPr>
                        <a:t> en la casa  y en la escuela , y porque  es importante su participación en ellas.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 smtClean="0">
                          <a:latin typeface="+mn-lt"/>
                        </a:rPr>
                        <a:t>-</a:t>
                      </a:r>
                      <a:r>
                        <a:rPr lang="es-ES" sz="1200" dirty="0" smtClean="0"/>
                        <a:t>contrasta sus ideas iniciales</a:t>
                      </a:r>
                      <a:r>
                        <a:rPr lang="es-ES" sz="1200" baseline="0" dirty="0" smtClean="0"/>
                        <a:t> con lo que observa durante un fenómeno natural o una situación de experimentación y las modifica como consecuencia de esta experiencia .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3929">
                <a:tc>
                  <a:txBody>
                    <a:bodyPr/>
                    <a:lstStyle/>
                    <a:p>
                      <a:pPr algn="just"/>
                      <a:r>
                        <a:rPr lang="es-ES" sz="1200" dirty="0" smtClean="0">
                          <a:latin typeface="+mn-lt"/>
                        </a:rPr>
                        <a:t>Desarrollo</a:t>
                      </a:r>
                      <a:r>
                        <a:rPr lang="es-ES" sz="1200" baseline="0" dirty="0" smtClean="0">
                          <a:latin typeface="+mn-lt"/>
                        </a:rPr>
                        <a:t> personal y social</a:t>
                      </a:r>
                      <a:endParaRPr lang="es-ES" sz="1200" dirty="0">
                        <a:latin typeface="+mn-lt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100" dirty="0" smtClean="0">
                          <a:latin typeface="+mn-lt"/>
                        </a:rPr>
                        <a:t>Relaciones</a:t>
                      </a:r>
                      <a:r>
                        <a:rPr lang="es-ES" sz="1100" baseline="0" dirty="0" smtClean="0">
                          <a:latin typeface="+mn-lt"/>
                        </a:rPr>
                        <a:t> interpersonales </a:t>
                      </a:r>
                      <a:endParaRPr lang="es-ES" sz="1100" dirty="0">
                        <a:latin typeface="+mn-lt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Reconoce sus cualidades y capacidades y desarrolla su sensibilidad hacia las cualidades y necesidades de otros.</a:t>
                      </a:r>
                      <a:endParaRPr lang="es-ES" sz="1100" dirty="0">
                        <a:latin typeface="+mn-lt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Acepta a sus compañeros y compañeras como son y aprende a actuar de acuerdo con los valores necesarios para la vida en comunidad y los ejerce en su vida cotidiana</a:t>
                      </a:r>
                      <a:endParaRPr lang="es-ES" sz="1200" dirty="0">
                        <a:latin typeface="+mn-lt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8191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7448915"/>
              </p:ext>
            </p:extLst>
          </p:nvPr>
        </p:nvGraphicFramePr>
        <p:xfrm>
          <a:off x="179512" y="836712"/>
          <a:ext cx="8751480" cy="57285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80"/>
                <a:gridCol w="1379510"/>
                <a:gridCol w="3552530"/>
                <a:gridCol w="1008112"/>
                <a:gridCol w="993423"/>
                <a:gridCol w="1097825"/>
              </a:tblGrid>
              <a:tr h="432048"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Nombre de la actividad</a:t>
                      </a:r>
                      <a:endParaRPr lang="es-E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Aprendizaje esperado</a:t>
                      </a:r>
                      <a:endParaRPr lang="es-E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Descripción</a:t>
                      </a:r>
                      <a:r>
                        <a:rPr lang="es-ES" sz="900" baseline="0" dirty="0" smtClean="0"/>
                        <a:t> </a:t>
                      </a:r>
                      <a:endParaRPr lang="es-E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100" dirty="0" smtClean="0"/>
                        <a:t>Evaluación</a:t>
                      </a:r>
                      <a:endParaRPr lang="es-E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100" dirty="0" smtClean="0"/>
                        <a:t>Materiales</a:t>
                      </a:r>
                    </a:p>
                    <a:p>
                      <a:r>
                        <a:rPr lang="es-ES" sz="1100" dirty="0" smtClean="0"/>
                        <a:t>Organización </a:t>
                      </a:r>
                      <a:endParaRPr lang="es-E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100" dirty="0" smtClean="0"/>
                        <a:t>Espacio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Tiempo </a:t>
                      </a:r>
                    </a:p>
                  </a:txBody>
                  <a:tcPr/>
                </a:tc>
              </a:tr>
              <a:tr h="269736">
                <a:tc rowSpan="2">
                  <a:txBody>
                    <a:bodyPr/>
                    <a:lstStyle/>
                    <a:p>
                      <a:r>
                        <a:rPr lang="es-ES" sz="900" baseline="0" dirty="0" smtClean="0"/>
                        <a:t>Actividades  para iniciar bien el día</a:t>
                      </a:r>
                    </a:p>
                    <a:p>
                      <a:r>
                        <a:rPr lang="es-ES" sz="900" baseline="0" dirty="0" smtClean="0"/>
                        <a:t>EYAA  8:00 8:20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 smtClean="0">
                          <a:latin typeface="+mn-lt"/>
                        </a:rPr>
                        <a:t>Escucha , canta canciones y participa en juegos y rondas </a:t>
                      </a:r>
                    </a:p>
                    <a:p>
                      <a:pPr algn="just"/>
                      <a:endParaRPr lang="es-ES" sz="900" dirty="0" smtClean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/>
                      <a:r>
                        <a:rPr lang="es-ES" sz="900" b="0" dirty="0" smtClean="0"/>
                        <a:t>Conteo de alumnos registro de fecha </a:t>
                      </a:r>
                    </a:p>
                    <a:p>
                      <a:pPr algn="just"/>
                      <a:r>
                        <a:rPr lang="es-ES" sz="900" b="0" dirty="0" smtClean="0"/>
                        <a:t>Y del tiempo en la ruleta</a:t>
                      </a:r>
                      <a:r>
                        <a:rPr lang="es-ES" sz="900" b="0" baseline="0" dirty="0" smtClean="0"/>
                        <a:t> </a:t>
                      </a:r>
                    </a:p>
                    <a:p>
                      <a:pPr algn="just"/>
                      <a:r>
                        <a:rPr lang="es-ES" sz="900" b="0" baseline="0" dirty="0" smtClean="0"/>
                        <a:t>Forman un circulo  y jugaremos  lobo lobito </a:t>
                      </a:r>
                      <a:endParaRPr lang="es-ES" sz="900" b="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s-ES" sz="900" dirty="0" smtClean="0"/>
                        <a:t>Como se expresa </a:t>
                      </a:r>
                    </a:p>
                    <a:p>
                      <a:r>
                        <a:rPr lang="es-ES" sz="900" dirty="0" smtClean="0"/>
                        <a:t>Realiza los</a:t>
                      </a:r>
                      <a:r>
                        <a:rPr lang="es-ES" sz="900" baseline="0" dirty="0" smtClean="0"/>
                        <a:t> movimientos que se le pide </a:t>
                      </a:r>
                      <a:endParaRPr lang="es-ES" sz="900" dirty="0" smtClean="0"/>
                    </a:p>
                    <a:p>
                      <a:endParaRPr lang="es-ES" sz="9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s-ES" sz="900" dirty="0" smtClean="0"/>
                        <a:t> ruleta del</a:t>
                      </a:r>
                      <a:r>
                        <a:rPr lang="es-ES" sz="900" baseline="0" dirty="0" smtClean="0"/>
                        <a:t> clima </a:t>
                      </a:r>
                      <a:endParaRPr lang="es-E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Patio</a:t>
                      </a:r>
                      <a:r>
                        <a:rPr lang="es-ES" sz="900" baseline="0" dirty="0" smtClean="0"/>
                        <a:t> </a:t>
                      </a:r>
                      <a:endParaRPr lang="es-ES" sz="9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33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20 min </a:t>
                      </a:r>
                      <a:endParaRPr lang="es-ES" sz="9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0150">
                <a:tc rowSpan="2">
                  <a:txBody>
                    <a:bodyPr/>
                    <a:lstStyle/>
                    <a:p>
                      <a:r>
                        <a:rPr lang="es-ES" sz="900" dirty="0" smtClean="0"/>
                        <a:t>Contando dinosaurios</a:t>
                      </a:r>
                      <a:r>
                        <a:rPr lang="es-ES" sz="900" baseline="0" dirty="0" smtClean="0"/>
                        <a:t> </a:t>
                      </a:r>
                      <a:endParaRPr lang="es-ES" sz="900" dirty="0" smtClean="0"/>
                    </a:p>
                    <a:p>
                      <a:r>
                        <a:rPr lang="es-ES" sz="900" dirty="0" smtClean="0"/>
                        <a:t>PM  9:00</a:t>
                      </a:r>
                    </a:p>
                    <a:p>
                      <a:r>
                        <a:rPr lang="es-ES" sz="900" dirty="0" smtClean="0"/>
                        <a:t>9:25</a:t>
                      </a:r>
                      <a:endParaRPr lang="es-ES" sz="9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 smtClean="0">
                          <a:latin typeface="+mn-lt"/>
                          <a:cs typeface="Arial" pitchFamily="34" charset="0"/>
                        </a:rPr>
                        <a:t>Identifica por</a:t>
                      </a:r>
                      <a:r>
                        <a:rPr lang="es-ES" sz="900" baseline="0" dirty="0" smtClean="0">
                          <a:latin typeface="+mn-lt"/>
                          <a:cs typeface="Arial" pitchFamily="34" charset="0"/>
                        </a:rPr>
                        <a:t> percepción  , la cantidad  de elementos en colecciones pequeñas y en colecciones mayores mediante el conteo </a:t>
                      </a:r>
                      <a:endParaRPr lang="es-ES" sz="900" dirty="0" smtClean="0"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900" dirty="0" smtClean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1" dirty="0" smtClean="0"/>
                        <a:t>Inicio</a:t>
                      </a:r>
                      <a:r>
                        <a:rPr lang="es-ES" sz="900" b="0" baseline="0" dirty="0" smtClean="0"/>
                        <a:t> Expresan si conocen sobre que son los dinosaurios  vamos a conocer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1" dirty="0" smtClean="0"/>
                        <a:t>Desarrollo </a:t>
                      </a:r>
                      <a:r>
                        <a:rPr lang="es-ES" sz="900" b="0" dirty="0" smtClean="0"/>
                        <a:t>Dinosaurios</a:t>
                      </a:r>
                      <a:r>
                        <a:rPr lang="es-ES" sz="900" b="0" baseline="0" dirty="0" smtClean="0"/>
                        <a:t>  en  serie  de diferente color   juntos vamos contando y  pasa a un niño  y  con ayuda escoge el  numero correcto.   </a:t>
                      </a:r>
                      <a:endParaRPr lang="es-ES" sz="900" b="1" dirty="0" smtClean="0"/>
                    </a:p>
                    <a:p>
                      <a:r>
                        <a:rPr lang="es-ES" sz="900" b="1" dirty="0" smtClean="0"/>
                        <a:t>Cierre  </a:t>
                      </a:r>
                      <a:r>
                        <a:rPr lang="es-ES" sz="900" b="0" dirty="0" smtClean="0"/>
                        <a:t>Encuentra en la historia  los animales</a:t>
                      </a:r>
                      <a:r>
                        <a:rPr lang="es-ES" sz="900" b="0" baseline="0" dirty="0" smtClean="0"/>
                        <a:t> que ya vimos van señalando. </a:t>
                      </a:r>
                      <a:endParaRPr lang="es-ES" sz="900" b="0" dirty="0" smtClean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s-ES" sz="900" dirty="0" smtClean="0">
                          <a:latin typeface="+mn-lt"/>
                          <a:cs typeface="Arial" pitchFamily="34" charset="0"/>
                        </a:rPr>
                        <a:t>Identifica </a:t>
                      </a:r>
                      <a:r>
                        <a:rPr lang="es-ES" sz="900" baseline="0" dirty="0" smtClean="0">
                          <a:latin typeface="+mn-lt"/>
                          <a:cs typeface="Arial" pitchFamily="34" charset="0"/>
                        </a:rPr>
                        <a:t>la cantidad </a:t>
                      </a:r>
                    </a:p>
                    <a:p>
                      <a:r>
                        <a:rPr lang="es-ES" sz="900" baseline="0" dirty="0" smtClean="0">
                          <a:latin typeface="+mn-lt"/>
                          <a:cs typeface="Arial" pitchFamily="34" charset="0"/>
                        </a:rPr>
                        <a:t>Utiliza material concreto </a:t>
                      </a:r>
                      <a:endParaRPr lang="es-E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900" dirty="0" smtClean="0"/>
                    </a:p>
                    <a:p>
                      <a:r>
                        <a:rPr lang="es-ES" sz="900" dirty="0" smtClean="0"/>
                        <a:t>Cañón y laptop</a:t>
                      </a:r>
                      <a:endParaRPr lang="es-E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Salón</a:t>
                      </a:r>
                      <a:r>
                        <a:rPr lang="es-ES" sz="900" baseline="0" dirty="0" smtClean="0"/>
                        <a:t> de clases </a:t>
                      </a:r>
                      <a:endParaRPr lang="es-ES" sz="9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394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20 min  </a:t>
                      </a:r>
                      <a:endParaRPr lang="es-ES" sz="9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11542">
                <a:tc rowSpan="2">
                  <a:txBody>
                    <a:bodyPr/>
                    <a:lstStyle/>
                    <a:p>
                      <a:r>
                        <a:rPr lang="es-ES" sz="900" dirty="0" smtClean="0"/>
                        <a:t>Collar de huesos  </a:t>
                      </a:r>
                    </a:p>
                    <a:p>
                      <a:r>
                        <a:rPr lang="es-ES" sz="900" dirty="0" smtClean="0"/>
                        <a:t>Pm </a:t>
                      </a:r>
                    </a:p>
                    <a:p>
                      <a:r>
                        <a:rPr lang="es-ES" sz="900" dirty="0" smtClean="0"/>
                        <a:t>9:25</a:t>
                      </a:r>
                    </a:p>
                    <a:p>
                      <a:r>
                        <a:rPr lang="es-ES" sz="900" dirty="0" smtClean="0"/>
                        <a:t>9:50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 smtClean="0">
                          <a:latin typeface="+mn-lt"/>
                          <a:cs typeface="Arial" pitchFamily="34" charset="0"/>
                        </a:rPr>
                        <a:t>Identifica por</a:t>
                      </a:r>
                      <a:r>
                        <a:rPr lang="es-ES" sz="900" baseline="0" dirty="0" smtClean="0">
                          <a:latin typeface="+mn-lt"/>
                          <a:cs typeface="Arial" pitchFamily="34" charset="0"/>
                        </a:rPr>
                        <a:t> percepción  , la cantidad  de elementos en colecciones pequeñas y en colecciones mayores mediante el conteo </a:t>
                      </a:r>
                      <a:endParaRPr lang="es-ES" sz="900" dirty="0" smtClean="0">
                        <a:latin typeface="+mn-lt"/>
                        <a:cs typeface="Arial" pitchFamily="34" charset="0"/>
                      </a:endParaRPr>
                    </a:p>
                    <a:p>
                      <a:pPr algn="just"/>
                      <a:endParaRPr lang="es-E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algn="just"/>
                      <a:r>
                        <a:rPr lang="es-ES" sz="900" b="1" dirty="0" smtClean="0"/>
                        <a:t>Inicio:  </a:t>
                      </a:r>
                      <a:r>
                        <a:rPr lang="es-ES" sz="900" b="0" dirty="0" smtClean="0"/>
                        <a:t>Crees que siempre ha sido así que la gente siempre tuvo grabadoras ,luz , sillas .</a:t>
                      </a:r>
                    </a:p>
                    <a:p>
                      <a:pPr algn="just"/>
                      <a:r>
                        <a:rPr lang="es-ES" sz="900" b="1" dirty="0" smtClean="0"/>
                        <a:t>Desarrollo: </a:t>
                      </a:r>
                      <a:r>
                        <a:rPr lang="es-ES" sz="900" b="0" dirty="0" smtClean="0"/>
                        <a:t>Reciben  huesos  con foami de diferente color y estambre formaran su collar de huesos según se indique  tomar  tres de color rojo alzaran el de ese  color y los tres para verificar que sean  los adecuados .</a:t>
                      </a:r>
                    </a:p>
                    <a:p>
                      <a:pPr algn="just"/>
                      <a:r>
                        <a:rPr lang="es-ES" sz="900" b="1" dirty="0" smtClean="0"/>
                        <a:t>Cierre  </a:t>
                      </a:r>
                      <a:r>
                        <a:rPr lang="es-ES" sz="900" b="0" dirty="0" smtClean="0"/>
                        <a:t>Canción de  phineas  y </a:t>
                      </a:r>
                      <a:r>
                        <a:rPr lang="es-ES" sz="900" b="0" dirty="0" err="1" smtClean="0"/>
                        <a:t>Ferb</a:t>
                      </a:r>
                      <a:r>
                        <a:rPr lang="es-ES" sz="900" b="0" dirty="0" smtClean="0"/>
                        <a:t> .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s-ES" sz="900" dirty="0" smtClean="0"/>
                        <a:t>Relaciona la</a:t>
                      </a:r>
                      <a:r>
                        <a:rPr lang="es-ES" sz="900" baseline="0" dirty="0" smtClean="0"/>
                        <a:t> grafía de los números hasta que números es capaz de contar</a:t>
                      </a:r>
                      <a:endParaRPr lang="es-ES" sz="9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r>
                        <a:rPr lang="es-ES" sz="900" dirty="0" smtClean="0"/>
                        <a:t>Huesos</a:t>
                      </a:r>
                      <a:r>
                        <a:rPr lang="es-ES" sz="900" baseline="0" dirty="0" smtClean="0"/>
                        <a:t> de foami  estambre </a:t>
                      </a:r>
                    </a:p>
                    <a:p>
                      <a:endParaRPr lang="es-E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 smtClean="0"/>
                        <a:t>Salón de clases </a:t>
                      </a:r>
                    </a:p>
                    <a:p>
                      <a:endParaRPr lang="es-ES" sz="9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761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30 min </a:t>
                      </a:r>
                      <a:endParaRPr lang="es-ES" sz="9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56440">
                <a:tc rowSpan="2">
                  <a:txBody>
                    <a:bodyPr/>
                    <a:lstStyle/>
                    <a:p>
                      <a:r>
                        <a:rPr lang="es-ES" sz="900" dirty="0" smtClean="0"/>
                        <a:t>Mi Coahuila  y su historia  </a:t>
                      </a:r>
                    </a:p>
                    <a:p>
                      <a:r>
                        <a:rPr lang="es-ES" sz="900" dirty="0" err="1" smtClean="0"/>
                        <a:t>Ey</a:t>
                      </a:r>
                      <a:r>
                        <a:rPr lang="es-ES" sz="900" dirty="0" smtClean="0"/>
                        <a:t> CM  </a:t>
                      </a:r>
                    </a:p>
                    <a:p>
                      <a:r>
                        <a:rPr lang="es-ES" sz="900" dirty="0" smtClean="0"/>
                        <a:t>11:11:30</a:t>
                      </a:r>
                      <a:endParaRPr lang="es-E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 smtClean="0"/>
                        <a:t>Aprendizaje esperado  contrasta sus ideas iniciales</a:t>
                      </a:r>
                      <a:r>
                        <a:rPr lang="es-ES" sz="900" baseline="0" dirty="0" smtClean="0"/>
                        <a:t> con lo que observa durante un fenómeno natural o una situación de experimentación y las modifica como consecuencia de esta experiencia 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/>
                      <a:r>
                        <a:rPr lang="es-ES" sz="900" b="1" dirty="0" smtClean="0"/>
                        <a:t>Inicio</a:t>
                      </a:r>
                      <a:r>
                        <a:rPr lang="es-ES" sz="900" b="0" baseline="0" dirty="0" smtClean="0"/>
                        <a:t> </a:t>
                      </a:r>
                      <a:r>
                        <a:rPr lang="es-ES" sz="900" b="0" dirty="0" smtClean="0"/>
                        <a:t>Cuento</a:t>
                      </a:r>
                      <a:r>
                        <a:rPr lang="es-ES" sz="900" b="0" baseline="0" dirty="0" smtClean="0"/>
                        <a:t> el paso de Coahuila  donde explica  los cambios  los animales que hay  ahora  y los animales  que hay  ahora . </a:t>
                      </a:r>
                    </a:p>
                    <a:p>
                      <a:pPr algn="just"/>
                      <a:r>
                        <a:rPr lang="es-ES" sz="900" b="0" baseline="0" dirty="0" smtClean="0"/>
                        <a:t> </a:t>
                      </a:r>
                      <a:r>
                        <a:rPr lang="es-ES" sz="900" b="1" baseline="0" dirty="0" smtClean="0"/>
                        <a:t>Desarrollo</a:t>
                      </a:r>
                      <a:r>
                        <a:rPr lang="es-ES" sz="900" b="0" baseline="0" dirty="0" smtClean="0"/>
                        <a:t> Con  color  verde encierra los animales de Coahuila que están existen  hoy  y con color  amarillo  los que son dinosaurios .</a:t>
                      </a:r>
                    </a:p>
                    <a:p>
                      <a:pPr algn="just"/>
                      <a:r>
                        <a:rPr lang="es-ES" sz="900" b="1" baseline="0" dirty="0" smtClean="0"/>
                        <a:t>Cierre </a:t>
                      </a:r>
                      <a:r>
                        <a:rPr lang="es-ES" sz="900" b="0" baseline="0" dirty="0" smtClean="0"/>
                        <a:t>cuantas patas tiene como son sus cuellos  , cuernos etc.</a:t>
                      </a:r>
                      <a:endParaRPr lang="es-ES" sz="900" b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s-ES" sz="900" dirty="0" smtClean="0"/>
                        <a:t>Sigue</a:t>
                      </a:r>
                      <a:r>
                        <a:rPr lang="es-ES" sz="900" baseline="0" dirty="0" smtClean="0"/>
                        <a:t> las instrucciones de acuerdo a lo que se pidió </a:t>
                      </a:r>
                      <a:endParaRPr lang="es-ES" sz="900" dirty="0" smtClean="0"/>
                    </a:p>
                    <a:p>
                      <a:r>
                        <a:rPr lang="es-ES" sz="900" dirty="0" smtClean="0"/>
                        <a:t> distingue</a:t>
                      </a:r>
                      <a:r>
                        <a:rPr lang="es-ES" sz="900" baseline="0" dirty="0" smtClean="0"/>
                        <a:t> entre los animales de ante y los de hoy </a:t>
                      </a:r>
                      <a:endParaRPr lang="es-ES" sz="900" dirty="0" smtClean="0"/>
                    </a:p>
                    <a:p>
                      <a:endParaRPr lang="es-ES" sz="900" dirty="0" smtClean="0"/>
                    </a:p>
                    <a:p>
                      <a:endParaRPr lang="es-ES" sz="900" dirty="0" smtClean="0"/>
                    </a:p>
                    <a:p>
                      <a:endParaRPr lang="es-ES" sz="9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s-ES" sz="900" dirty="0" smtClean="0"/>
                        <a:t>Cuento  </a:t>
                      </a:r>
                    </a:p>
                    <a:p>
                      <a:r>
                        <a:rPr lang="es-ES" sz="900" dirty="0" smtClean="0"/>
                        <a:t>Hojas</a:t>
                      </a:r>
                      <a:r>
                        <a:rPr lang="es-ES" sz="900" baseline="0" dirty="0" smtClean="0"/>
                        <a:t> de trabajo , colores.</a:t>
                      </a:r>
                    </a:p>
                    <a:p>
                      <a:endParaRPr lang="es-ES" sz="900" baseline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Salón de clases </a:t>
                      </a:r>
                      <a:endParaRPr lang="es-E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053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30 min</a:t>
                      </a:r>
                      <a:r>
                        <a:rPr lang="es-ES" sz="900" baseline="0" dirty="0" smtClean="0"/>
                        <a:t> </a:t>
                      </a:r>
                      <a:endParaRPr lang="es-E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rowSpan="2">
                  <a:txBody>
                    <a:bodyPr/>
                    <a:lstStyle/>
                    <a:p>
                      <a:r>
                        <a:rPr lang="es-ES" sz="900" dirty="0" smtClean="0"/>
                        <a:t>Adivinanzas</a:t>
                      </a:r>
                      <a:r>
                        <a:rPr lang="es-ES" sz="900" baseline="0" dirty="0" smtClean="0"/>
                        <a:t>  </a:t>
                      </a:r>
                      <a:r>
                        <a:rPr lang="es-ES" sz="900" baseline="0" dirty="0" err="1" smtClean="0"/>
                        <a:t>prehistoricas</a:t>
                      </a:r>
                      <a:endParaRPr lang="es-ES" sz="900" baseline="0" dirty="0" smtClean="0"/>
                    </a:p>
                    <a:p>
                      <a:r>
                        <a:rPr lang="es-ES" sz="900" baseline="0" dirty="0" err="1" smtClean="0"/>
                        <a:t>LOyE</a:t>
                      </a:r>
                      <a:r>
                        <a:rPr lang="es-ES" sz="900" baseline="0" dirty="0" smtClean="0"/>
                        <a:t> 11:30 12:00 pm</a:t>
                      </a:r>
                      <a:endParaRPr lang="es-E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 smtClean="0">
                          <a:latin typeface="+mn-lt"/>
                        </a:rPr>
                        <a:t>Compara  las características graficas</a:t>
                      </a:r>
                      <a:r>
                        <a:rPr lang="es-ES" sz="900" baseline="0" dirty="0" smtClean="0">
                          <a:latin typeface="+mn-lt"/>
                        </a:rPr>
                        <a:t>  de su nombre con la de sus compañeros y otras palabras escritas </a:t>
                      </a:r>
                      <a:endParaRPr lang="es-ES" sz="900" dirty="0" smtClean="0">
                        <a:latin typeface="+mn-lt"/>
                      </a:endParaRPr>
                    </a:p>
                    <a:p>
                      <a:pPr algn="just"/>
                      <a:endParaRPr lang="es-E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/>
                      <a:r>
                        <a:rPr lang="es-ES" sz="900" b="1" dirty="0" smtClean="0"/>
                        <a:t>Inicio </a:t>
                      </a:r>
                      <a:r>
                        <a:rPr lang="es-ES" sz="900" b="0" dirty="0" smtClean="0"/>
                        <a:t>Observamos las 4 imágenes</a:t>
                      </a:r>
                      <a:r>
                        <a:rPr lang="es-ES" sz="900" b="0" baseline="0" dirty="0" smtClean="0"/>
                        <a:t> de los animales serán 2 animales de la época actual  y dos dinosaurios veremos las características , cuantos cuernos </a:t>
                      </a:r>
                      <a:endParaRPr lang="es-ES" sz="900" b="0" dirty="0" smtClean="0"/>
                    </a:p>
                    <a:p>
                      <a:pPr algn="just"/>
                      <a:r>
                        <a:rPr lang="es-ES" sz="900" b="1" dirty="0" smtClean="0"/>
                        <a:t>Desarrollo </a:t>
                      </a:r>
                      <a:r>
                        <a:rPr lang="es-ES" sz="900" b="0" dirty="0" smtClean="0"/>
                        <a:t>Tratan de adivinar a las cuestiones planteadas </a:t>
                      </a:r>
                    </a:p>
                    <a:p>
                      <a:pPr algn="just"/>
                      <a:r>
                        <a:rPr lang="es-ES" sz="900" b="1" dirty="0" smtClean="0"/>
                        <a:t> cierre</a:t>
                      </a:r>
                      <a:r>
                        <a:rPr lang="es-ES" sz="900" b="1" baseline="0" dirty="0" smtClean="0"/>
                        <a:t> </a:t>
                      </a:r>
                      <a:r>
                        <a:rPr lang="es-ES" sz="900" b="0" baseline="0" dirty="0" smtClean="0"/>
                        <a:t>recibe dibujo de un dinosaurio herbívoro y uno carnívoro y dice cual es  lo pinta  </a:t>
                      </a:r>
                      <a:endParaRPr lang="es-ES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s-ES" sz="900" dirty="0" smtClean="0"/>
                        <a:t>Cual letra se les </a:t>
                      </a:r>
                      <a:r>
                        <a:rPr lang="es-ES" sz="900" dirty="0" err="1" smtClean="0"/>
                        <a:t>difitula</a:t>
                      </a:r>
                      <a:r>
                        <a:rPr lang="es-ES" sz="900" dirty="0" smtClean="0"/>
                        <a:t> más</a:t>
                      </a:r>
                      <a:r>
                        <a:rPr lang="es-ES" sz="900" baseline="0" dirty="0" smtClean="0"/>
                        <a:t> </a:t>
                      </a:r>
                    </a:p>
                    <a:p>
                      <a:r>
                        <a:rPr lang="es-ES" sz="900" baseline="0" dirty="0" smtClean="0"/>
                        <a:t>Lograron adivinar 1 , 2 o todas </a:t>
                      </a:r>
                      <a:endParaRPr lang="es-E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s-ES" sz="900" dirty="0" smtClean="0"/>
                        <a:t>Imágenes</a:t>
                      </a:r>
                      <a:r>
                        <a:rPr lang="es-ES" sz="900" baseline="0" dirty="0" smtClean="0"/>
                        <a:t> , adivinanzas, </a:t>
                      </a:r>
                      <a:endParaRPr lang="es-E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Salón de clases </a:t>
                      </a:r>
                      <a:endParaRPr lang="es-E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3359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30 min</a:t>
                      </a:r>
                      <a:endParaRPr lang="es-E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2555776" y="26064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Lunes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47853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3837736"/>
              </p:ext>
            </p:extLst>
          </p:nvPr>
        </p:nvGraphicFramePr>
        <p:xfrm>
          <a:off x="179512" y="966102"/>
          <a:ext cx="8688538" cy="5760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0885"/>
                <a:gridCol w="1800200"/>
                <a:gridCol w="2952328"/>
                <a:gridCol w="1271635"/>
                <a:gridCol w="1067840"/>
                <a:gridCol w="695650"/>
              </a:tblGrid>
              <a:tr h="317807"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Nombre de la actividad</a:t>
                      </a:r>
                      <a:endParaRPr lang="es-E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Aprendizaje esperado</a:t>
                      </a:r>
                      <a:endParaRPr lang="es-E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Descripción</a:t>
                      </a:r>
                      <a:r>
                        <a:rPr lang="es-ES" sz="900" baseline="0" dirty="0" smtClean="0"/>
                        <a:t> </a:t>
                      </a:r>
                      <a:endParaRPr lang="es-E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Evaluación</a:t>
                      </a:r>
                      <a:endParaRPr lang="es-E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Materiales</a:t>
                      </a:r>
                    </a:p>
                    <a:p>
                      <a:endParaRPr lang="es-ES" sz="900" dirty="0" smtClean="0"/>
                    </a:p>
                    <a:p>
                      <a:r>
                        <a:rPr lang="es-ES" sz="900" dirty="0" smtClean="0"/>
                        <a:t>organización</a:t>
                      </a:r>
                      <a:endParaRPr lang="es-E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Tiempo </a:t>
                      </a:r>
                    </a:p>
                    <a:p>
                      <a:endParaRPr lang="es-ES" sz="900" dirty="0" smtClean="0"/>
                    </a:p>
                    <a:p>
                      <a:r>
                        <a:rPr lang="es-ES" sz="900" dirty="0" smtClean="0"/>
                        <a:t>espacio</a:t>
                      </a:r>
                      <a:endParaRPr lang="es-ES" sz="900" dirty="0"/>
                    </a:p>
                  </a:txBody>
                  <a:tcPr/>
                </a:tc>
              </a:tr>
              <a:tr h="431449">
                <a:tc rowSpan="2">
                  <a:txBody>
                    <a:bodyPr/>
                    <a:lstStyle/>
                    <a:p>
                      <a:r>
                        <a:rPr lang="pt-BR" sz="900" dirty="0" smtClean="0"/>
                        <a:t>Actividades para iniciar bien </a:t>
                      </a:r>
                    </a:p>
                    <a:p>
                      <a:r>
                        <a:rPr lang="pt-BR" sz="900" dirty="0" smtClean="0"/>
                        <a:t>el dia </a:t>
                      </a:r>
                    </a:p>
                    <a:p>
                      <a:r>
                        <a:rPr lang="pt-BR" sz="900" dirty="0" smtClean="0"/>
                        <a:t>DPYS 8:00- 8:15</a:t>
                      </a:r>
                      <a:endParaRPr lang="pt-BR" sz="9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Acepta a sus compañeros y compañeras como son y aprende a actuar de acuerdo con los valores necesarios para la vida en comunidad y los ejerce en su vida cotidiana</a:t>
                      </a:r>
                      <a:endParaRPr lang="es-ES" sz="900" dirty="0" smtClean="0">
                        <a:latin typeface="+mn-lt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/>
                      <a:r>
                        <a:rPr lang="es-ES" sz="900" b="0" dirty="0" smtClean="0"/>
                        <a:t>Registro del tiempo </a:t>
                      </a:r>
                    </a:p>
                    <a:p>
                      <a:pPr algn="just"/>
                      <a:r>
                        <a:rPr lang="es-ES" sz="900" b="0" dirty="0" smtClean="0"/>
                        <a:t>Reconocimiento</a:t>
                      </a:r>
                      <a:r>
                        <a:rPr lang="es-ES" sz="900" b="0" baseline="0" dirty="0" smtClean="0"/>
                        <a:t> de la fecha del día </a:t>
                      </a:r>
                      <a:r>
                        <a:rPr lang="es-ES" sz="900" b="0" dirty="0" smtClean="0"/>
                        <a:t> </a:t>
                      </a:r>
                    </a:p>
                    <a:p>
                      <a:pPr algn="just"/>
                      <a:r>
                        <a:rPr lang="es-ES" sz="900" b="0" dirty="0" smtClean="0"/>
                        <a:t>Que</a:t>
                      </a:r>
                      <a:r>
                        <a:rPr lang="es-ES" sz="900" b="0" baseline="0" dirty="0" smtClean="0"/>
                        <a:t> te platico mamá sobre como desaparecieron los dinosaurios   </a:t>
                      </a:r>
                      <a:endParaRPr lang="es-ES" sz="900" b="0" dirty="0" smtClean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s-ES" sz="900" dirty="0" smtClean="0"/>
                        <a:t>Participación</a:t>
                      </a:r>
                      <a:r>
                        <a:rPr lang="es-ES" sz="900" baseline="0" dirty="0" smtClean="0"/>
                        <a:t> cuales niños participaron</a:t>
                      </a:r>
                      <a:endParaRPr lang="es-ES" sz="900" dirty="0" smtClean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s-ES" sz="900" dirty="0" smtClean="0"/>
                        <a:t>Marcador </a:t>
                      </a:r>
                    </a:p>
                    <a:p>
                      <a:r>
                        <a:rPr lang="es-ES" sz="900" dirty="0" smtClean="0"/>
                        <a:t>Ruleta </a:t>
                      </a:r>
                      <a:endParaRPr lang="es-E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Salón de clases</a:t>
                      </a:r>
                      <a:endParaRPr lang="es-ES" sz="9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639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25</a:t>
                      </a:r>
                      <a:r>
                        <a:rPr lang="es-ES" sz="900" baseline="0" dirty="0" smtClean="0"/>
                        <a:t> </a:t>
                      </a:r>
                      <a:r>
                        <a:rPr lang="es-ES" sz="900" dirty="0" smtClean="0"/>
                        <a:t>min </a:t>
                      </a:r>
                      <a:endParaRPr lang="es-ES" sz="9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51202">
                <a:tc rowSpan="2">
                  <a:txBody>
                    <a:bodyPr/>
                    <a:lstStyle/>
                    <a:p>
                      <a:r>
                        <a:rPr lang="es-ES" sz="900" dirty="0" smtClean="0"/>
                        <a:t>Teoría</a:t>
                      </a:r>
                      <a:r>
                        <a:rPr lang="es-ES" sz="900" baseline="0" dirty="0" smtClean="0"/>
                        <a:t> 1</a:t>
                      </a:r>
                    </a:p>
                    <a:p>
                      <a:r>
                        <a:rPr lang="es-ES" sz="900" baseline="0" dirty="0" smtClean="0"/>
                        <a:t>Representación  </a:t>
                      </a:r>
                    </a:p>
                    <a:p>
                      <a:r>
                        <a:rPr lang="es-ES" sz="900" baseline="0" dirty="0" smtClean="0"/>
                        <a:t>Terremoto </a:t>
                      </a:r>
                    </a:p>
                    <a:p>
                      <a:r>
                        <a:rPr lang="es-ES" sz="900" baseline="0" dirty="0" smtClean="0"/>
                        <a:t>EYCM9:00-9:30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 smtClean="0"/>
                        <a:t>contrasta sus ideas iniciales</a:t>
                      </a:r>
                      <a:r>
                        <a:rPr lang="es-ES" sz="900" baseline="0" dirty="0" smtClean="0"/>
                        <a:t> con lo que observa durante un fenómeno natural o una situación de experimentación y las modifica como consecuencia de esta experiencia .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/>
                      <a:r>
                        <a:rPr lang="es-ES" sz="900" b="1" baseline="0" dirty="0" smtClean="0"/>
                        <a:t>Inicio </a:t>
                      </a:r>
                      <a:r>
                        <a:rPr lang="es-ES" sz="900" b="0" baseline="0" dirty="0" smtClean="0"/>
                        <a:t>Video de las teoría de  la extinción de los dinosaurios </a:t>
                      </a:r>
                    </a:p>
                    <a:p>
                      <a:pPr algn="just"/>
                      <a:r>
                        <a:rPr lang="es-ES" sz="900" b="1" baseline="0" dirty="0" smtClean="0"/>
                        <a:t>Desarrollo </a:t>
                      </a:r>
                      <a:r>
                        <a:rPr lang="es-ES" sz="900" b="0" baseline="0" dirty="0" smtClean="0"/>
                        <a:t>En una maqueta  están los animales trataran de moverlo </a:t>
                      </a:r>
                    </a:p>
                    <a:p>
                      <a:pPr algn="just"/>
                      <a:r>
                        <a:rPr lang="es-ES" sz="900" b="1" baseline="0" dirty="0" smtClean="0"/>
                        <a:t>Cierre  </a:t>
                      </a:r>
                      <a:r>
                        <a:rPr lang="es-ES" sz="900" b="0" baseline="0" dirty="0" smtClean="0"/>
                        <a:t>como están los animales   creen que haya sobrevivido alguno ?  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s-ES" sz="900" dirty="0" smtClean="0"/>
                        <a:t>-contrasta sus ideas iniciales</a:t>
                      </a:r>
                      <a:r>
                        <a:rPr lang="es-ES" sz="900" baseline="0" dirty="0" smtClean="0"/>
                        <a:t> con lo que observa que ve diferente </a:t>
                      </a:r>
                      <a:endParaRPr lang="es-ES" sz="9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s-ES" sz="900" dirty="0" smtClean="0"/>
                        <a:t>Maqueta</a:t>
                      </a:r>
                      <a:r>
                        <a:rPr lang="es-ES" sz="900" baseline="0" dirty="0" smtClean="0"/>
                        <a:t> , animales , plantas </a:t>
                      </a:r>
                    </a:p>
                    <a:p>
                      <a:r>
                        <a:rPr lang="es-ES" sz="900" baseline="0" dirty="0" smtClean="0"/>
                        <a:t> cañón y laptop. </a:t>
                      </a:r>
                      <a:endParaRPr lang="es-ES" sz="9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Salón de clases </a:t>
                      </a:r>
                      <a:endParaRPr lang="es-ES" sz="9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19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30 min</a:t>
                      </a:r>
                      <a:endParaRPr lang="es-ES" sz="9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249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 smtClean="0"/>
                        <a:t> </a:t>
                      </a:r>
                      <a:r>
                        <a:rPr lang="es-ES" sz="900" baseline="0" dirty="0" smtClean="0"/>
                        <a:t>La caja de sorpresas </a:t>
                      </a:r>
                    </a:p>
                    <a:p>
                      <a:r>
                        <a:rPr lang="es-ES" sz="900" dirty="0" smtClean="0"/>
                        <a:t>EYCM</a:t>
                      </a:r>
                    </a:p>
                    <a:p>
                      <a:r>
                        <a:rPr lang="es-ES" sz="900" dirty="0" smtClean="0"/>
                        <a:t>9:30  10:00</a:t>
                      </a:r>
                      <a:r>
                        <a:rPr lang="es-ES" sz="900" baseline="0" dirty="0" smtClean="0"/>
                        <a:t>  </a:t>
                      </a:r>
                      <a:endParaRPr lang="es-ES" sz="90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 smtClean="0"/>
                        <a:t>contrasta sus ideas iniciales</a:t>
                      </a:r>
                      <a:r>
                        <a:rPr lang="es-ES" sz="900" baseline="0" dirty="0" smtClean="0"/>
                        <a:t> con lo que observa durante un fenómeno natural o una situación de experimentación y las modifica como consecuencia de esta experiencia .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just"/>
                      <a:r>
                        <a:rPr lang="es-ES" sz="900" b="1" dirty="0" smtClean="0">
                          <a:latin typeface="+mn-lt"/>
                        </a:rPr>
                        <a:t>Inicio</a:t>
                      </a:r>
                      <a:r>
                        <a:rPr lang="es-ES" sz="900" b="0" dirty="0" smtClean="0">
                          <a:latin typeface="+mn-lt"/>
                        </a:rPr>
                        <a:t> Se</a:t>
                      </a:r>
                      <a:r>
                        <a:rPr lang="es-ES" sz="900" b="0" baseline="0" dirty="0" smtClean="0">
                          <a:latin typeface="+mn-lt"/>
                        </a:rPr>
                        <a:t> les entregara una tabla con piezas faltantes , huesos , dinosaurios  paleontólogo </a:t>
                      </a:r>
                      <a:endParaRPr lang="es-ES" sz="900" b="0" dirty="0" smtClean="0">
                        <a:latin typeface="+mn-lt"/>
                      </a:endParaRPr>
                    </a:p>
                    <a:p>
                      <a:pPr algn="just"/>
                      <a:r>
                        <a:rPr lang="es-ES" sz="900" b="1" dirty="0" smtClean="0">
                          <a:latin typeface="+mn-lt"/>
                        </a:rPr>
                        <a:t>Desarrollo</a:t>
                      </a:r>
                      <a:r>
                        <a:rPr lang="es-ES" sz="900" b="0" dirty="0" smtClean="0">
                          <a:latin typeface="+mn-lt"/>
                        </a:rPr>
                        <a:t>  un integrante  por mesa pasa y mete la mano  saca uno  al sacarlo debe decir el nombre</a:t>
                      </a:r>
                      <a:r>
                        <a:rPr lang="es-ES" sz="900" b="0" baseline="0" dirty="0" smtClean="0">
                          <a:latin typeface="+mn-lt"/>
                        </a:rPr>
                        <a:t> de lo que ha sacado </a:t>
                      </a:r>
                      <a:endParaRPr lang="es-ES" sz="900" b="0" dirty="0" smtClean="0">
                        <a:latin typeface="+mn-lt"/>
                      </a:endParaRPr>
                    </a:p>
                    <a:p>
                      <a:pPr algn="just"/>
                      <a:r>
                        <a:rPr lang="es-ES" sz="900" b="1" dirty="0" smtClean="0">
                          <a:latin typeface="+mn-lt"/>
                        </a:rPr>
                        <a:t>Cierre</a:t>
                      </a:r>
                      <a:r>
                        <a:rPr lang="es-ES" sz="900" b="0" dirty="0" smtClean="0">
                          <a:latin typeface="+mn-lt"/>
                        </a:rPr>
                        <a:t>  en equipo al tener todas las piezas las</a:t>
                      </a:r>
                      <a:r>
                        <a:rPr lang="es-ES" sz="900" b="0" baseline="0" dirty="0" smtClean="0">
                          <a:latin typeface="+mn-lt"/>
                        </a:rPr>
                        <a:t> ensamblan donde van </a:t>
                      </a:r>
                      <a:endParaRPr lang="es-ES" sz="900" b="0" dirty="0" smtClean="0">
                        <a:latin typeface="+mn-lt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s-ES" sz="900" dirty="0" smtClean="0"/>
                        <a:t>Actitudes</a:t>
                      </a:r>
                      <a:r>
                        <a:rPr lang="es-ES" sz="900" baseline="0" dirty="0" smtClean="0"/>
                        <a:t> frente al juego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s-ES" sz="900" baseline="0" dirty="0" smtClean="0"/>
                        <a:t> cuantos ayudaron en los equipos </a:t>
                      </a:r>
                      <a:endParaRPr lang="es-ES" sz="9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r>
                        <a:rPr lang="es-ES" sz="900" dirty="0" smtClean="0"/>
                        <a:t>Tabloides de las piezas las tablas de Unicel  o cartón</a:t>
                      </a:r>
                    </a:p>
                    <a:p>
                      <a:r>
                        <a:rPr lang="es-ES" sz="900" dirty="0" smtClean="0"/>
                        <a:t>Caja de sorpresas  </a:t>
                      </a:r>
                    </a:p>
                    <a:p>
                      <a:endParaRPr lang="es-ES" sz="9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Salón de clases</a:t>
                      </a:r>
                      <a:r>
                        <a:rPr lang="es-ES" sz="900" baseline="0" dirty="0" smtClean="0"/>
                        <a:t> </a:t>
                      </a:r>
                      <a:endParaRPr lang="es-ES" sz="9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9851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30 min </a:t>
                      </a:r>
                      <a:endParaRPr lang="es-ES" sz="9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31449">
                <a:tc rowSpan="2">
                  <a:txBody>
                    <a:bodyPr/>
                    <a:lstStyle/>
                    <a:p>
                      <a:r>
                        <a:rPr lang="es-ES" sz="900" baseline="0" dirty="0" smtClean="0"/>
                        <a:t> Hagamos un mural maravilloso </a:t>
                      </a:r>
                    </a:p>
                    <a:p>
                      <a:r>
                        <a:rPr lang="es-ES" sz="900" baseline="0" dirty="0" smtClean="0"/>
                        <a:t>EYCM</a:t>
                      </a:r>
                    </a:p>
                    <a:p>
                      <a:r>
                        <a:rPr lang="es-ES" sz="900" baseline="0" dirty="0" smtClean="0"/>
                        <a:t>9:30  10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 smtClean="0"/>
                        <a:t>contrasta sus ideas iniciales</a:t>
                      </a:r>
                      <a:r>
                        <a:rPr lang="es-ES" sz="900" baseline="0" dirty="0" smtClean="0"/>
                        <a:t> con lo que observa durante un fenómeno natural o una situación de experimentación y las modifica como consecuencia de esta experiencia </a:t>
                      </a:r>
                      <a:endParaRPr lang="es-ES" sz="900" dirty="0" smtClean="0">
                        <a:latin typeface="+mn-lt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/>
                      <a:r>
                        <a:rPr lang="es-ES" sz="900" b="1" baseline="0" dirty="0" smtClean="0"/>
                        <a:t>Inicio: </a:t>
                      </a:r>
                      <a:r>
                        <a:rPr lang="es-ES" sz="900" b="0" baseline="0" dirty="0" smtClean="0"/>
                        <a:t>sabes lo que es una pintura rupestre  observan algunas de las imágenes   y se les hace entrega de los recortes que hayan traído sobre los dinosaurios </a:t>
                      </a:r>
                    </a:p>
                    <a:p>
                      <a:pPr algn="just"/>
                      <a:r>
                        <a:rPr lang="es-ES" sz="900" b="1" baseline="0" dirty="0" smtClean="0"/>
                        <a:t>Desarrollo </a:t>
                      </a:r>
                      <a:r>
                        <a:rPr lang="es-ES" sz="900" b="0" baseline="0" dirty="0" smtClean="0"/>
                        <a:t>para exponer a los demás en la escuela de como Vivian los  dinosaurios haremos un mural con  pintura en las  manos </a:t>
                      </a:r>
                    </a:p>
                    <a:p>
                      <a:pPr algn="just"/>
                      <a:r>
                        <a:rPr lang="es-ES" sz="900" b="1" baseline="0" dirty="0" smtClean="0"/>
                        <a:t>Cierre </a:t>
                      </a:r>
                      <a:r>
                        <a:rPr lang="es-ES" sz="900" b="0" baseline="0" dirty="0" smtClean="0"/>
                        <a:t>salimos a colocarlo en un lugar concurrido del jardín</a:t>
                      </a:r>
                    </a:p>
                    <a:p>
                      <a:pPr algn="just"/>
                      <a:r>
                        <a:rPr lang="es-ES" sz="900" b="1" baseline="0" dirty="0" smtClean="0"/>
                        <a:t>Adecuación</a:t>
                      </a:r>
                      <a:r>
                        <a:rPr lang="es-ES" sz="900" b="0" baseline="0" dirty="0" smtClean="0"/>
                        <a:t> a </a:t>
                      </a:r>
                      <a:r>
                        <a:rPr lang="es-ES" sz="900" b="0" baseline="0" dirty="0" err="1" smtClean="0"/>
                        <a:t>Aldhair</a:t>
                      </a:r>
                      <a:r>
                        <a:rPr lang="es-ES" sz="900" b="0" baseline="0" dirty="0" smtClean="0"/>
                        <a:t> y mateo se les proporcionara un compañero para que les ayude a  pintarse la mano.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s-ES" sz="900" dirty="0" smtClean="0"/>
                        <a:t> participan de manera creativa .</a:t>
                      </a:r>
                      <a:endParaRPr lang="es-ES" sz="9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 smtClean="0"/>
                        <a:t>Papel estraza  pintura </a:t>
                      </a:r>
                    </a:p>
                    <a:p>
                      <a:endParaRPr lang="es-E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Salón de clases </a:t>
                      </a:r>
                      <a:endParaRPr lang="es-ES" sz="9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44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baseline="0" dirty="0" smtClean="0"/>
                        <a:t> 25 </a:t>
                      </a:r>
                      <a:r>
                        <a:rPr lang="es-ES" sz="900" dirty="0" smtClean="0"/>
                        <a:t>min </a:t>
                      </a:r>
                      <a:endParaRPr lang="es-ES" sz="9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31448">
                <a:tc rowSpan="2">
                  <a:txBody>
                    <a:bodyPr/>
                    <a:lstStyle/>
                    <a:p>
                      <a:r>
                        <a:rPr lang="es-ES" sz="900" dirty="0" smtClean="0"/>
                        <a:t>Taller de </a:t>
                      </a:r>
                      <a:r>
                        <a:rPr lang="es-ES" sz="900" baseline="0" dirty="0" smtClean="0"/>
                        <a:t> masa para moldear </a:t>
                      </a:r>
                      <a:endParaRPr lang="es-ES" sz="900" baseline="0" dirty="0"/>
                    </a:p>
                    <a:p>
                      <a:r>
                        <a:rPr lang="es-ES" sz="900" baseline="0" dirty="0" smtClean="0"/>
                        <a:t>11:00:11:30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aseline="0" dirty="0" smtClean="0">
                          <a:latin typeface="+mn-lt"/>
                        </a:rPr>
                        <a:t>Manipula arcilla o maso o modela con ellos y descubre sus posibilidades para crear una obra plástica </a:t>
                      </a:r>
                    </a:p>
                    <a:p>
                      <a:endParaRPr lang="es-E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just"/>
                      <a:r>
                        <a:rPr lang="es-ES" sz="900" b="1" baseline="0" dirty="0" smtClean="0"/>
                        <a:t>Paso 1 </a:t>
                      </a:r>
                      <a:r>
                        <a:rPr lang="es-ES" sz="900" b="0" baseline="0" dirty="0" smtClean="0"/>
                        <a:t>Echar en un recipiente dos bolsas de  harina de trigo y sal en misma cantidad </a:t>
                      </a:r>
                    </a:p>
                    <a:p>
                      <a:pPr algn="just"/>
                      <a:r>
                        <a:rPr lang="es-ES" sz="900" b="1" baseline="0" dirty="0" smtClean="0"/>
                        <a:t>Paso 2 </a:t>
                      </a:r>
                      <a:r>
                        <a:rPr lang="es-ES" sz="900" b="0" baseline="0" dirty="0" smtClean="0"/>
                        <a:t>agregar aceite y agua revolvemos con una cuchara todos  menearan para que vaya quedando </a:t>
                      </a:r>
                    </a:p>
                    <a:p>
                      <a:pPr algn="just"/>
                      <a:r>
                        <a:rPr lang="es-ES" sz="900" b="1" baseline="0" dirty="0" smtClean="0"/>
                        <a:t>Paso 3  </a:t>
                      </a:r>
                      <a:r>
                        <a:rPr lang="es-ES" sz="900" b="0" baseline="0" dirty="0" smtClean="0"/>
                        <a:t>Agregar colorante y esparcirla por toda la masa  podremos hacer dinosaurios incluso hacer fósiles con palos y hojas que encontremos en el patio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r>
                        <a:rPr lang="es-ES" sz="900" dirty="0" smtClean="0"/>
                        <a:t>Sigue</a:t>
                      </a:r>
                      <a:r>
                        <a:rPr lang="es-ES" sz="900" baseline="0" dirty="0" smtClean="0"/>
                        <a:t> los pasos adecuados </a:t>
                      </a:r>
                    </a:p>
                    <a:p>
                      <a:r>
                        <a:rPr lang="es-ES" sz="900" baseline="0" dirty="0" smtClean="0"/>
                        <a:t>Reconoce que puede hacer con ella </a:t>
                      </a:r>
                      <a:endParaRPr lang="es-E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r>
                        <a:rPr lang="es-ES" sz="900" dirty="0" smtClean="0"/>
                        <a:t>harina de trigo </a:t>
                      </a:r>
                    </a:p>
                    <a:p>
                      <a:r>
                        <a:rPr lang="es-ES" sz="900" dirty="0" smtClean="0"/>
                        <a:t> sal      </a:t>
                      </a:r>
                    </a:p>
                    <a:p>
                      <a:r>
                        <a:rPr lang="es-ES" sz="900" dirty="0" smtClean="0"/>
                        <a:t>Aceite  agua</a:t>
                      </a:r>
                      <a:r>
                        <a:rPr lang="es-ES" sz="900" baseline="0" dirty="0" smtClean="0"/>
                        <a:t> , recipiente  </a:t>
                      </a:r>
                      <a:endParaRPr lang="es-E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Salón de clases </a:t>
                      </a:r>
                      <a:endParaRPr lang="es-E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36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30 min </a:t>
                      </a:r>
                      <a:endParaRPr lang="es-E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3491880" y="33265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Martes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27463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5856375"/>
              </p:ext>
            </p:extLst>
          </p:nvPr>
        </p:nvGraphicFramePr>
        <p:xfrm>
          <a:off x="26399" y="692696"/>
          <a:ext cx="8712968" cy="56669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7916"/>
                <a:gridCol w="1761504"/>
                <a:gridCol w="3075165"/>
                <a:gridCol w="1244710"/>
                <a:gridCol w="1171491"/>
                <a:gridCol w="732182"/>
              </a:tblGrid>
              <a:tr h="493215"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Nombre</a:t>
                      </a:r>
                      <a:r>
                        <a:rPr lang="es-ES" sz="900" baseline="0" dirty="0" smtClean="0"/>
                        <a:t> de la actividad </a:t>
                      </a:r>
                      <a:endParaRPr lang="es-E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Aprendizaje esperado</a:t>
                      </a:r>
                      <a:endParaRPr lang="es-E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Descripción </a:t>
                      </a:r>
                      <a:endParaRPr lang="es-E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Evaluación</a:t>
                      </a:r>
                      <a:r>
                        <a:rPr lang="es-ES" sz="900" baseline="0" dirty="0" smtClean="0"/>
                        <a:t> </a:t>
                      </a:r>
                      <a:endParaRPr lang="es-E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Materiales </a:t>
                      </a:r>
                    </a:p>
                    <a:p>
                      <a:endParaRPr lang="es-ES" sz="900" dirty="0" smtClean="0"/>
                    </a:p>
                    <a:p>
                      <a:r>
                        <a:rPr lang="es-ES" sz="900" dirty="0" smtClean="0"/>
                        <a:t>organización</a:t>
                      </a:r>
                      <a:endParaRPr lang="es-E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Tiempo </a:t>
                      </a:r>
                    </a:p>
                    <a:p>
                      <a:r>
                        <a:rPr lang="es-ES" sz="900" dirty="0" smtClean="0"/>
                        <a:t>Espacio </a:t>
                      </a:r>
                      <a:endParaRPr lang="es-ES" sz="900" dirty="0"/>
                    </a:p>
                  </a:txBody>
                  <a:tcPr/>
                </a:tc>
              </a:tr>
              <a:tr h="499787">
                <a:tc rowSpan="2">
                  <a:txBody>
                    <a:bodyPr/>
                    <a:lstStyle/>
                    <a:p>
                      <a:pPr algn="just"/>
                      <a:r>
                        <a:rPr lang="es-ES" sz="900" dirty="0" smtClean="0"/>
                        <a:t>Actividades para iniciar bien el día </a:t>
                      </a:r>
                    </a:p>
                    <a:p>
                      <a:pPr algn="just"/>
                      <a:r>
                        <a:rPr lang="es-ES" sz="900" dirty="0" smtClean="0"/>
                        <a:t>EYAA 8:00- 8:20</a:t>
                      </a:r>
                      <a:endParaRPr lang="es-ES" sz="9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 smtClean="0">
                          <a:latin typeface="+mn-lt"/>
                        </a:rPr>
                        <a:t>Escucha , canta canciones y participa en juegos y rondas </a:t>
                      </a:r>
                    </a:p>
                    <a:p>
                      <a:pPr algn="just"/>
                      <a:endParaRPr lang="es-ES" sz="9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/>
                      <a:r>
                        <a:rPr lang="es-ES" sz="900" b="0" dirty="0" smtClean="0"/>
                        <a:t>Conteo</a:t>
                      </a:r>
                      <a:r>
                        <a:rPr lang="es-ES" sz="900" b="0" baseline="0" dirty="0" smtClean="0"/>
                        <a:t> de niños </a:t>
                      </a:r>
                    </a:p>
                    <a:p>
                      <a:pPr algn="just"/>
                      <a:r>
                        <a:rPr lang="es-ES" sz="900" b="0" baseline="0" dirty="0" smtClean="0"/>
                        <a:t>Registro del clima </a:t>
                      </a:r>
                    </a:p>
                    <a:p>
                      <a:pPr algn="just"/>
                      <a:r>
                        <a:rPr lang="es-ES" sz="900" b="0" baseline="0" dirty="0" smtClean="0"/>
                        <a:t>Jugamos  a la rueda de san miguel </a:t>
                      </a:r>
                    </a:p>
                    <a:p>
                      <a:pPr algn="just"/>
                      <a:endParaRPr lang="es-ES" sz="900" b="0" dirty="0" smtClean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es-ES" sz="900" dirty="0" smtClean="0"/>
                        <a:t> se involucra en coros y en  pasos </a:t>
                      </a:r>
                      <a:endParaRPr lang="es-ES" sz="9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s-ES" sz="900" dirty="0" smtClean="0"/>
                        <a:t> rueda del l clima </a:t>
                      </a:r>
                      <a:endParaRPr lang="es-E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20 min </a:t>
                      </a:r>
                      <a:endParaRPr lang="es-ES" sz="9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47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Patio </a:t>
                      </a:r>
                      <a:endParaRPr lang="es-ES" sz="9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99787">
                <a:tc rowSpan="2">
                  <a:txBody>
                    <a:bodyPr/>
                    <a:lstStyle/>
                    <a:p>
                      <a:pPr algn="just"/>
                      <a:r>
                        <a:rPr lang="es-ES" sz="900" dirty="0" smtClean="0">
                          <a:latin typeface="+mn-lt"/>
                          <a:cs typeface="Arial" pitchFamily="34" charset="0"/>
                        </a:rPr>
                        <a:t> cuando  phineas  </a:t>
                      </a:r>
                      <a:r>
                        <a:rPr lang="es-ES" sz="900" baseline="0" dirty="0" smtClean="0">
                          <a:latin typeface="+mn-lt"/>
                          <a:cs typeface="Arial" pitchFamily="34" charset="0"/>
                        </a:rPr>
                        <a:t> y ferb </a:t>
                      </a:r>
                    </a:p>
                    <a:p>
                      <a:pPr algn="just"/>
                      <a:r>
                        <a:rPr lang="es-ES" sz="900" baseline="0" dirty="0" smtClean="0">
                          <a:latin typeface="+mn-lt"/>
                          <a:cs typeface="Arial" pitchFamily="34" charset="0"/>
                        </a:rPr>
                        <a:t>Viajaron en el pasad o</a:t>
                      </a:r>
                    </a:p>
                    <a:p>
                      <a:pPr algn="just"/>
                      <a:r>
                        <a:rPr lang="es-ES" sz="900" baseline="0" dirty="0" smtClean="0">
                          <a:latin typeface="+mn-lt"/>
                          <a:cs typeface="Arial" pitchFamily="34" charset="0"/>
                        </a:rPr>
                        <a:t>LOYE 8:20 -8:50 </a:t>
                      </a:r>
                      <a:endParaRPr lang="es-ES" sz="900" dirty="0" smtClean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 smtClean="0">
                          <a:latin typeface="+mn-lt"/>
                        </a:rPr>
                        <a:t>Compara  las características graficas</a:t>
                      </a:r>
                      <a:r>
                        <a:rPr lang="es-ES" sz="900" baseline="0" dirty="0" smtClean="0">
                          <a:latin typeface="+mn-lt"/>
                        </a:rPr>
                        <a:t>  de su nombre con la de sus compañeros y otras palabras escritas </a:t>
                      </a:r>
                      <a:endParaRPr lang="es-ES" sz="900" dirty="0" smtClean="0">
                        <a:latin typeface="+mn-lt"/>
                      </a:endParaRPr>
                    </a:p>
                    <a:p>
                      <a:pPr algn="just"/>
                      <a:endParaRPr lang="es-ES" sz="90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/>
                      <a:r>
                        <a:rPr lang="es-ES" sz="900" b="1" dirty="0" smtClean="0">
                          <a:latin typeface="+mn-lt"/>
                          <a:cs typeface="Arial" pitchFamily="34" charset="0"/>
                        </a:rPr>
                        <a:t>Inicio</a:t>
                      </a:r>
                      <a:r>
                        <a:rPr lang="es-ES" sz="900" b="0" dirty="0" smtClean="0">
                          <a:latin typeface="+mn-lt"/>
                          <a:cs typeface="Arial" pitchFamily="34" charset="0"/>
                        </a:rPr>
                        <a:t>:¿</a:t>
                      </a:r>
                      <a:r>
                        <a:rPr lang="es-ES" sz="900" b="0" baseline="0" dirty="0" smtClean="0">
                          <a:latin typeface="+mn-lt"/>
                          <a:cs typeface="Arial" pitchFamily="34" charset="0"/>
                        </a:rPr>
                        <a:t> Que harías si pudieras viajar al pasado? ¿Qué les preguntarías ?</a:t>
                      </a:r>
                      <a:endParaRPr lang="es-ES" sz="900" b="1" dirty="0" smtClean="0">
                        <a:latin typeface="+mn-lt"/>
                        <a:cs typeface="Arial" pitchFamily="34" charset="0"/>
                      </a:endParaRPr>
                    </a:p>
                    <a:p>
                      <a:pPr algn="just"/>
                      <a:r>
                        <a:rPr lang="es-ES" sz="900" b="1" dirty="0" smtClean="0">
                          <a:latin typeface="+mn-lt"/>
                          <a:cs typeface="Arial" pitchFamily="34" charset="0"/>
                        </a:rPr>
                        <a:t>Desarrollo: </a:t>
                      </a:r>
                      <a:r>
                        <a:rPr lang="es-ES" sz="900" b="0" dirty="0" smtClean="0">
                          <a:latin typeface="+mn-lt"/>
                          <a:cs typeface="Arial" pitchFamily="34" charset="0"/>
                        </a:rPr>
                        <a:t>Observa</a:t>
                      </a:r>
                      <a:r>
                        <a:rPr lang="es-ES" sz="900" b="0" baseline="0" dirty="0" smtClean="0">
                          <a:latin typeface="+mn-lt"/>
                          <a:cs typeface="Arial" pitchFamily="34" charset="0"/>
                        </a:rPr>
                        <a:t> el cuento los sucesos los dinosaurios que vieron </a:t>
                      </a:r>
                      <a:r>
                        <a:rPr lang="es-ES" sz="900" b="0" baseline="0" dirty="0" err="1" smtClean="0">
                          <a:latin typeface="+mn-lt"/>
                          <a:cs typeface="Arial" pitchFamily="34" charset="0"/>
                        </a:rPr>
                        <a:t>phineas</a:t>
                      </a:r>
                      <a:r>
                        <a:rPr lang="es-ES" sz="900" b="0" baseline="0" dirty="0" smtClean="0">
                          <a:latin typeface="+mn-lt"/>
                          <a:cs typeface="Arial" pitchFamily="34" charset="0"/>
                        </a:rPr>
                        <a:t> y </a:t>
                      </a:r>
                      <a:r>
                        <a:rPr lang="es-ES" sz="900" b="0" baseline="0" dirty="0" err="1" smtClean="0">
                          <a:latin typeface="+mn-lt"/>
                          <a:cs typeface="Arial" pitchFamily="34" charset="0"/>
                        </a:rPr>
                        <a:t>ferb</a:t>
                      </a:r>
                      <a:r>
                        <a:rPr lang="es-ES" sz="900" b="0" baseline="0" dirty="0" smtClean="0">
                          <a:latin typeface="+mn-lt"/>
                          <a:cs typeface="Arial" pitchFamily="34" charset="0"/>
                        </a:rPr>
                        <a:t> </a:t>
                      </a:r>
                      <a:endParaRPr lang="es-ES" sz="900" b="0" dirty="0" smtClean="0">
                        <a:latin typeface="+mn-lt"/>
                        <a:cs typeface="Arial" pitchFamily="34" charset="0"/>
                      </a:endParaRPr>
                    </a:p>
                    <a:p>
                      <a:pPr algn="just"/>
                      <a:r>
                        <a:rPr lang="es-ES" sz="900" b="1" dirty="0" smtClean="0">
                          <a:latin typeface="+mn-lt"/>
                          <a:cs typeface="Arial" pitchFamily="34" charset="0"/>
                        </a:rPr>
                        <a:t>Cierre: </a:t>
                      </a:r>
                      <a:r>
                        <a:rPr lang="es-ES" sz="900" b="1" baseline="0" dirty="0" smtClean="0"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es-ES" sz="900" b="0" baseline="0" dirty="0" smtClean="0">
                          <a:latin typeface="+mn-lt"/>
                          <a:cs typeface="Arial" pitchFamily="34" charset="0"/>
                        </a:rPr>
                        <a:t>caminito con su nombre de un lado se encuentra phineas esta tratando de llegar con ferb para escapar del dinosaurio con un color repasa adentro hasta llegar  al final</a:t>
                      </a:r>
                    </a:p>
                    <a:p>
                      <a:pPr algn="just"/>
                      <a:r>
                        <a:rPr lang="es-ES" sz="900" b="1" baseline="0" dirty="0" smtClean="0">
                          <a:latin typeface="+mn-lt"/>
                          <a:cs typeface="Arial" pitchFamily="34" charset="0"/>
                        </a:rPr>
                        <a:t>Adecuación</a:t>
                      </a:r>
                      <a:r>
                        <a:rPr lang="es-ES" sz="900" b="0" baseline="0" dirty="0" smtClean="0">
                          <a:latin typeface="+mn-lt"/>
                          <a:cs typeface="Arial" pitchFamily="34" charset="0"/>
                        </a:rPr>
                        <a:t> a </a:t>
                      </a:r>
                      <a:r>
                        <a:rPr lang="es-ES" sz="900" b="0" baseline="0" dirty="0" err="1" smtClean="0">
                          <a:latin typeface="+mn-lt"/>
                          <a:cs typeface="Arial" pitchFamily="34" charset="0"/>
                        </a:rPr>
                        <a:t>Aldahir</a:t>
                      </a:r>
                      <a:r>
                        <a:rPr lang="es-ES" sz="900" b="0" baseline="0" dirty="0" smtClean="0">
                          <a:latin typeface="+mn-lt"/>
                          <a:cs typeface="Arial" pitchFamily="34" charset="0"/>
                        </a:rPr>
                        <a:t> y a matero se les prestara atención</a:t>
                      </a:r>
                      <a:endParaRPr lang="es-ES" sz="900" b="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s-ES" sz="900" dirty="0" smtClean="0">
                          <a:latin typeface="+mn-lt"/>
                          <a:cs typeface="Arial" pitchFamily="34" charset="0"/>
                        </a:rPr>
                        <a:t>Reconoce</a:t>
                      </a:r>
                      <a:r>
                        <a:rPr lang="es-ES" sz="900" baseline="0" dirty="0" smtClean="0">
                          <a:latin typeface="+mn-lt"/>
                          <a:cs typeface="Arial" pitchFamily="34" charset="0"/>
                        </a:rPr>
                        <a:t> la forma de  las letras con la que se conforman su nombre .</a:t>
                      </a:r>
                      <a:endParaRPr lang="es-ES" sz="90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s-ES" sz="900" dirty="0" smtClean="0">
                          <a:latin typeface="+mn-lt"/>
                          <a:cs typeface="Arial" pitchFamily="34" charset="0"/>
                        </a:rPr>
                        <a:t>Cuento de las imágenes de phineas y ferb 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 smtClean="0">
                          <a:latin typeface="+mn-lt"/>
                          <a:cs typeface="Arial" pitchFamily="34" charset="0"/>
                        </a:rPr>
                        <a:t>30 min</a:t>
                      </a:r>
                    </a:p>
                    <a:p>
                      <a:r>
                        <a:rPr lang="es-ES" sz="900" dirty="0" smtClean="0">
                          <a:latin typeface="+mn-lt"/>
                          <a:cs typeface="Arial" pitchFamily="34" charset="0"/>
                        </a:rPr>
                        <a:t>Salón de clases </a:t>
                      </a:r>
                      <a:endParaRPr lang="es-ES" sz="900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99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 smtClean="0">
                          <a:latin typeface="+mn-lt"/>
                          <a:cs typeface="Arial" pitchFamily="34" charset="0"/>
                        </a:rPr>
                        <a:t>Salón</a:t>
                      </a:r>
                      <a:r>
                        <a:rPr lang="es-ES" sz="900" baseline="0" dirty="0" smtClean="0">
                          <a:latin typeface="+mn-lt"/>
                          <a:cs typeface="Arial" pitchFamily="34" charset="0"/>
                        </a:rPr>
                        <a:t> de clases </a:t>
                      </a:r>
                      <a:endParaRPr lang="es-ES" sz="900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54891">
                <a:tc rowSpan="2">
                  <a:txBody>
                    <a:bodyPr/>
                    <a:lstStyle/>
                    <a:p>
                      <a:pPr algn="just"/>
                      <a:r>
                        <a:rPr lang="es-ES" sz="900" dirty="0" smtClean="0">
                          <a:latin typeface="+mn-lt"/>
                          <a:cs typeface="Arial" pitchFamily="34" charset="0"/>
                        </a:rPr>
                        <a:t>Taller de fósiles</a:t>
                      </a:r>
                    </a:p>
                    <a:p>
                      <a:pPr algn="just"/>
                      <a:r>
                        <a:rPr lang="es-ES" sz="900" dirty="0" smtClean="0">
                          <a:latin typeface="+mn-lt"/>
                          <a:cs typeface="Arial" pitchFamily="34" charset="0"/>
                        </a:rPr>
                        <a:t>EYAA</a:t>
                      </a:r>
                    </a:p>
                    <a:p>
                      <a:pPr algn="just"/>
                      <a:r>
                        <a:rPr lang="es-ES" sz="900" dirty="0" smtClean="0">
                          <a:latin typeface="+mn-lt"/>
                          <a:cs typeface="Arial" pitchFamily="34" charset="0"/>
                        </a:rPr>
                        <a:t>8:50 –</a:t>
                      </a:r>
                      <a:r>
                        <a:rPr lang="es-ES" sz="900" baseline="0" dirty="0" smtClean="0">
                          <a:latin typeface="+mn-lt"/>
                          <a:cs typeface="Arial" pitchFamily="34" charset="0"/>
                        </a:rPr>
                        <a:t> 9:20 </a:t>
                      </a:r>
                      <a:endParaRPr lang="es-ES" sz="900" dirty="0" smtClean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 smtClean="0"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es-ES" sz="900" baseline="0" dirty="0" smtClean="0">
                          <a:latin typeface="+mn-lt"/>
                        </a:rPr>
                        <a:t>Manipula arcilla o maso o modela con ellos y descubre sus posibilidades para crear una obra plástica </a:t>
                      </a:r>
                    </a:p>
                    <a:p>
                      <a:pPr algn="just"/>
                      <a:endParaRPr lang="es-ES" sz="900" dirty="0" smtClean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/>
                      <a:r>
                        <a:rPr lang="es-ES" sz="900" b="1" dirty="0" smtClean="0">
                          <a:latin typeface="+mn-lt"/>
                          <a:cs typeface="Arial" pitchFamily="34" charset="0"/>
                        </a:rPr>
                        <a:t>Paso</a:t>
                      </a:r>
                      <a:r>
                        <a:rPr lang="es-ES" sz="900" b="1" baseline="0" dirty="0" smtClean="0">
                          <a:latin typeface="+mn-lt"/>
                          <a:cs typeface="Arial" pitchFamily="34" charset="0"/>
                        </a:rPr>
                        <a:t> 1  </a:t>
                      </a:r>
                      <a:r>
                        <a:rPr lang="es-ES" sz="900" b="0" baseline="0" dirty="0" smtClean="0">
                          <a:latin typeface="+mn-lt"/>
                          <a:cs typeface="Arial" pitchFamily="34" charset="0"/>
                        </a:rPr>
                        <a:t>extiende la plastilina como una gran tortilla y la pone dentro del plato le coloca vaselina en todo la plastilina </a:t>
                      </a:r>
                    </a:p>
                    <a:p>
                      <a:pPr algn="just"/>
                      <a:r>
                        <a:rPr lang="es-ES" sz="900" b="1" baseline="0" dirty="0" smtClean="0">
                          <a:latin typeface="+mn-lt"/>
                          <a:cs typeface="Arial" pitchFamily="34" charset="0"/>
                        </a:rPr>
                        <a:t>Paso 2   </a:t>
                      </a:r>
                      <a:r>
                        <a:rPr lang="es-ES" sz="900" b="0" baseline="0" dirty="0" smtClean="0">
                          <a:latin typeface="+mn-lt"/>
                          <a:cs typeface="Arial" pitchFamily="34" charset="0"/>
                        </a:rPr>
                        <a:t>a modo grupal iremos preparando el yeso colocamos agua en un  recipiente y lo pasaremos a 2 o 3 personas diferentes para que lo revuelvan </a:t>
                      </a:r>
                    </a:p>
                    <a:p>
                      <a:pPr algn="just"/>
                      <a:r>
                        <a:rPr lang="es-ES" sz="900" b="1" baseline="0" dirty="0" smtClean="0">
                          <a:latin typeface="+mn-lt"/>
                          <a:cs typeface="Arial" pitchFamily="34" charset="0"/>
                        </a:rPr>
                        <a:t>Paso 3  </a:t>
                      </a:r>
                      <a:r>
                        <a:rPr lang="es-ES" sz="900" b="0" baseline="0" dirty="0" smtClean="0">
                          <a:latin typeface="+mn-lt"/>
                          <a:cs typeface="Arial" pitchFamily="34" charset="0"/>
                        </a:rPr>
                        <a:t>reciben el yeso y lo colocan afuera pasa secar </a:t>
                      </a:r>
                      <a:endParaRPr lang="es-ES" sz="900" b="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s-ES" sz="900" dirty="0" smtClean="0">
                          <a:latin typeface="+mn-lt"/>
                          <a:cs typeface="Arial" pitchFamily="34" charset="0"/>
                        </a:rPr>
                        <a:t>-siguen las instrucciones</a:t>
                      </a:r>
                    </a:p>
                    <a:p>
                      <a:r>
                        <a:rPr lang="es-ES" sz="900" dirty="0" smtClean="0">
                          <a:latin typeface="+mn-lt"/>
                          <a:cs typeface="Arial" pitchFamily="34" charset="0"/>
                        </a:rPr>
                        <a:t>Realizaron la actividad completa </a:t>
                      </a:r>
                      <a:endParaRPr lang="es-ES" sz="90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s-ES" sz="900" dirty="0" smtClean="0">
                          <a:latin typeface="+mn-lt"/>
                          <a:cs typeface="Arial" pitchFamily="34" charset="0"/>
                        </a:rPr>
                        <a:t>Yeso plastilina , vaselina y un recipiente</a:t>
                      </a:r>
                      <a:r>
                        <a:rPr lang="es-ES" sz="900" baseline="0" dirty="0" smtClean="0">
                          <a:latin typeface="+mn-lt"/>
                          <a:cs typeface="Arial" pitchFamily="34" charset="0"/>
                        </a:rPr>
                        <a:t> para armar </a:t>
                      </a:r>
                      <a:endParaRPr lang="es-ES" sz="90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 smtClean="0">
                          <a:latin typeface="+mn-lt"/>
                          <a:cs typeface="Arial" pitchFamily="34" charset="0"/>
                        </a:rPr>
                        <a:t>30 min </a:t>
                      </a:r>
                    </a:p>
                    <a:p>
                      <a:endParaRPr lang="es-ES" sz="900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34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 smtClean="0">
                          <a:latin typeface="+mn-lt"/>
                          <a:cs typeface="Arial" pitchFamily="34" charset="0"/>
                        </a:rPr>
                        <a:t>Salón de clase </a:t>
                      </a:r>
                    </a:p>
                    <a:p>
                      <a:endParaRPr lang="es-ES" sz="900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99787">
                <a:tc rowSpan="2">
                  <a:txBody>
                    <a:bodyPr/>
                    <a:lstStyle/>
                    <a:p>
                      <a:pPr algn="just"/>
                      <a:r>
                        <a:rPr lang="es-ES" sz="900" baseline="0" dirty="0" smtClean="0">
                          <a:latin typeface="+mn-lt"/>
                          <a:cs typeface="Arial" pitchFamily="34" charset="0"/>
                        </a:rPr>
                        <a:t>Teoría 2 </a:t>
                      </a:r>
                    </a:p>
                    <a:p>
                      <a:pPr algn="just"/>
                      <a:r>
                        <a:rPr lang="es-ES" sz="900" baseline="0" dirty="0" smtClean="0">
                          <a:latin typeface="+mn-lt"/>
                          <a:cs typeface="Arial" pitchFamily="34" charset="0"/>
                        </a:rPr>
                        <a:t>De la extinción el volcán</a:t>
                      </a:r>
                    </a:p>
                    <a:p>
                      <a:pPr algn="just"/>
                      <a:r>
                        <a:rPr lang="es-ES" sz="900" baseline="0" dirty="0" smtClean="0">
                          <a:latin typeface="+mn-lt"/>
                          <a:cs typeface="Arial" pitchFamily="34" charset="0"/>
                        </a:rPr>
                        <a:t>EYCM  9:20 9:50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 smtClean="0"/>
                        <a:t>esperado  contrasta sus ideas iniciales</a:t>
                      </a:r>
                      <a:r>
                        <a:rPr lang="es-ES" sz="900" baseline="0" dirty="0" smtClean="0"/>
                        <a:t> con lo que observa durante un fenómeno natural o una situación de experimentación y las modifica como consecuencia de esta experiencia .</a:t>
                      </a:r>
                    </a:p>
                    <a:p>
                      <a:pPr algn="just"/>
                      <a:endParaRPr lang="es-ES" sz="900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/>
                      <a:r>
                        <a:rPr lang="es-ES" sz="900" b="0" dirty="0" smtClean="0"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es-ES" sz="900" b="1" dirty="0" smtClean="0">
                          <a:latin typeface="+mn-lt"/>
                          <a:cs typeface="Arial" pitchFamily="34" charset="0"/>
                        </a:rPr>
                        <a:t>Inicio</a:t>
                      </a:r>
                      <a:r>
                        <a:rPr lang="es-ES" sz="900" b="1" baseline="0" dirty="0" smtClean="0"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es-ES" sz="900" b="0" baseline="0" dirty="0" smtClean="0">
                          <a:latin typeface="+mn-lt"/>
                          <a:cs typeface="Arial" pitchFamily="34" charset="0"/>
                        </a:rPr>
                        <a:t>se les cuestiona acerca de si saben lo que es un volcán , se explican las propiedades  de un volcán  se dará  responden a la cuestión ¿que crees que pasará?</a:t>
                      </a:r>
                    </a:p>
                    <a:p>
                      <a:pPr algn="just"/>
                      <a:r>
                        <a:rPr lang="es-ES" sz="900" b="1" baseline="0" dirty="0" smtClean="0">
                          <a:latin typeface="+mn-lt"/>
                          <a:cs typeface="Arial" pitchFamily="34" charset="0"/>
                        </a:rPr>
                        <a:t>Desarrollo </a:t>
                      </a:r>
                      <a:r>
                        <a:rPr lang="es-ES" sz="900" b="0" baseline="0" dirty="0" smtClean="0">
                          <a:latin typeface="+mn-lt"/>
                          <a:cs typeface="Arial" pitchFamily="34" charset="0"/>
                        </a:rPr>
                        <a:t>salen al patio y  se colocan a una distancia prudente se colocan a distancia prudente se colocaran los ingredientes </a:t>
                      </a:r>
                      <a:endParaRPr lang="es-ES" sz="900" b="1" baseline="0" dirty="0" smtClean="0">
                        <a:latin typeface="+mn-lt"/>
                        <a:cs typeface="Arial" pitchFamily="34" charset="0"/>
                      </a:endParaRPr>
                    </a:p>
                    <a:p>
                      <a:pPr algn="just"/>
                      <a:r>
                        <a:rPr lang="es-ES" sz="900" b="1" baseline="0" dirty="0" smtClean="0">
                          <a:latin typeface="+mn-lt"/>
                          <a:cs typeface="Arial" pitchFamily="34" charset="0"/>
                        </a:rPr>
                        <a:t>Cierre  ¿</a:t>
                      </a:r>
                      <a:r>
                        <a:rPr lang="es-ES" sz="900" b="0" baseline="0" dirty="0" smtClean="0">
                          <a:latin typeface="+mn-lt"/>
                          <a:cs typeface="Arial" pitchFamily="34" charset="0"/>
                        </a:rPr>
                        <a:t>crees que la lava fue suficiente para matar a todas las especies? Comenta sus experiencias  </a:t>
                      </a:r>
                      <a:endParaRPr lang="es-ES" sz="900" b="0" dirty="0" smtClean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s-ES" sz="900" dirty="0" smtClean="0">
                          <a:latin typeface="+mn-lt"/>
                          <a:cs typeface="Arial" pitchFamily="34" charset="0"/>
                        </a:rPr>
                        <a:t>Comprender</a:t>
                      </a:r>
                      <a:r>
                        <a:rPr lang="es-ES" sz="900" baseline="0" dirty="0" smtClean="0">
                          <a:latin typeface="+mn-lt"/>
                          <a:cs typeface="Arial" pitchFamily="34" charset="0"/>
                        </a:rPr>
                        <a:t> los pasos para seguir el volcán proporcionan ideas para cuidarse de la erupción de alguno .</a:t>
                      </a:r>
                      <a:endParaRPr lang="es-ES" sz="900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s-ES" sz="900" dirty="0" smtClean="0">
                          <a:latin typeface="+mn-lt"/>
                          <a:cs typeface="Arial" pitchFamily="34" charset="0"/>
                        </a:rPr>
                        <a:t> Recipiente </a:t>
                      </a:r>
                      <a:r>
                        <a:rPr lang="es-ES" sz="900" dirty="0" err="1" smtClean="0">
                          <a:latin typeface="+mn-lt"/>
                          <a:cs typeface="Arial" pitchFamily="34" charset="0"/>
                        </a:rPr>
                        <a:t>mentos</a:t>
                      </a:r>
                      <a:r>
                        <a:rPr lang="es-ES" sz="900" dirty="0" smtClean="0">
                          <a:latin typeface="+mn-lt"/>
                          <a:cs typeface="Arial" pitchFamily="34" charset="0"/>
                        </a:rPr>
                        <a:t>, </a:t>
                      </a:r>
                      <a:r>
                        <a:rPr lang="es-ES" sz="900" dirty="0" err="1" smtClean="0">
                          <a:latin typeface="+mn-lt"/>
                          <a:cs typeface="Arial" pitchFamily="34" charset="0"/>
                        </a:rPr>
                        <a:t>coca-cola</a:t>
                      </a:r>
                      <a:r>
                        <a:rPr lang="es-ES" sz="900" dirty="0" smtClean="0">
                          <a:latin typeface="+mn-lt"/>
                          <a:cs typeface="Arial" pitchFamily="34" charset="0"/>
                        </a:rPr>
                        <a:t> </a:t>
                      </a:r>
                    </a:p>
                    <a:p>
                      <a:r>
                        <a:rPr lang="es-ES" sz="900" dirty="0" smtClean="0">
                          <a:latin typeface="+mn-lt"/>
                          <a:cs typeface="Arial" pitchFamily="34" charset="0"/>
                        </a:rPr>
                        <a:t>Colorante rojo </a:t>
                      </a:r>
                    </a:p>
                    <a:p>
                      <a:r>
                        <a:rPr lang="es-ES" sz="900" dirty="0" smtClean="0">
                          <a:latin typeface="+mn-lt"/>
                          <a:cs typeface="Arial" pitchFamily="34" charset="0"/>
                        </a:rPr>
                        <a:t>Maqueta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900" dirty="0" smtClean="0">
                          <a:latin typeface="+mn-lt"/>
                          <a:cs typeface="Arial" pitchFamily="34" charset="0"/>
                        </a:rPr>
                        <a:t>20 min </a:t>
                      </a:r>
                      <a:endParaRPr lang="es-ES" sz="900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645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 smtClean="0">
                          <a:latin typeface="+mn-lt"/>
                          <a:cs typeface="Arial" pitchFamily="34" charset="0"/>
                        </a:rPr>
                        <a:t>Patio</a:t>
                      </a:r>
                      <a:r>
                        <a:rPr lang="es-ES" sz="900" baseline="0" dirty="0" smtClean="0">
                          <a:latin typeface="+mn-lt"/>
                          <a:cs typeface="Arial" pitchFamily="34" charset="0"/>
                        </a:rPr>
                        <a:t>  </a:t>
                      </a:r>
                      <a:endParaRPr lang="es-ES" sz="900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232">
                <a:tc rowSpan="2">
                  <a:txBody>
                    <a:bodyPr/>
                    <a:lstStyle/>
                    <a:p>
                      <a:r>
                        <a:rPr lang="es-ES" sz="900" dirty="0" smtClean="0"/>
                        <a:t>Teoría  3 </a:t>
                      </a:r>
                    </a:p>
                    <a:p>
                      <a:r>
                        <a:rPr lang="es-ES" sz="900" dirty="0" smtClean="0"/>
                        <a:t>Lluvia de meteoritos </a:t>
                      </a:r>
                    </a:p>
                    <a:p>
                      <a:r>
                        <a:rPr lang="es-ES" sz="900" dirty="0" smtClean="0"/>
                        <a:t>9:50 </a:t>
                      </a:r>
                    </a:p>
                    <a:p>
                      <a:r>
                        <a:rPr lang="es-ES" sz="900" dirty="0" smtClean="0"/>
                        <a:t>10:10</a:t>
                      </a:r>
                      <a:endParaRPr lang="es-E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 smtClean="0"/>
                        <a:t>  contrasta sus ideas iniciales</a:t>
                      </a:r>
                      <a:r>
                        <a:rPr lang="es-ES" sz="900" baseline="0" dirty="0" smtClean="0"/>
                        <a:t> con lo que observa durante un fenómeno natural o una situación de experimentación y las modifica como consecuencia de esta experiencia .</a:t>
                      </a:r>
                    </a:p>
                    <a:p>
                      <a:endParaRPr lang="es-E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r>
                        <a:rPr lang="es-ES" sz="900" b="1" dirty="0" smtClean="0"/>
                        <a:t>Inicio: </a:t>
                      </a:r>
                      <a:r>
                        <a:rPr lang="es-ES" sz="900" b="0" dirty="0" smtClean="0"/>
                        <a:t>sabes</a:t>
                      </a:r>
                      <a:r>
                        <a:rPr lang="es-ES" sz="900" b="0" baseline="0" dirty="0" smtClean="0"/>
                        <a:t> que es un meteorito  escuchan sobre las propiedades de  los meteoritos , se designan 4 niños que lancen pelotas  hacia la maqueta .</a:t>
                      </a:r>
                      <a:endParaRPr lang="es-ES" sz="900" b="0" dirty="0" smtClean="0"/>
                    </a:p>
                    <a:p>
                      <a:r>
                        <a:rPr lang="es-ES" sz="900" b="1" dirty="0" smtClean="0"/>
                        <a:t>Desarrollo:</a:t>
                      </a:r>
                    </a:p>
                    <a:p>
                      <a:r>
                        <a:rPr lang="es-ES" sz="900" b="1" dirty="0" smtClean="0"/>
                        <a:t>Cierre:   </a:t>
                      </a:r>
                      <a:r>
                        <a:rPr lang="es-ES" sz="900" b="0" dirty="0" smtClean="0"/>
                        <a:t>Reciben hoja de trabajo de los dinosaurios con papel crepe harán</a:t>
                      </a:r>
                      <a:r>
                        <a:rPr lang="es-ES" sz="900" b="0" baseline="0" dirty="0" smtClean="0"/>
                        <a:t> bolitas y las pegara en el dibujo.</a:t>
                      </a:r>
                      <a:endParaRPr lang="es-ES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r>
                        <a:rPr lang="es-ES" sz="900" dirty="0" smtClean="0"/>
                        <a:t>Compara cual</a:t>
                      </a:r>
                      <a:r>
                        <a:rPr lang="es-ES" sz="900" baseline="0" dirty="0" smtClean="0"/>
                        <a:t> es la idea por lo que los dinosaurios desaparecieron </a:t>
                      </a:r>
                      <a:endParaRPr lang="es-E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r>
                        <a:rPr lang="es-ES" sz="900" dirty="0" smtClean="0"/>
                        <a:t>Hoja con  ejercicios ,papel crepe  maqueta,</a:t>
                      </a:r>
                      <a:r>
                        <a:rPr lang="es-ES" sz="900" baseline="0" dirty="0" smtClean="0"/>
                        <a:t> pelotas </a:t>
                      </a:r>
                      <a:endParaRPr lang="es-E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25 min</a:t>
                      </a:r>
                      <a:r>
                        <a:rPr lang="es-ES" sz="900" baseline="0" dirty="0" smtClean="0"/>
                        <a:t> </a:t>
                      </a:r>
                      <a:endParaRPr lang="es-E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232">
                <a:tc vMerge="1">
                  <a:txBody>
                    <a:bodyPr/>
                    <a:lstStyle/>
                    <a:p>
                      <a:endParaRPr lang="es-E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 smtClean="0"/>
                        <a:t>Patio </a:t>
                      </a:r>
                    </a:p>
                    <a:p>
                      <a:endParaRPr lang="es-E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3203848" y="18864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Miércoles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99194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8952579"/>
              </p:ext>
            </p:extLst>
          </p:nvPr>
        </p:nvGraphicFramePr>
        <p:xfrm>
          <a:off x="179513" y="836712"/>
          <a:ext cx="8640961" cy="31523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0160"/>
                <a:gridCol w="1352878"/>
                <a:gridCol w="1718563"/>
                <a:gridCol w="1249040"/>
                <a:gridCol w="1440160"/>
                <a:gridCol w="1440160"/>
              </a:tblGrid>
              <a:tr h="1872208">
                <a:tc>
                  <a:txBody>
                    <a:bodyPr/>
                    <a:lstStyle/>
                    <a:p>
                      <a:r>
                        <a:rPr lang="es-ES" sz="1000" dirty="0" smtClean="0"/>
                        <a:t>Laberinto</a:t>
                      </a:r>
                      <a:r>
                        <a:rPr lang="es-ES" sz="1000" baseline="0" dirty="0" smtClean="0"/>
                        <a:t> de </a:t>
                      </a:r>
                    </a:p>
                    <a:p>
                      <a:r>
                        <a:rPr lang="es-ES" sz="1000" baseline="0" dirty="0" smtClean="0"/>
                        <a:t>Dinosaurios </a:t>
                      </a:r>
                    </a:p>
                    <a:p>
                      <a:r>
                        <a:rPr lang="es-ES" sz="1000" baseline="0" dirty="0" smtClean="0"/>
                        <a:t>PM</a:t>
                      </a:r>
                    </a:p>
                    <a:p>
                      <a:r>
                        <a:rPr lang="es-ES" sz="1000" baseline="0" dirty="0" smtClean="0"/>
                        <a:t>11:15 </a:t>
                      </a:r>
                    </a:p>
                    <a:p>
                      <a:r>
                        <a:rPr lang="es-ES" sz="1000" baseline="0" dirty="0" smtClean="0"/>
                        <a:t>11:30</a:t>
                      </a:r>
                    </a:p>
                    <a:p>
                      <a:endParaRPr lang="es-ES" sz="1000" baseline="0" dirty="0" smtClean="0"/>
                    </a:p>
                    <a:p>
                      <a:endParaRPr lang="es-ES" sz="1000" baseline="0" dirty="0" smtClean="0"/>
                    </a:p>
                    <a:p>
                      <a:endParaRPr lang="es-ES" sz="1000" baseline="0" dirty="0" smtClean="0"/>
                    </a:p>
                    <a:p>
                      <a:endParaRPr lang="es-ES" sz="1000" baseline="0" dirty="0" smtClean="0"/>
                    </a:p>
                    <a:p>
                      <a:endParaRPr lang="es-ES" sz="1000" baseline="0" dirty="0" smtClean="0"/>
                    </a:p>
                    <a:p>
                      <a:endParaRPr lang="es-ES" sz="1000" baseline="0" dirty="0" smtClean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>
                          <a:latin typeface="+mn-lt"/>
                        </a:rPr>
                        <a:t>Utiliza los</a:t>
                      </a:r>
                      <a:r>
                        <a:rPr lang="es-ES" sz="1100" baseline="0" dirty="0" smtClean="0">
                          <a:latin typeface="+mn-lt"/>
                        </a:rPr>
                        <a:t> números en situaciones variadas que implican poner en práctica los principios de conteo </a:t>
                      </a:r>
                      <a:endParaRPr lang="es-ES" sz="1100" dirty="0" smtClean="0">
                        <a:latin typeface="+mn-lt"/>
                        <a:cs typeface="Arial" pitchFamily="34" charset="0"/>
                      </a:endParaRPr>
                    </a:p>
                    <a:p>
                      <a:endParaRPr lang="es-E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b="1" dirty="0" smtClean="0"/>
                        <a:t>Inicio :</a:t>
                      </a:r>
                      <a:r>
                        <a:rPr lang="es-ES" sz="1000" b="0" dirty="0" smtClean="0"/>
                        <a:t>conoces</a:t>
                      </a:r>
                      <a:r>
                        <a:rPr lang="es-ES" sz="1000" b="0" baseline="0" dirty="0" smtClean="0"/>
                        <a:t> los números irán contando </a:t>
                      </a:r>
                      <a:endParaRPr lang="es-ES" sz="1000" b="0" dirty="0" smtClean="0"/>
                    </a:p>
                    <a:p>
                      <a:r>
                        <a:rPr lang="es-ES" sz="1000" b="1" dirty="0" smtClean="0"/>
                        <a:t>Desarrollo : </a:t>
                      </a:r>
                      <a:r>
                        <a:rPr lang="es-ES" sz="1000" b="0" dirty="0" smtClean="0"/>
                        <a:t>Recibe  hoja de trabajo</a:t>
                      </a:r>
                    </a:p>
                    <a:p>
                      <a:r>
                        <a:rPr lang="es-ES" sz="1000" b="0" dirty="0" smtClean="0"/>
                        <a:t>Pinta los números hasta llegar al</a:t>
                      </a:r>
                      <a:r>
                        <a:rPr lang="es-ES" sz="1000" b="0" baseline="0" dirty="0" smtClean="0"/>
                        <a:t> final </a:t>
                      </a:r>
                      <a:endParaRPr lang="es-ES" sz="1000" b="0" dirty="0" smtClean="0"/>
                    </a:p>
                    <a:p>
                      <a:r>
                        <a:rPr lang="es-ES" sz="1000" b="1" dirty="0" smtClean="0"/>
                        <a:t>Cierre:</a:t>
                      </a:r>
                      <a:r>
                        <a:rPr lang="es-ES" sz="1000" b="1" baseline="0" dirty="0" smtClean="0"/>
                        <a:t> </a:t>
                      </a:r>
                      <a:r>
                        <a:rPr lang="es-ES" sz="1000" b="0" baseline="0" dirty="0" smtClean="0"/>
                        <a:t>¿ como lograron llegar al final ?</a:t>
                      </a:r>
                    </a:p>
                    <a:p>
                      <a:r>
                        <a:rPr lang="es-ES" sz="1000" b="0" baseline="0" dirty="0" smtClean="0"/>
                        <a:t>Si te encontraras dentro de un tunel el seguir los números  te ayudaría?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¿Salta números ?</a:t>
                      </a:r>
                    </a:p>
                    <a:p>
                      <a:r>
                        <a:rPr lang="es-ES" sz="900" dirty="0" smtClean="0"/>
                        <a:t> ¿hizo</a:t>
                      </a:r>
                      <a:r>
                        <a:rPr lang="es-ES" sz="900" baseline="0" dirty="0" smtClean="0"/>
                        <a:t> el recorrido con los colores?</a:t>
                      </a:r>
                    </a:p>
                    <a:p>
                      <a:endParaRPr lang="es-ES" sz="900" baseline="0" dirty="0" smtClean="0"/>
                    </a:p>
                    <a:p>
                      <a:endParaRPr lang="es-ES" sz="9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100" dirty="0" smtClean="0"/>
                        <a:t>Hoja de trabajo </a:t>
                      </a:r>
                    </a:p>
                    <a:p>
                      <a:r>
                        <a:rPr lang="es-ES" sz="1100" dirty="0" smtClean="0"/>
                        <a:t>Colores </a:t>
                      </a:r>
                    </a:p>
                    <a:p>
                      <a:endParaRPr lang="es-ES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100" dirty="0" smtClean="0"/>
                        <a:t>20 min </a:t>
                      </a:r>
                    </a:p>
                    <a:p>
                      <a:endParaRPr lang="es-ES" sz="1100" dirty="0" smtClean="0"/>
                    </a:p>
                    <a:p>
                      <a:r>
                        <a:rPr lang="es-ES" sz="1100" dirty="0" smtClean="0"/>
                        <a:t>Salón de clases </a:t>
                      </a:r>
                      <a:endParaRPr lang="es-ES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4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aseline="0" dirty="0" smtClean="0"/>
                        <a:t>11:30 -12:00</a:t>
                      </a:r>
                      <a:endParaRPr lang="es-ES" sz="1000" dirty="0" smtClean="0"/>
                    </a:p>
                    <a:p>
                      <a:r>
                        <a:rPr lang="es-ES" sz="1000" dirty="0" smtClean="0"/>
                        <a:t>Haciendo dinosaurios</a:t>
                      </a:r>
                      <a:r>
                        <a:rPr lang="es-ES" sz="1000" baseline="0" dirty="0" smtClean="0"/>
                        <a:t> .</a:t>
                      </a:r>
                    </a:p>
                    <a:p>
                      <a:r>
                        <a:rPr lang="es-ES" sz="1000" baseline="0" dirty="0" smtClean="0"/>
                        <a:t>EYAA </a:t>
                      </a:r>
                      <a:endParaRPr lang="es-ES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aseline="0" dirty="0" smtClean="0">
                          <a:latin typeface="+mn-lt"/>
                        </a:rPr>
                        <a:t>Manipula arcilla o maso o modela con ellos y descubre sus posibilidades para crear una obra plástica </a:t>
                      </a:r>
                    </a:p>
                    <a:p>
                      <a:endParaRPr lang="es-E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b="1" dirty="0" smtClean="0"/>
                        <a:t>Inicio</a:t>
                      </a:r>
                      <a:r>
                        <a:rPr lang="es-ES" sz="1000" b="0" dirty="0" smtClean="0"/>
                        <a:t> Observa imágenes que están en el pizarrón</a:t>
                      </a:r>
                      <a:r>
                        <a:rPr lang="es-ES" sz="1000" b="0" baseline="0" dirty="0" smtClean="0"/>
                        <a:t> y dice cual es su favorito.</a:t>
                      </a:r>
                      <a:endParaRPr lang="es-ES" sz="1000" b="0" dirty="0" smtClean="0"/>
                    </a:p>
                    <a:p>
                      <a:r>
                        <a:rPr lang="es-ES" sz="1000" b="1" dirty="0" smtClean="0"/>
                        <a:t>Desarrollo</a:t>
                      </a:r>
                      <a:r>
                        <a:rPr lang="es-ES" sz="1000" b="0" dirty="0" smtClean="0"/>
                        <a:t> Recibe plastilina y  la </a:t>
                      </a:r>
                      <a:r>
                        <a:rPr lang="es-ES" sz="1000" b="0" baseline="0" dirty="0" smtClean="0"/>
                        <a:t> manipula </a:t>
                      </a:r>
                    </a:p>
                    <a:p>
                      <a:r>
                        <a:rPr lang="es-ES" sz="1000" b="1" dirty="0" smtClean="0"/>
                        <a:t>Cierre </a:t>
                      </a:r>
                      <a:r>
                        <a:rPr lang="es-ES" sz="1000" b="0" dirty="0" smtClean="0"/>
                        <a:t>Expresa  cual </a:t>
                      </a:r>
                      <a:r>
                        <a:rPr lang="es-ES" sz="1000" b="0" baseline="0" dirty="0" smtClean="0"/>
                        <a:t> fue </a:t>
                      </a:r>
                      <a:endParaRPr lang="es-ES" sz="1000" b="0" dirty="0" smtClean="0"/>
                    </a:p>
                    <a:p>
                      <a:r>
                        <a:rPr lang="es-ES" sz="1000" b="0" dirty="0" smtClean="0"/>
                        <a:t>El animal que</a:t>
                      </a:r>
                      <a:r>
                        <a:rPr lang="es-ES" sz="1000" b="0" baseline="0" dirty="0" smtClean="0"/>
                        <a:t> realizó</a:t>
                      </a:r>
                      <a:endParaRPr lang="es-ES" sz="1000" b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sz="9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s-ES" sz="1100" dirty="0" smtClean="0"/>
                        <a:t>Plastilina </a:t>
                      </a:r>
                    </a:p>
                    <a:p>
                      <a:r>
                        <a:rPr lang="es-ES" sz="1100" dirty="0" smtClean="0"/>
                        <a:t>Imágenes </a:t>
                      </a:r>
                      <a:endParaRPr lang="es-ES" sz="11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s-ES" sz="1100" dirty="0" smtClean="0"/>
                        <a:t>20</a:t>
                      </a:r>
                      <a:r>
                        <a:rPr lang="es-ES" sz="1100" baseline="0" dirty="0" smtClean="0"/>
                        <a:t> min </a:t>
                      </a:r>
                      <a:endParaRPr lang="es-ES" sz="11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053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5629015"/>
              </p:ext>
            </p:extLst>
          </p:nvPr>
        </p:nvGraphicFramePr>
        <p:xfrm>
          <a:off x="323527" y="1052736"/>
          <a:ext cx="8472880" cy="56711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4308"/>
                <a:gridCol w="1529948"/>
                <a:gridCol w="3336372"/>
                <a:gridCol w="1340001"/>
                <a:gridCol w="775790"/>
                <a:gridCol w="716461"/>
              </a:tblGrid>
              <a:tr h="541376"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Nombre de la actividad</a:t>
                      </a:r>
                      <a:endParaRPr lang="es-E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Aprendizaje</a:t>
                      </a:r>
                      <a:r>
                        <a:rPr lang="es-ES" sz="900" baseline="0" dirty="0" smtClean="0"/>
                        <a:t> esperado</a:t>
                      </a:r>
                      <a:endParaRPr lang="es-E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Descripción</a:t>
                      </a:r>
                      <a:endParaRPr lang="es-E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Evaluación</a:t>
                      </a:r>
                      <a:endParaRPr lang="es-E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Materiales</a:t>
                      </a:r>
                    </a:p>
                    <a:p>
                      <a:r>
                        <a:rPr lang="es-ES" sz="900" dirty="0" smtClean="0"/>
                        <a:t>organización</a:t>
                      </a:r>
                      <a:endParaRPr lang="es-E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Tiempo</a:t>
                      </a:r>
                      <a:r>
                        <a:rPr lang="es-ES" sz="900" baseline="0" dirty="0" smtClean="0"/>
                        <a:t> </a:t>
                      </a:r>
                    </a:p>
                    <a:p>
                      <a:r>
                        <a:rPr lang="es-ES" sz="900" baseline="0" dirty="0" smtClean="0"/>
                        <a:t>Espacio</a:t>
                      </a:r>
                      <a:endParaRPr lang="es-ES" sz="900" dirty="0"/>
                    </a:p>
                  </a:txBody>
                  <a:tcPr/>
                </a:tc>
              </a:tr>
              <a:tr h="322720">
                <a:tc rowSpan="2">
                  <a:txBody>
                    <a:bodyPr/>
                    <a:lstStyle/>
                    <a:p>
                      <a:r>
                        <a:rPr lang="es-ES" sz="900" dirty="0" smtClean="0"/>
                        <a:t>Actividades</a:t>
                      </a:r>
                      <a:r>
                        <a:rPr lang="es-ES" sz="900" baseline="0" dirty="0" smtClean="0"/>
                        <a:t> para iniciar bien el día </a:t>
                      </a:r>
                    </a:p>
                    <a:p>
                      <a:r>
                        <a:rPr lang="es-ES" sz="900" baseline="0" dirty="0" smtClean="0"/>
                        <a:t>EYAA  8:00 8:20 </a:t>
                      </a:r>
                      <a:endParaRPr lang="es-ES" sz="9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 smtClean="0">
                          <a:latin typeface="+mn-lt"/>
                        </a:rPr>
                        <a:t>Escucha , canta canciones y participa en juegos y rondas </a:t>
                      </a:r>
                    </a:p>
                    <a:p>
                      <a:endParaRPr lang="es-ES" sz="9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/>
                      <a:r>
                        <a:rPr lang="es-ES" sz="900" b="0" dirty="0" smtClean="0"/>
                        <a:t>Conteo</a:t>
                      </a:r>
                      <a:r>
                        <a:rPr lang="es-ES" sz="900" b="0" baseline="0" dirty="0" smtClean="0"/>
                        <a:t> de niños </a:t>
                      </a:r>
                    </a:p>
                    <a:p>
                      <a:pPr algn="just"/>
                      <a:r>
                        <a:rPr lang="es-ES" sz="900" b="0" baseline="0" dirty="0" smtClean="0"/>
                        <a:t>Registro del clima </a:t>
                      </a:r>
                    </a:p>
                    <a:p>
                      <a:pPr algn="just"/>
                      <a:r>
                        <a:rPr lang="es-ES" sz="900" b="0" baseline="0" dirty="0" smtClean="0"/>
                        <a:t>Jugamos  a la rueda de san miguel </a:t>
                      </a:r>
                    </a:p>
                    <a:p>
                      <a:pPr algn="just"/>
                      <a:endParaRPr lang="es-ES" sz="900" b="0" i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s-ES" sz="900" dirty="0" smtClean="0"/>
                        <a:t>Realizan</a:t>
                      </a:r>
                      <a:r>
                        <a:rPr lang="es-ES" sz="900" baseline="0" dirty="0" smtClean="0"/>
                        <a:t> pasos básicos</a:t>
                      </a:r>
                    </a:p>
                    <a:p>
                      <a:r>
                        <a:rPr lang="es-ES" sz="900" baseline="0" dirty="0" smtClean="0"/>
                        <a:t>Cantan los coros  </a:t>
                      </a:r>
                    </a:p>
                    <a:p>
                      <a:endParaRPr lang="es-ES" sz="9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s-ES" sz="900" dirty="0" smtClean="0"/>
                        <a:t>Ruleta del clima</a:t>
                      </a:r>
                      <a:r>
                        <a:rPr lang="es-ES" sz="900" baseline="0" dirty="0" smtClean="0"/>
                        <a:t> </a:t>
                      </a:r>
                      <a:endParaRPr lang="es-ES" sz="9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20 min</a:t>
                      </a:r>
                      <a:endParaRPr lang="es-ES" sz="9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11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Salón</a:t>
                      </a:r>
                      <a:r>
                        <a:rPr lang="es-ES" sz="900" baseline="0" dirty="0" smtClean="0"/>
                        <a:t> de clase </a:t>
                      </a:r>
                      <a:endParaRPr lang="es-ES" sz="9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312">
                <a:tc rowSpan="2">
                  <a:txBody>
                    <a:bodyPr/>
                    <a:lstStyle/>
                    <a:p>
                      <a:r>
                        <a:rPr lang="es-ES" sz="900" dirty="0" smtClean="0"/>
                        <a:t>Cual es el dinosaurio mas popular </a:t>
                      </a:r>
                    </a:p>
                    <a:p>
                      <a:r>
                        <a:rPr lang="es-ES" sz="900" dirty="0" smtClean="0"/>
                        <a:t>PM 8:20 </a:t>
                      </a:r>
                    </a:p>
                    <a:p>
                      <a:r>
                        <a:rPr lang="es-ES" sz="900" dirty="0" smtClean="0"/>
                        <a:t>8:50 </a:t>
                      </a:r>
                      <a:endParaRPr lang="es-ES" sz="9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 smtClean="0">
                          <a:latin typeface="+mn-lt"/>
                          <a:cs typeface="Arial" pitchFamily="34" charset="0"/>
                        </a:rPr>
                        <a:t>Identifica por</a:t>
                      </a:r>
                      <a:r>
                        <a:rPr lang="es-ES" sz="900" baseline="0" dirty="0" smtClean="0">
                          <a:latin typeface="+mn-lt"/>
                          <a:cs typeface="Arial" pitchFamily="34" charset="0"/>
                        </a:rPr>
                        <a:t> percepción  , la cantidad  de elementos en colecciones pequeñas y en colecciones mayores mediante el conteo </a:t>
                      </a:r>
                      <a:endParaRPr lang="es-ES" sz="900" dirty="0" smtClean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just"/>
                      <a:r>
                        <a:rPr lang="es-ES" sz="900" b="1" i="0" dirty="0" smtClean="0"/>
                        <a:t>Inicio  </a:t>
                      </a:r>
                      <a:r>
                        <a:rPr lang="es-ES" sz="900" b="0" i="0" dirty="0" smtClean="0"/>
                        <a:t>hay tres dinosaurios  vamos a ver cual es </a:t>
                      </a:r>
                      <a:r>
                        <a:rPr lang="es-ES" sz="900" b="0" i="0" baseline="0" dirty="0" smtClean="0"/>
                        <a:t>  que todos prefieren </a:t>
                      </a:r>
                      <a:endParaRPr lang="es-ES" sz="900" b="0" i="0" dirty="0" smtClean="0"/>
                    </a:p>
                    <a:p>
                      <a:pPr algn="just"/>
                      <a:r>
                        <a:rPr lang="es-ES" sz="900" b="1" i="0" dirty="0" smtClean="0"/>
                        <a:t>Desarrollo  </a:t>
                      </a:r>
                      <a:r>
                        <a:rPr lang="es-ES" sz="900" b="0" i="0" dirty="0" smtClean="0"/>
                        <a:t>Dibujan su dinosaurio favorito  </a:t>
                      </a:r>
                    </a:p>
                    <a:p>
                      <a:pPr algn="just"/>
                      <a:r>
                        <a:rPr lang="es-ES" sz="900" b="1" i="0" dirty="0" smtClean="0"/>
                        <a:t>Cierre  </a:t>
                      </a:r>
                      <a:r>
                        <a:rPr lang="es-ES" sz="900" b="0" i="0" dirty="0" smtClean="0"/>
                        <a:t>pegaran a modo de filas para que sea una grafica  </a:t>
                      </a:r>
                      <a:endParaRPr lang="es-ES" sz="900" b="0" i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r>
                        <a:rPr lang="es-ES" sz="900" baseline="0" dirty="0" smtClean="0"/>
                        <a:t>Hasta que numero cuentan  le es difícil registrar en graficas 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r>
                        <a:rPr lang="es-ES" sz="900" dirty="0" smtClean="0"/>
                        <a:t>Hojas de trabajo </a:t>
                      </a:r>
                      <a:endParaRPr lang="es-ES" sz="9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30</a:t>
                      </a:r>
                      <a:r>
                        <a:rPr lang="es-ES" sz="900" baseline="0" dirty="0"/>
                        <a:t> </a:t>
                      </a:r>
                      <a:r>
                        <a:rPr lang="es-ES" sz="900" baseline="0" dirty="0" smtClean="0"/>
                        <a:t>min</a:t>
                      </a:r>
                      <a:endParaRPr lang="es-ES" sz="90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Salón de clases </a:t>
                      </a:r>
                      <a:endParaRPr lang="es-ES" sz="9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41908">
                <a:tc rowSpan="2">
                  <a:txBody>
                    <a:bodyPr/>
                    <a:lstStyle/>
                    <a:p>
                      <a:r>
                        <a:rPr lang="es-ES" sz="900" b="0" dirty="0" smtClean="0"/>
                        <a:t> lotería</a:t>
                      </a:r>
                      <a:r>
                        <a:rPr lang="es-ES" sz="900" b="0" baseline="0" dirty="0" smtClean="0"/>
                        <a:t> de paleontólogo y sus herramientas</a:t>
                      </a:r>
                    </a:p>
                    <a:p>
                      <a:r>
                        <a:rPr lang="es-ES" sz="900" b="0" baseline="0" dirty="0" smtClean="0"/>
                        <a:t>LOYE  8:50  9:20 </a:t>
                      </a:r>
                    </a:p>
                    <a:p>
                      <a:endParaRPr lang="es-ES" sz="9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 smtClean="0">
                          <a:latin typeface="+mn-lt"/>
                        </a:rPr>
                        <a:t>Compara  las características graficas</a:t>
                      </a:r>
                      <a:r>
                        <a:rPr lang="es-ES" sz="900" baseline="0" dirty="0" smtClean="0">
                          <a:latin typeface="+mn-lt"/>
                        </a:rPr>
                        <a:t>  de su nombre con la de sus compañeros y otras palabras escritas </a:t>
                      </a:r>
                      <a:endParaRPr lang="es-ES" sz="900" dirty="0" smtClean="0">
                        <a:latin typeface="+mn-lt"/>
                      </a:endParaRPr>
                    </a:p>
                    <a:p>
                      <a:endParaRPr lang="es-ES" sz="9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/>
                      <a:r>
                        <a:rPr lang="es-ES" sz="900" b="1" dirty="0" smtClean="0"/>
                        <a:t>Inicio</a:t>
                      </a:r>
                      <a:r>
                        <a:rPr lang="es-ES" sz="900" b="0" dirty="0" smtClean="0"/>
                        <a:t> observan</a:t>
                      </a:r>
                      <a:r>
                        <a:rPr lang="es-ES" sz="900" b="0" baseline="0" dirty="0" smtClean="0"/>
                        <a:t> el  video un día en el museo </a:t>
                      </a:r>
                      <a:endParaRPr lang="es-ES" sz="900" b="1" dirty="0" smtClean="0"/>
                    </a:p>
                    <a:p>
                      <a:pPr algn="just"/>
                      <a:r>
                        <a:rPr lang="es-ES" sz="900" b="1" dirty="0" smtClean="0"/>
                        <a:t>Desarrollo </a:t>
                      </a:r>
                      <a:r>
                        <a:rPr lang="es-ES" sz="900" b="0" dirty="0" smtClean="0"/>
                        <a:t> lotería</a:t>
                      </a:r>
                      <a:r>
                        <a:rPr lang="es-ES" sz="900" b="0" baseline="0" dirty="0" smtClean="0"/>
                        <a:t> de  herramientas de paleontólogo juntos vamos  anotando y diciendo el sonido de  las letras iniciales remarcadas en rojo </a:t>
                      </a:r>
                      <a:endParaRPr lang="es-ES" sz="900" b="0" dirty="0" smtClean="0"/>
                    </a:p>
                    <a:p>
                      <a:pPr algn="just"/>
                      <a:r>
                        <a:rPr lang="es-ES" sz="900" b="1" dirty="0" smtClean="0"/>
                        <a:t>Cierre  </a:t>
                      </a:r>
                      <a:r>
                        <a:rPr lang="es-ES" sz="900" b="0" dirty="0" smtClean="0"/>
                        <a:t> Escuchan las herramientas</a:t>
                      </a:r>
                      <a:r>
                        <a:rPr lang="es-ES" sz="900" b="0" baseline="0" dirty="0" smtClean="0"/>
                        <a:t> por su nombre y observan el ejemplo de como van a jugar hacen varias rondas   se entregaran premios antes de salir a recreo los ganadores se  anotaran en el pizarrón.</a:t>
                      </a:r>
                      <a:endParaRPr lang="es-ES" sz="900" b="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s-ES" sz="900" dirty="0" smtClean="0"/>
                        <a:t>Reconoce </a:t>
                      </a:r>
                      <a:r>
                        <a:rPr lang="es-ES" sz="900" baseline="0" dirty="0" smtClean="0"/>
                        <a:t> la escritura de la lengua por medio de actividades lúdicas </a:t>
                      </a:r>
                    </a:p>
                    <a:p>
                      <a:r>
                        <a:rPr lang="es-ES" sz="900" baseline="0" dirty="0" smtClean="0"/>
                        <a:t>Reconoce la forma de ganar </a:t>
                      </a:r>
                    </a:p>
                    <a:p>
                      <a:r>
                        <a:rPr lang="es-ES" sz="900" baseline="0" dirty="0" smtClean="0"/>
                        <a:t>Como es mejor asociando con la imagen o la inicial de la letra </a:t>
                      </a:r>
                      <a:endParaRPr lang="es-ES" sz="9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s-ES" sz="900" dirty="0" smtClean="0"/>
                        <a:t>Lotería , fichas </a:t>
                      </a:r>
                    </a:p>
                    <a:p>
                      <a:endParaRPr lang="es-E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30 min </a:t>
                      </a:r>
                      <a:endParaRPr lang="es-ES" sz="9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81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baseline="0" dirty="0" smtClean="0"/>
                        <a:t> salón de clases  </a:t>
                      </a:r>
                      <a:endParaRPr lang="es-ES" sz="9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04056">
                <a:tc rowSpan="2">
                  <a:txBody>
                    <a:bodyPr/>
                    <a:lstStyle/>
                    <a:p>
                      <a:r>
                        <a:rPr lang="es-ES" sz="900" dirty="0" smtClean="0"/>
                        <a:t>cantos</a:t>
                      </a:r>
                      <a:r>
                        <a:rPr lang="es-ES" sz="900" baseline="0" dirty="0" smtClean="0"/>
                        <a:t> de dinosaurios</a:t>
                      </a:r>
                      <a:endParaRPr lang="es-ES" sz="900" dirty="0" smtClean="0"/>
                    </a:p>
                    <a:p>
                      <a:endParaRPr lang="es-ES" sz="900" dirty="0" smtClean="0"/>
                    </a:p>
                    <a:p>
                      <a:r>
                        <a:rPr lang="es-ES" sz="900" dirty="0" smtClean="0"/>
                        <a:t>E y AA </a:t>
                      </a:r>
                    </a:p>
                    <a:p>
                      <a:r>
                        <a:rPr lang="es-ES" sz="900" dirty="0" smtClean="0"/>
                        <a:t>9:20  9:50 </a:t>
                      </a:r>
                      <a:endParaRPr lang="es-ES" sz="9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 smtClean="0">
                          <a:latin typeface="+mn-lt"/>
                        </a:rPr>
                        <a:t>Escucha , canta canciones y participa en juegos y rondas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900" dirty="0" smtClean="0">
                        <a:latin typeface="+mn-lt"/>
                      </a:endParaRPr>
                    </a:p>
                    <a:p>
                      <a:endParaRPr lang="es-ES" sz="9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/>
                      <a:r>
                        <a:rPr lang="es-ES" sz="900" b="1" dirty="0" smtClean="0"/>
                        <a:t>Inicio  </a:t>
                      </a:r>
                      <a:r>
                        <a:rPr lang="es-ES" sz="900" b="0" dirty="0" smtClean="0"/>
                        <a:t>Ronda de los dinosaurios</a:t>
                      </a:r>
                      <a:r>
                        <a:rPr lang="es-ES" sz="900" b="0" baseline="0" dirty="0" smtClean="0"/>
                        <a:t> cantamos en circulo uno adentro y otro afuera  cuando pare la  música los de adentro intentaran atrapar a los de afuera  los de afuera su resguardo es la pared enfrente de los juegos  </a:t>
                      </a:r>
                      <a:endParaRPr lang="es-ES" sz="900" b="0" dirty="0" smtClean="0"/>
                    </a:p>
                    <a:p>
                      <a:pPr algn="just"/>
                      <a:r>
                        <a:rPr lang="es-ES" sz="900" b="1" dirty="0" smtClean="0"/>
                        <a:t>Desarrollo </a:t>
                      </a:r>
                      <a:r>
                        <a:rPr lang="es-ES" sz="900" b="0" dirty="0" smtClean="0"/>
                        <a:t>En</a:t>
                      </a:r>
                      <a:r>
                        <a:rPr lang="es-ES" sz="900" b="0" baseline="0" dirty="0" smtClean="0"/>
                        <a:t> el patio con pelotas  tratarán de sacar con una red la pelota que tiene los huesos de dinosaurio </a:t>
                      </a:r>
                      <a:endParaRPr lang="es-ES" sz="900" b="0" dirty="0" smtClean="0"/>
                    </a:p>
                    <a:p>
                      <a:pPr algn="just"/>
                      <a:r>
                        <a:rPr lang="es-ES" sz="900" b="1" dirty="0" smtClean="0"/>
                        <a:t>Cierre</a:t>
                      </a:r>
                      <a:r>
                        <a:rPr lang="es-ES" sz="900" b="1" baseline="0" dirty="0" smtClean="0"/>
                        <a:t> </a:t>
                      </a:r>
                      <a:r>
                        <a:rPr lang="es-ES" sz="900" b="0" baseline="0" dirty="0" smtClean="0"/>
                        <a:t>comenta la importancia de los  paleontólogos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s-ES" sz="900" dirty="0" smtClean="0">
                          <a:latin typeface="+mn-lt"/>
                        </a:rPr>
                        <a:t>canta canciones y participa en juegos </a:t>
                      </a:r>
                      <a:endParaRPr lang="es-E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s-ES" sz="900" dirty="0" smtClean="0"/>
                        <a:t>Pelotas , </a:t>
                      </a:r>
                      <a:r>
                        <a:rPr lang="es-ES" sz="900" baseline="0" dirty="0" smtClean="0"/>
                        <a:t> huesos , red </a:t>
                      </a:r>
                      <a:endParaRPr lang="es-E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30 min</a:t>
                      </a:r>
                      <a:endParaRPr lang="es-ES" sz="9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78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Patio</a:t>
                      </a:r>
                      <a:r>
                        <a:rPr lang="es-ES" sz="900" baseline="0" dirty="0" smtClean="0"/>
                        <a:t> </a:t>
                      </a:r>
                      <a:endParaRPr lang="es-ES" sz="9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31903">
                <a:tc rowSpan="2">
                  <a:txBody>
                    <a:bodyPr/>
                    <a:lstStyle/>
                    <a:p>
                      <a:r>
                        <a:rPr lang="es-ES" sz="900" baseline="0" dirty="0" smtClean="0"/>
                        <a:t>Clasificando </a:t>
                      </a:r>
                    </a:p>
                    <a:p>
                      <a:r>
                        <a:rPr lang="es-ES" sz="900" baseline="0" dirty="0" smtClean="0"/>
                        <a:t>EYCM</a:t>
                      </a:r>
                    </a:p>
                    <a:p>
                      <a:r>
                        <a:rPr lang="es-ES" sz="900" baseline="0" dirty="0" smtClean="0"/>
                        <a:t>9:50 10:10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 smtClean="0"/>
                        <a:t>esperado  contrasta sus ideas iniciales</a:t>
                      </a:r>
                      <a:r>
                        <a:rPr lang="es-ES" sz="900" baseline="0" dirty="0" smtClean="0"/>
                        <a:t> con lo que observa durante un fenómeno natural o una situación de experimentación y las modifica como consecuencia de esta experiencia .</a:t>
                      </a:r>
                    </a:p>
                    <a:p>
                      <a:endParaRPr lang="es-E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1" dirty="0" smtClean="0"/>
                        <a:t> </a:t>
                      </a:r>
                      <a:r>
                        <a:rPr lang="es-ES" sz="900" b="0" dirty="0" smtClean="0"/>
                        <a:t>Observan las imágenes</a:t>
                      </a:r>
                      <a:r>
                        <a:rPr lang="es-ES" sz="900" b="0" baseline="0" dirty="0" smtClean="0"/>
                        <a:t>  ven  sus  patas cuello ,  dicen las características </a:t>
                      </a:r>
                      <a:endParaRPr lang="es-ES" sz="900" b="0" dirty="0" smtClean="0"/>
                    </a:p>
                    <a:p>
                      <a:pPr algn="just"/>
                      <a:r>
                        <a:rPr lang="es-ES" sz="900" b="0" baseline="0" dirty="0" smtClean="0"/>
                        <a:t> </a:t>
                      </a:r>
                      <a:r>
                        <a:rPr lang="es-ES" sz="900" b="1" baseline="0" dirty="0" smtClean="0"/>
                        <a:t>Desarrollo</a:t>
                      </a:r>
                      <a:r>
                        <a:rPr lang="es-ES" sz="900" b="0" baseline="0" dirty="0" smtClean="0"/>
                        <a:t> </a:t>
                      </a:r>
                      <a:r>
                        <a:rPr lang="es-ES" sz="900" b="0" dirty="0" smtClean="0"/>
                        <a:t>las clasificamos según</a:t>
                      </a:r>
                      <a:r>
                        <a:rPr lang="es-ES" sz="900" b="0" baseline="0" dirty="0" smtClean="0"/>
                        <a:t> lo que comen si son herbívoros carnívoros </a:t>
                      </a:r>
                    </a:p>
                    <a:p>
                      <a:pPr algn="just"/>
                      <a:r>
                        <a:rPr lang="es-ES" sz="900" b="1" baseline="0" dirty="0" smtClean="0"/>
                        <a:t>Cierre  </a:t>
                      </a:r>
                      <a:r>
                        <a:rPr lang="es-ES" sz="900" b="0" baseline="0" dirty="0" smtClean="0"/>
                        <a:t>que  piensas que debemos hacer nosotros para cuidar nuestro planeta y que no desaparezcan nuestros animales  como desaparecieron los dinosaurios </a:t>
                      </a:r>
                      <a:endParaRPr lang="es-ES" sz="900" b="0" dirty="0" smtClean="0"/>
                    </a:p>
                    <a:p>
                      <a:endParaRPr lang="es-ES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r>
                        <a:rPr lang="es-ES" sz="900" baseline="0" dirty="0" smtClean="0"/>
                        <a:t> clasifico correctamente </a:t>
                      </a:r>
                    </a:p>
                    <a:p>
                      <a:r>
                        <a:rPr lang="es-ES" sz="900" baseline="0" dirty="0" smtClean="0"/>
                        <a:t>Expresa ideas en torno a las características </a:t>
                      </a:r>
                      <a:endParaRPr lang="es-E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r>
                        <a:rPr lang="es-ES" sz="900" dirty="0" smtClean="0"/>
                        <a:t> números dinosaurios </a:t>
                      </a:r>
                      <a:endParaRPr lang="es-E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30</a:t>
                      </a:r>
                      <a:r>
                        <a:rPr lang="es-ES" sz="900" baseline="0" dirty="0" smtClean="0"/>
                        <a:t> min </a:t>
                      </a:r>
                      <a:endParaRPr lang="es-E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90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Patio </a:t>
                      </a:r>
                      <a:endParaRPr lang="es-E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2699792" y="33265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Jueves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05463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5013179"/>
              </p:ext>
            </p:extLst>
          </p:nvPr>
        </p:nvGraphicFramePr>
        <p:xfrm>
          <a:off x="179511" y="764704"/>
          <a:ext cx="8136905" cy="329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9749"/>
                <a:gridCol w="1759331"/>
                <a:gridCol w="1649372"/>
                <a:gridCol w="1356151"/>
                <a:gridCol w="1356151"/>
                <a:gridCol w="1356151"/>
              </a:tblGrid>
              <a:tr h="370840">
                <a:tc>
                  <a:txBody>
                    <a:bodyPr/>
                    <a:lstStyle/>
                    <a:p>
                      <a:r>
                        <a:rPr lang="es-ES" sz="1050" dirty="0" smtClean="0"/>
                        <a:t>Mascara</a:t>
                      </a:r>
                      <a:r>
                        <a:rPr lang="es-ES" sz="1050" baseline="0" dirty="0" smtClean="0"/>
                        <a:t> de dinosaurios </a:t>
                      </a:r>
                    </a:p>
                    <a:p>
                      <a:r>
                        <a:rPr lang="es-ES" sz="1050" baseline="0" dirty="0" smtClean="0"/>
                        <a:t>DPYS </a:t>
                      </a:r>
                      <a:endParaRPr lang="es-ES" sz="1050" baseline="0" dirty="0" smtClean="0"/>
                    </a:p>
                    <a:p>
                      <a:r>
                        <a:rPr lang="es-ES" sz="1050" baseline="0" dirty="0" smtClean="0"/>
                        <a:t>11:15</a:t>
                      </a:r>
                    </a:p>
                    <a:p>
                      <a:r>
                        <a:rPr lang="es-ES" sz="1050" baseline="0" dirty="0" smtClean="0"/>
                        <a:t>11:40 </a:t>
                      </a:r>
                    </a:p>
                    <a:p>
                      <a:endParaRPr lang="es-ES" sz="1050" dirty="0" smtClean="0"/>
                    </a:p>
                    <a:p>
                      <a:endParaRPr lang="es-ES" sz="1050" dirty="0" smtClean="0"/>
                    </a:p>
                    <a:p>
                      <a:endParaRPr lang="es-ES" sz="1050" dirty="0" smtClean="0"/>
                    </a:p>
                    <a:p>
                      <a:endParaRPr lang="es-ES" sz="1050" dirty="0" smtClean="0"/>
                    </a:p>
                    <a:p>
                      <a:endParaRPr lang="es-ES" sz="1050" dirty="0" smtClean="0"/>
                    </a:p>
                    <a:p>
                      <a:endParaRPr lang="es-ES" sz="1050" dirty="0" smtClean="0"/>
                    </a:p>
                    <a:p>
                      <a:r>
                        <a:rPr lang="es-ES" sz="1050" dirty="0" smtClean="0"/>
                        <a:t>Memorama</a:t>
                      </a:r>
                    </a:p>
                    <a:p>
                      <a:r>
                        <a:rPr lang="es-ES" sz="1050" dirty="0" smtClean="0"/>
                        <a:t>Dinosaurios </a:t>
                      </a:r>
                    </a:p>
                    <a:p>
                      <a:r>
                        <a:rPr lang="es-ES" sz="1050" dirty="0" smtClean="0"/>
                        <a:t>DPYS    </a:t>
                      </a:r>
                    </a:p>
                    <a:p>
                      <a:r>
                        <a:rPr lang="es-ES" sz="1050" dirty="0" smtClean="0"/>
                        <a:t>11:40</a:t>
                      </a:r>
                      <a:r>
                        <a:rPr lang="es-ES" sz="1050" baseline="0" dirty="0" smtClean="0"/>
                        <a:t> </a:t>
                      </a:r>
                    </a:p>
                    <a:p>
                      <a:r>
                        <a:rPr lang="es-ES" sz="1050" baseline="0" dirty="0" smtClean="0"/>
                        <a:t>12:00</a:t>
                      </a:r>
                      <a:endParaRPr lang="es-ES" sz="105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Acepta a sus compañeros y compañeras como son y aprende a actuar de acuerdo con los valores necesarios para la vida en comunidad y los ejerce en su vida cotidiana</a:t>
                      </a:r>
                      <a:endParaRPr lang="es-ES" sz="1000" dirty="0" smtClean="0">
                        <a:latin typeface="+mn-lt"/>
                      </a:endParaRPr>
                    </a:p>
                    <a:p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aseline="0" dirty="0" smtClean="0"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aseline="0" dirty="0" smtClean="0"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Acepta a sus compañeros y compañeras como son y aprende a actuar de acuerdo con los valores necesarios para la vida en comunidad y los ejerce en su vida cotidiana</a:t>
                      </a:r>
                      <a:endParaRPr lang="es-ES" sz="1000" dirty="0" smtClean="0"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aseline="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100" b="1" dirty="0" smtClean="0"/>
                        <a:t>Inicio </a:t>
                      </a:r>
                      <a:r>
                        <a:rPr lang="es-ES" sz="1100" b="0" dirty="0" smtClean="0"/>
                        <a:t>Escucha</a:t>
                      </a:r>
                      <a:r>
                        <a:rPr lang="es-ES" sz="1100" b="0" baseline="0" dirty="0" smtClean="0"/>
                        <a:t> lo que es una representación lo que los niños deben respetar a los animales porque todos son importantes.</a:t>
                      </a:r>
                    </a:p>
                    <a:p>
                      <a:r>
                        <a:rPr lang="es-ES" sz="1100" b="1" dirty="0" smtClean="0"/>
                        <a:t>Desarrollo </a:t>
                      </a:r>
                      <a:r>
                        <a:rPr lang="es-ES" sz="1100" b="0" dirty="0" smtClean="0"/>
                        <a:t>Recibe y la hoja y decora con colores.</a:t>
                      </a:r>
                    </a:p>
                    <a:p>
                      <a:r>
                        <a:rPr lang="es-ES" sz="1100" b="0" dirty="0" smtClean="0"/>
                        <a:t> </a:t>
                      </a:r>
                      <a:r>
                        <a:rPr lang="es-ES" sz="1100" b="1" baseline="0" dirty="0" smtClean="0"/>
                        <a:t>cierre </a:t>
                      </a:r>
                      <a:r>
                        <a:rPr lang="es-ES" sz="1100" b="0" baseline="0" dirty="0" smtClean="0"/>
                        <a:t>con ayuda de un adulto le pone un palillo </a:t>
                      </a:r>
                    </a:p>
                    <a:p>
                      <a:endParaRPr lang="es-ES" sz="1100" b="0" baseline="0" dirty="0" smtClean="0"/>
                    </a:p>
                    <a:p>
                      <a:r>
                        <a:rPr lang="es-ES" sz="1100" b="1" baseline="0" dirty="0" smtClean="0"/>
                        <a:t>Inicio </a:t>
                      </a:r>
                      <a:r>
                        <a:rPr lang="es-ES" sz="1100" b="0" baseline="0" dirty="0" smtClean="0"/>
                        <a:t>Que tan buena memoria tienes </a:t>
                      </a:r>
                    </a:p>
                    <a:p>
                      <a:r>
                        <a:rPr lang="es-ES" sz="1100" b="1" baseline="0" dirty="0" smtClean="0"/>
                        <a:t>Desarrollo </a:t>
                      </a:r>
                      <a:r>
                        <a:rPr lang="es-ES" sz="1100" b="0" baseline="0" dirty="0" smtClean="0"/>
                        <a:t>pasan otras personas se acomoda diferente </a:t>
                      </a:r>
                    </a:p>
                    <a:p>
                      <a:r>
                        <a:rPr lang="es-ES" sz="1100" b="0" baseline="0" dirty="0" smtClean="0"/>
                        <a:t>Cierre  como te sentiste al compartir en los demás</a:t>
                      </a:r>
                      <a:endParaRPr lang="es-ES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00" dirty="0" smtClean="0"/>
                        <a:t>Compartió</a:t>
                      </a:r>
                      <a:r>
                        <a:rPr lang="es-ES" sz="1000" baseline="0" dirty="0" smtClean="0"/>
                        <a:t> el material</a:t>
                      </a:r>
                    </a:p>
                    <a:p>
                      <a:endParaRPr lang="es-ES" sz="1000" baseline="0" dirty="0" smtClean="0"/>
                    </a:p>
                    <a:p>
                      <a:endParaRPr lang="es-ES" sz="1000" baseline="0" dirty="0" smtClean="0"/>
                    </a:p>
                    <a:p>
                      <a:endParaRPr lang="es-ES" sz="1000" baseline="0" dirty="0" smtClean="0"/>
                    </a:p>
                    <a:p>
                      <a:endParaRPr lang="es-ES" sz="1000" baseline="0" dirty="0" smtClean="0"/>
                    </a:p>
                    <a:p>
                      <a:endParaRPr lang="es-ES" sz="1000" baseline="0" dirty="0" smtClean="0"/>
                    </a:p>
                    <a:p>
                      <a:endParaRPr lang="es-ES" sz="1000" baseline="0" dirty="0" smtClean="0"/>
                    </a:p>
                    <a:p>
                      <a:endParaRPr lang="es-ES" sz="1000" baseline="0" dirty="0" smtClean="0"/>
                    </a:p>
                    <a:p>
                      <a:endParaRPr lang="es-ES" sz="1000" baseline="0" dirty="0" smtClean="0"/>
                    </a:p>
                    <a:p>
                      <a:endParaRPr lang="es-ES" sz="1000" baseline="0" dirty="0" smtClean="0"/>
                    </a:p>
                    <a:p>
                      <a:endParaRPr lang="es-ES" sz="1000" baseline="0" dirty="0" smtClean="0"/>
                    </a:p>
                    <a:p>
                      <a:endParaRPr lang="es-ES" sz="1000" baseline="0" dirty="0" smtClean="0"/>
                    </a:p>
                    <a:p>
                      <a:endParaRPr lang="es-ES" sz="1000" baseline="0" dirty="0" smtClean="0"/>
                    </a:p>
                    <a:p>
                      <a:r>
                        <a:rPr lang="es-ES" sz="1000" baseline="0" dirty="0" smtClean="0"/>
                        <a:t> -Respeta los turnos de cada compañero para pasar. </a:t>
                      </a:r>
                    </a:p>
                    <a:p>
                      <a:r>
                        <a:rPr lang="es-ES" sz="1000" baseline="0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Hoja</a:t>
                      </a:r>
                      <a:r>
                        <a:rPr lang="es-ES" sz="900" baseline="0" dirty="0" smtClean="0"/>
                        <a:t>  , palillos , colores </a:t>
                      </a:r>
                    </a:p>
                    <a:p>
                      <a:endParaRPr lang="es-ES" sz="900" baseline="0" dirty="0" smtClean="0"/>
                    </a:p>
                    <a:p>
                      <a:endParaRPr lang="es-ES" sz="900" baseline="0" dirty="0" smtClean="0"/>
                    </a:p>
                    <a:p>
                      <a:endParaRPr lang="es-ES" sz="900" baseline="0" dirty="0" smtClean="0"/>
                    </a:p>
                    <a:p>
                      <a:endParaRPr lang="es-ES" sz="900" baseline="0" dirty="0" smtClean="0"/>
                    </a:p>
                    <a:p>
                      <a:endParaRPr lang="es-ES" sz="900" baseline="0" dirty="0" smtClean="0"/>
                    </a:p>
                    <a:p>
                      <a:endParaRPr lang="es-ES" sz="900" baseline="0" dirty="0" smtClean="0"/>
                    </a:p>
                    <a:p>
                      <a:endParaRPr lang="es-ES" sz="900" baseline="0" dirty="0" smtClean="0"/>
                    </a:p>
                    <a:p>
                      <a:endParaRPr lang="es-ES" sz="900" baseline="0" dirty="0" smtClean="0"/>
                    </a:p>
                    <a:p>
                      <a:endParaRPr lang="es-ES" sz="900" baseline="0" dirty="0" smtClean="0"/>
                    </a:p>
                    <a:p>
                      <a:endParaRPr lang="es-ES" sz="900" baseline="0" dirty="0" smtClean="0"/>
                    </a:p>
                    <a:p>
                      <a:endParaRPr lang="es-ES" sz="900" baseline="0" dirty="0" smtClean="0"/>
                    </a:p>
                    <a:p>
                      <a:endParaRPr lang="es-ES" sz="900" baseline="0" dirty="0" smtClean="0"/>
                    </a:p>
                    <a:p>
                      <a:endParaRPr lang="es-ES" sz="900" baseline="0" dirty="0" smtClean="0"/>
                    </a:p>
                    <a:p>
                      <a:endParaRPr lang="es-ES" sz="900" baseline="0" dirty="0" smtClean="0"/>
                    </a:p>
                    <a:p>
                      <a:r>
                        <a:rPr lang="es-ES" sz="900" baseline="0" dirty="0" smtClean="0"/>
                        <a:t>Imágenes de  dinosaurios  </a:t>
                      </a:r>
                    </a:p>
                    <a:p>
                      <a:endParaRPr lang="es-E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25 min</a:t>
                      </a:r>
                    </a:p>
                    <a:p>
                      <a:r>
                        <a:rPr lang="es-ES" sz="900" dirty="0" smtClean="0"/>
                        <a:t>Salón de clases </a:t>
                      </a:r>
                    </a:p>
                    <a:p>
                      <a:endParaRPr lang="es-ES" sz="900" dirty="0" smtClean="0"/>
                    </a:p>
                    <a:p>
                      <a:endParaRPr lang="es-ES" sz="900" dirty="0" smtClean="0"/>
                    </a:p>
                    <a:p>
                      <a:endParaRPr lang="es-ES" sz="900" dirty="0" smtClean="0"/>
                    </a:p>
                    <a:p>
                      <a:endParaRPr lang="es-ES" sz="900" dirty="0" smtClean="0"/>
                    </a:p>
                    <a:p>
                      <a:endParaRPr lang="es-ES" sz="900" dirty="0" smtClean="0"/>
                    </a:p>
                    <a:p>
                      <a:endParaRPr lang="es-ES" sz="900" dirty="0" smtClean="0"/>
                    </a:p>
                    <a:p>
                      <a:endParaRPr lang="es-ES" sz="900" dirty="0" smtClean="0"/>
                    </a:p>
                    <a:p>
                      <a:endParaRPr lang="es-ES" sz="900" dirty="0" smtClean="0"/>
                    </a:p>
                    <a:p>
                      <a:endParaRPr lang="es-ES" sz="900" dirty="0" smtClean="0"/>
                    </a:p>
                    <a:p>
                      <a:endParaRPr lang="es-ES" sz="900" dirty="0" smtClean="0"/>
                    </a:p>
                    <a:p>
                      <a:endParaRPr lang="es-ES" sz="900" dirty="0" smtClean="0"/>
                    </a:p>
                    <a:p>
                      <a:endParaRPr lang="es-ES" sz="900" dirty="0" smtClean="0"/>
                    </a:p>
                    <a:p>
                      <a:endParaRPr lang="es-ES" sz="900" dirty="0" smtClean="0"/>
                    </a:p>
                    <a:p>
                      <a:endParaRPr lang="es-ES" sz="900" dirty="0" smtClean="0"/>
                    </a:p>
                    <a:p>
                      <a:r>
                        <a:rPr lang="es-ES" sz="900" dirty="0" smtClean="0"/>
                        <a:t>20 min </a:t>
                      </a:r>
                      <a:endParaRPr lang="es-ES" sz="9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52107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2721</Words>
  <Application>Microsoft Office PowerPoint</Application>
  <PresentationFormat>Presentación en pantalla (4:3)</PresentationFormat>
  <Paragraphs>437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Presentación de PowerPoint</vt:lpstr>
      <vt:lpstr>Museo del desierto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MTZ</dc:creator>
  <cp:lastModifiedBy>MTZ</cp:lastModifiedBy>
  <cp:revision>4</cp:revision>
  <dcterms:created xsi:type="dcterms:W3CDTF">2017-12-22T05:49:37Z</dcterms:created>
  <dcterms:modified xsi:type="dcterms:W3CDTF">2017-12-22T07:49:56Z</dcterms:modified>
</cp:coreProperties>
</file>