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e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4" r:id="rId4"/>
    <p:sldId id="258" r:id="rId5"/>
    <p:sldId id="266" r:id="rId6"/>
    <p:sldId id="267" r:id="rId7"/>
    <p:sldId id="259" r:id="rId8"/>
    <p:sldId id="278" r:id="rId9"/>
    <p:sldId id="268" r:id="rId10"/>
    <p:sldId id="269" r:id="rId11"/>
    <p:sldId id="279" r:id="rId12"/>
    <p:sldId id="281" r:id="rId13"/>
    <p:sldId id="286" r:id="rId14"/>
    <p:sldId id="291" r:id="rId15"/>
    <p:sldId id="271" r:id="rId16"/>
    <p:sldId id="280" r:id="rId17"/>
    <p:sldId id="282" r:id="rId18"/>
    <p:sldId id="287" r:id="rId19"/>
    <p:sldId id="289" r:id="rId20"/>
    <p:sldId id="272" r:id="rId21"/>
    <p:sldId id="283" r:id="rId22"/>
    <p:sldId id="284" r:id="rId23"/>
    <p:sldId id="288" r:id="rId24"/>
    <p:sldId id="290" r:id="rId25"/>
    <p:sldId id="270" r:id="rId26"/>
    <p:sldId id="260" r:id="rId27"/>
    <p:sldId id="261" r:id="rId28"/>
    <p:sldId id="262" r:id="rId29"/>
    <p:sldId id="263" r:id="rId30"/>
    <p:sldId id="292" r:id="rId31"/>
    <p:sldId id="265" r:id="rId32"/>
    <p:sldId id="285" r:id="rId3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DEF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4" autoAdjust="0"/>
    <p:restoredTop sz="94595" autoAdjust="0"/>
  </p:normalViewPr>
  <p:slideViewPr>
    <p:cSldViewPr>
      <p:cViewPr varScale="1">
        <p:scale>
          <a:sx n="68" d="100"/>
          <a:sy n="68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606BED2-93FB-4FF1-B419-FA47FBE021E7}" type="datetimeFigureOut">
              <a:rPr lang="es-MX" smtClean="0"/>
              <a:pPr/>
              <a:t>10/10/2017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40117AF-DF9F-4C08-B91E-9E40E6C2CD1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ferenteseducativos.net/images/bibliopdf/AspectosdelCurriculumprescritoenAL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944216"/>
          </a:xfrm>
        </p:spPr>
        <p:txBody>
          <a:bodyPr>
            <a:noAutofit/>
          </a:bodyPr>
          <a:lstStyle/>
          <a:p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 smtClean="0"/>
              <a:t>ENCUADRE  DE LA  ASIGNATURA </a:t>
            </a:r>
            <a:br>
              <a:rPr lang="es-ES_tradnl" sz="3200" dirty="0" smtClean="0"/>
            </a:br>
            <a:r>
              <a:rPr lang="es-ES_tradnl" sz="3200" dirty="0" smtClean="0"/>
              <a:t>Panorama  actual de la educación básica en México.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780928"/>
            <a:ext cx="8352928" cy="3960440"/>
          </a:xfrm>
        </p:spPr>
        <p:txBody>
          <a:bodyPr>
            <a:normAutofit fontScale="70000" lnSpcReduction="20000"/>
          </a:bodyPr>
          <a:lstStyle/>
          <a:p>
            <a:endParaRPr lang="es-ES_tradnl" dirty="0" smtClean="0">
              <a:solidFill>
                <a:schemeClr val="tx1"/>
              </a:solidFill>
            </a:endParaRPr>
          </a:p>
          <a:p>
            <a:r>
              <a:rPr lang="es-ES_tradnl" dirty="0" smtClean="0">
                <a:solidFill>
                  <a:schemeClr val="tx1"/>
                </a:solidFill>
              </a:rPr>
              <a:t>MTRA. YIXIE KARELIA LAGUNA MONTAÑEZ</a:t>
            </a:r>
          </a:p>
          <a:p>
            <a:endParaRPr lang="es-ES_tradnl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CIMMCLO ESCOLAR  2016-2017</a:t>
            </a:r>
          </a:p>
          <a:p>
            <a:endParaRPr lang="es-ES_tradnl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CICLO ESCOLAR 2017- 2018</a:t>
            </a:r>
          </a:p>
          <a:p>
            <a:r>
              <a:rPr lang="es-ES_tradnl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ES_tradn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1400" b="1" dirty="0" smtClean="0">
                <a:solidFill>
                  <a:schemeClr val="bg1"/>
                </a:solidFill>
              </a:rPr>
              <a:t>ENEP-F-ST19E</a:t>
            </a:r>
          </a:p>
          <a:p>
            <a:r>
              <a:rPr lang="es-ES_tradnl" sz="1400" b="1" dirty="0" smtClean="0">
                <a:solidFill>
                  <a:schemeClr val="bg1"/>
                </a:solidFill>
              </a:rPr>
              <a:t>V00/012016</a:t>
            </a:r>
            <a:endParaRPr lang="es-ES" sz="1400" b="1" dirty="0">
              <a:solidFill>
                <a:schemeClr val="bg1"/>
              </a:solidFill>
            </a:endParaRPr>
          </a:p>
          <a:p>
            <a:r>
              <a:rPr lang="es-ES_tradnl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s-ES_tradnl" sz="1400" b="1" dirty="0">
                <a:solidFill>
                  <a:schemeClr val="bg1"/>
                </a:solidFill>
              </a:rPr>
              <a:t>ENEP-F-ST19</a:t>
            </a:r>
          </a:p>
          <a:p>
            <a:r>
              <a:rPr lang="es-ES_tradnl" sz="1400" b="1" dirty="0">
                <a:solidFill>
                  <a:schemeClr val="bg1"/>
                </a:solidFill>
              </a:rPr>
              <a:t>V00/012016</a:t>
            </a:r>
            <a:endParaRPr lang="es-ES" sz="1400" b="1" dirty="0">
              <a:solidFill>
                <a:schemeClr val="bg1"/>
              </a:solidFill>
            </a:endParaRPr>
          </a:p>
          <a:p>
            <a:r>
              <a:rPr lang="es-ES_tradnl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s-ES_tradnl" sz="1400" b="1" dirty="0">
                <a:solidFill>
                  <a:schemeClr val="bg1"/>
                </a:solidFill>
              </a:rPr>
              <a:t>ENEP-F-ST19</a:t>
            </a:r>
          </a:p>
          <a:p>
            <a:r>
              <a:rPr lang="es-ES_tradnl" sz="1400" b="1" dirty="0">
                <a:solidFill>
                  <a:schemeClr val="bg1"/>
                </a:solidFill>
              </a:rPr>
              <a:t>V00/012016</a:t>
            </a:r>
            <a:endParaRPr lang="es-ES" sz="1400" b="1" dirty="0">
              <a:solidFill>
                <a:schemeClr val="bg1"/>
              </a:solidFill>
            </a:endParaRPr>
          </a:p>
          <a:p>
            <a:r>
              <a:rPr lang="es-ES_tradnl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</a:t>
            </a:r>
            <a:r>
              <a:rPr lang="es-ES_tradnl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PROFRA. YIXIE KARELIA LAGUNA MONTAÑEZ       EENEP</a:t>
            </a:r>
            <a:endParaRPr lang="es-MX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5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985" y="6140650"/>
            <a:ext cx="956289" cy="53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501008"/>
            <a:ext cx="2466975" cy="1847850"/>
          </a:xfrm>
          <a:prstGeom prst="rect">
            <a:avLst/>
          </a:prstGeom>
        </p:spPr>
      </p:pic>
      <p:sp>
        <p:nvSpPr>
          <p:cNvPr id="6" name="CuadroTexto 6"/>
          <p:cNvSpPr txBox="1"/>
          <p:nvPr/>
        </p:nvSpPr>
        <p:spPr>
          <a:xfrm>
            <a:off x="898574" y="5765840"/>
            <a:ext cx="11541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 dirty="0"/>
              <a:t>ENEP-F-ST19</a:t>
            </a:r>
          </a:p>
          <a:p>
            <a:r>
              <a:rPr lang="es-ES_tradnl" sz="1000" dirty="0"/>
              <a:t>V00/012</a:t>
            </a:r>
            <a:r>
              <a:rPr lang="es-ES_tradnl" sz="1000" b="1" dirty="0"/>
              <a:t>0</a:t>
            </a:r>
            <a:r>
              <a:rPr lang="es-ES_tradnl" sz="1000" dirty="0"/>
              <a:t>16</a:t>
            </a:r>
            <a:endParaRPr lang="es-E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548680"/>
            <a:ext cx="8153400" cy="936104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Secuencia de Contenidos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Unidad I </a:t>
            </a: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 smtClean="0"/>
              <a:t>Familia </a:t>
            </a:r>
            <a:r>
              <a:rPr lang="es-MX" dirty="0"/>
              <a:t>de saberes </a:t>
            </a:r>
            <a:endParaRPr lang="es-MX" dirty="0" smtClean="0"/>
          </a:p>
          <a:p>
            <a:r>
              <a:rPr lang="es-MX" dirty="0" smtClean="0"/>
              <a:t> </a:t>
            </a:r>
            <a:r>
              <a:rPr lang="es-MX" dirty="0"/>
              <a:t>Institución escolar y sentido educativo: - Entorno inmediato de interacción, la comunidad</a:t>
            </a:r>
            <a:r>
              <a:rPr lang="es-MX" dirty="0" smtClean="0"/>
              <a:t>.</a:t>
            </a:r>
          </a:p>
          <a:p>
            <a:r>
              <a:rPr lang="es-MX" dirty="0" smtClean="0"/>
              <a:t> Organización</a:t>
            </a:r>
            <a:r>
              <a:rPr lang="es-MX" dirty="0"/>
              <a:t>, actores y normas internas</a:t>
            </a:r>
            <a:r>
              <a:rPr lang="es-MX" dirty="0" smtClean="0"/>
              <a:t>.</a:t>
            </a:r>
          </a:p>
          <a:p>
            <a:r>
              <a:rPr lang="es-MX" dirty="0" smtClean="0"/>
              <a:t>Entorno </a:t>
            </a:r>
            <a:r>
              <a:rPr lang="es-MX" dirty="0"/>
              <a:t>legal de funcionamiento, sistema educativo. Familia de saber hacer </a:t>
            </a:r>
            <a:endParaRPr lang="es-MX" dirty="0" smtClean="0"/>
          </a:p>
          <a:p>
            <a:r>
              <a:rPr lang="es-MX" dirty="0" smtClean="0"/>
              <a:t> </a:t>
            </a:r>
            <a:r>
              <a:rPr lang="es-MX" dirty="0"/>
              <a:t>Observación, registro, análisis, comparación, búsqueda, selección y presentación de información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ES_tradnl" sz="800" dirty="0"/>
              <a:t>ENEP-F-ST19</a:t>
            </a:r>
          </a:p>
          <a:p>
            <a:pPr marL="0" indent="0">
              <a:buNone/>
            </a:pPr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1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Actividades de aprendizaje y enseñanza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sz="1800" dirty="0"/>
              <a:t>Preguntas orientadoras para abrir situaciones iniciales: </a:t>
            </a:r>
          </a:p>
          <a:p>
            <a:r>
              <a:rPr lang="es-MX" sz="1800" dirty="0" smtClean="0"/>
              <a:t>¿</a:t>
            </a:r>
            <a:r>
              <a:rPr lang="es-MX" sz="1800" dirty="0"/>
              <a:t>Qué tipo de escuela es por su horario y organización? </a:t>
            </a:r>
            <a:r>
              <a:rPr lang="es-MX" sz="1800" dirty="0" smtClean="0"/>
              <a:t> </a:t>
            </a:r>
          </a:p>
          <a:p>
            <a:r>
              <a:rPr lang="es-MX" sz="1800" dirty="0" smtClean="0"/>
              <a:t>¿</a:t>
            </a:r>
            <a:r>
              <a:rPr lang="es-MX" sz="1800" dirty="0"/>
              <a:t>Cuál es la modalidad específica del plantel escolar?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¿Cómo se articula con el Sistema Educativo Nacional?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¿Cuáles son las principales normas internas y oficiales que rigen la vida escolar? • En términos generales: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¿Cuáles son las características del contexto? </a:t>
            </a:r>
          </a:p>
          <a:p>
            <a:r>
              <a:rPr lang="es-MX" sz="1800" dirty="0" smtClean="0"/>
              <a:t>¿</a:t>
            </a:r>
            <a:r>
              <a:rPr lang="es-MX" sz="1800" dirty="0"/>
              <a:t>Cómo se han asumido los nuevos lineamientos del 2011 en cuanto a la Reforma Educativa?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¿Cómo dan respuesta o cómo se preparan para el examen enlace</a:t>
            </a:r>
            <a:r>
              <a:rPr lang="es-MX" sz="1800" dirty="0" smtClean="0"/>
              <a:t>?</a:t>
            </a:r>
          </a:p>
          <a:p>
            <a:endParaRPr lang="es-MX" sz="1800" dirty="0"/>
          </a:p>
          <a:p>
            <a:endParaRPr lang="es-MX" sz="1800" dirty="0" smtClean="0"/>
          </a:p>
          <a:p>
            <a:pPr marL="0" indent="0">
              <a:buNone/>
            </a:pPr>
            <a:r>
              <a:rPr lang="es-ES_tradnl" sz="800" dirty="0"/>
              <a:t>ENEP-F-ST19</a:t>
            </a:r>
          </a:p>
          <a:p>
            <a:pPr marL="0" indent="0">
              <a:buNone/>
            </a:pPr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18090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Bibliografía </a:t>
            </a:r>
            <a:r>
              <a:rPr lang="es-MX" dirty="0" smtClean="0"/>
              <a:t>básica Unidad 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484784"/>
            <a:ext cx="8147248" cy="5400600"/>
          </a:xfrm>
        </p:spPr>
        <p:txBody>
          <a:bodyPr>
            <a:noAutofit/>
          </a:bodyPr>
          <a:lstStyle/>
          <a:p>
            <a:r>
              <a:rPr lang="es-MX" sz="1400" dirty="0"/>
              <a:t>Bibliografía básica </a:t>
            </a:r>
            <a:endParaRPr lang="es-MX" sz="1400" dirty="0" smtClean="0"/>
          </a:p>
          <a:p>
            <a:r>
              <a:rPr lang="es-MX" sz="1400" dirty="0" smtClean="0"/>
              <a:t>Denyer-Furnémont-Poulin-Vanloubbeck </a:t>
            </a:r>
            <a:r>
              <a:rPr lang="es-MX" sz="1400" dirty="0"/>
              <a:t>(2007). Las competencias en la educación. Un balance. México: fce</a:t>
            </a:r>
            <a:r>
              <a:rPr lang="es-MX" sz="1400" dirty="0" smtClean="0"/>
              <a:t>.</a:t>
            </a:r>
          </a:p>
          <a:p>
            <a:r>
              <a:rPr lang="es-MX" sz="1400" dirty="0" smtClean="0"/>
              <a:t> </a:t>
            </a:r>
            <a:r>
              <a:rPr lang="es-MX" sz="1400" dirty="0"/>
              <a:t>Gimeno, J. (2000). La educación obligatoria: su sentido educativo y social (capítulos 4, 5 y 6). Madrid: Morata. </a:t>
            </a:r>
            <a:endParaRPr lang="es-MX" sz="1400" dirty="0" smtClean="0"/>
          </a:p>
          <a:p>
            <a:r>
              <a:rPr lang="es-MX" sz="1400" dirty="0" smtClean="0"/>
              <a:t>Ley </a:t>
            </a:r>
            <a:r>
              <a:rPr lang="es-MX" sz="1400" dirty="0"/>
              <a:t>General de Educación. Diario Oficial de la Federación, 13 de julio de 1993. Actualizaciones al 2011. Recuperado de http</a:t>
            </a:r>
            <a:r>
              <a:rPr lang="es-MX" sz="1400" dirty="0" smtClean="0"/>
              <a:t>:</a:t>
            </a:r>
          </a:p>
          <a:p>
            <a:r>
              <a:rPr lang="es-MX" sz="1400" dirty="0" smtClean="0"/>
              <a:t>//</a:t>
            </a:r>
            <a:r>
              <a:rPr lang="es-MX" sz="1400" dirty="0"/>
              <a:t>www.diputados.gob.mx/LeyesBiblio/pdf. 137.pdf</a:t>
            </a:r>
            <a:r>
              <a:rPr lang="es-MX" sz="1400" dirty="0" smtClean="0"/>
              <a:t>.</a:t>
            </a:r>
          </a:p>
          <a:p>
            <a:r>
              <a:rPr lang="es-MX" sz="1400" dirty="0" smtClean="0"/>
              <a:t> </a:t>
            </a:r>
            <a:r>
              <a:rPr lang="es-MX" sz="1400" dirty="0"/>
              <a:t>Meirieu, P. (2004</a:t>
            </a:r>
            <a:r>
              <a:rPr lang="es-MX" sz="1400" dirty="0" smtClean="0"/>
              <a:t>). </a:t>
            </a:r>
            <a:r>
              <a:rPr lang="es-MX" sz="1400" dirty="0"/>
              <a:t>La escuela hoy. Barcelona: Octaedro. Primera parte. (2006). Carta a un joven profesor (capítulo 7). Barcelona: Graó</a:t>
            </a:r>
            <a:r>
              <a:rPr lang="es-MX" sz="1400" dirty="0" smtClean="0"/>
              <a:t>.</a:t>
            </a:r>
          </a:p>
          <a:p>
            <a:pPr marL="0" indent="0">
              <a:buNone/>
            </a:pPr>
            <a:r>
              <a:rPr lang="es-MX" sz="1400" dirty="0" smtClean="0"/>
              <a:t> </a:t>
            </a:r>
            <a:r>
              <a:rPr lang="es-MX" sz="1400" dirty="0"/>
              <a:t>Bibliografía complementaria Estándares educativos. Recuperado de http://referenteseducativos.com/ </a:t>
            </a:r>
            <a:endParaRPr lang="es-MX" sz="1400" dirty="0" smtClean="0"/>
          </a:p>
          <a:p>
            <a:pPr marL="0" indent="0">
              <a:buNone/>
            </a:pPr>
            <a:r>
              <a:rPr lang="es-MX" sz="1400" dirty="0" smtClean="0"/>
              <a:t>Freire</a:t>
            </a:r>
            <a:r>
              <a:rPr lang="es-MX" sz="1400" dirty="0"/>
              <a:t>, P. (1997). </a:t>
            </a:r>
            <a:r>
              <a:rPr lang="es-MX" sz="1400" dirty="0" smtClean="0"/>
              <a:t>Cartas </a:t>
            </a:r>
            <a:r>
              <a:rPr lang="es-MX" sz="1400" dirty="0"/>
              <a:t>a quien pretende enseñar. Buenos Aires: Siglo XXI. </a:t>
            </a:r>
            <a:endParaRPr lang="es-MX" sz="1400" dirty="0" smtClean="0"/>
          </a:p>
          <a:p>
            <a:pPr marL="0" indent="0">
              <a:buNone/>
            </a:pPr>
            <a:r>
              <a:rPr lang="es-MX" sz="1400" dirty="0" smtClean="0"/>
              <a:t>Tenti</a:t>
            </a:r>
            <a:r>
              <a:rPr lang="es-MX" sz="1400" dirty="0"/>
              <a:t>, E. (2008). </a:t>
            </a:r>
            <a:r>
              <a:rPr lang="es-MX" sz="1400" dirty="0" smtClean="0"/>
              <a:t>Introducción</a:t>
            </a:r>
            <a:r>
              <a:rPr lang="es-MX" sz="1400" dirty="0"/>
              <a:t>: Mirar la escuela desde afuera. En Nuevos temas en la agenda de política educativa. Buenos Aires: Siglo XXI</a:t>
            </a:r>
            <a:r>
              <a:rPr lang="es-MX" sz="1400" dirty="0" smtClean="0"/>
              <a:t>.</a:t>
            </a:r>
          </a:p>
          <a:p>
            <a:pPr marL="0" indent="0">
              <a:buNone/>
            </a:pPr>
            <a:r>
              <a:rPr lang="es-MX" sz="1400" dirty="0" smtClean="0"/>
              <a:t> </a:t>
            </a:r>
            <a:r>
              <a:rPr lang="es-MX" sz="1400" dirty="0"/>
              <a:t>Otros recursos </a:t>
            </a:r>
            <a:endParaRPr lang="es-MX" sz="1400" dirty="0" smtClean="0"/>
          </a:p>
          <a:p>
            <a:pPr marL="0" indent="0">
              <a:buNone/>
            </a:pPr>
            <a:r>
              <a:rPr lang="es-MX" sz="1400" dirty="0" smtClean="0"/>
              <a:t>Cantet</a:t>
            </a:r>
            <a:r>
              <a:rPr lang="es-MX" sz="1400" dirty="0"/>
              <a:t>, L. (Director). (2008</a:t>
            </a:r>
            <a:r>
              <a:rPr lang="es-MX" sz="1400" dirty="0" smtClean="0"/>
              <a:t>). </a:t>
            </a:r>
            <a:r>
              <a:rPr lang="es-MX" sz="1400" dirty="0"/>
              <a:t>La clase [Película]. Francia</a:t>
            </a:r>
            <a:r>
              <a:rPr lang="es-MX" sz="1400" dirty="0" smtClean="0"/>
              <a:t>.</a:t>
            </a:r>
          </a:p>
          <a:p>
            <a:pPr marL="0" indent="0">
              <a:buNone/>
            </a:pPr>
            <a:r>
              <a:rPr lang="es-MX" sz="1400" dirty="0" smtClean="0"/>
              <a:t> </a:t>
            </a:r>
            <a:r>
              <a:rPr lang="es-MX" sz="1400" dirty="0"/>
              <a:t>Organización de Estados Iberoamericanos para la Educación, la Ciencia y la Cultura: http://www. oei.es/ quipu/apartados y proyectos Sandoz, G. (Productor), &amp; Philibert, N. (Director). (2002</a:t>
            </a:r>
            <a:r>
              <a:rPr lang="es-MX" sz="1400" dirty="0" smtClean="0"/>
              <a:t>).</a:t>
            </a:r>
          </a:p>
          <a:p>
            <a:r>
              <a:rPr lang="es-MX" sz="1400" dirty="0" smtClean="0"/>
              <a:t> </a:t>
            </a:r>
            <a:r>
              <a:rPr lang="es-MX" sz="1400" dirty="0"/>
              <a:t>Ser y tener [Documental]. Francia. Secretaría de Educación Pública [en línea]. México, 2011. Recuperado de http://www.sep.gob.mx/ es/sep1/</a:t>
            </a:r>
          </a:p>
        </p:txBody>
      </p:sp>
    </p:spTree>
    <p:extLst>
      <p:ext uri="{BB962C8B-B14F-4D97-AF65-F5344CB8AC3E}">
        <p14:creationId xmlns:p14="http://schemas.microsoft.com/office/powerpoint/2010/main" val="15639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91375"/>
              </p:ext>
            </p:extLst>
          </p:nvPr>
        </p:nvGraphicFramePr>
        <p:xfrm>
          <a:off x="539552" y="764705"/>
          <a:ext cx="8229600" cy="5022527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3878197"/>
                <a:gridCol w="2968453"/>
                <a:gridCol w="1382950"/>
              </a:tblGrid>
              <a:tr h="720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Evidencias de aprendizaje de la unidad/Módulo/ Bloque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Para el portafolio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Criterios de </a:t>
                      </a:r>
                      <a:r>
                        <a:rPr lang="es-MX" sz="1200" dirty="0" smtClean="0">
                          <a:effectLst/>
                        </a:rPr>
                        <a:t> desempeño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Instrumentos de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evaluación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bg1"/>
                    </a:solidFill>
                  </a:tcPr>
                </a:tc>
              </a:tr>
              <a:tr h="43024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</a:rPr>
                        <a:t>Redactar un reporte de lectura  con la implementación de  un mapa mental  argumentando las intenciones didácticas y los aprendizajes </a:t>
                      </a:r>
                      <a:r>
                        <a:rPr lang="es-ES" sz="1200" b="1" dirty="0" smtClean="0">
                          <a:effectLst/>
                        </a:rPr>
                        <a:t> de los Fines de la educación</a:t>
                      </a:r>
                      <a:r>
                        <a:rPr lang="es-ES" sz="1200" b="1" baseline="0" dirty="0" smtClean="0">
                          <a:effectLst/>
                        </a:rPr>
                        <a:t> del siglo XXI </a:t>
                      </a:r>
                      <a:r>
                        <a:rPr lang="es-ES" sz="1200" b="1" dirty="0" smtClean="0">
                          <a:effectLst/>
                        </a:rPr>
                        <a:t>en </a:t>
                      </a:r>
                      <a:r>
                        <a:rPr lang="es-ES" sz="1200" b="1" dirty="0">
                          <a:effectLst/>
                        </a:rPr>
                        <a:t>la que se apoya la educación básica para construir las bases del servicio de educativo a partir de la actividad descrita.</a:t>
                      </a:r>
                      <a:endParaRPr lang="es-MX" sz="12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</a:rPr>
                        <a:t> </a:t>
                      </a:r>
                      <a:endParaRPr lang="es-MX" sz="12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</a:rPr>
                        <a:t> </a:t>
                      </a:r>
                      <a:endParaRPr lang="es-MX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</a:rPr>
                        <a:t>Reporte de lectura con  un Mapa mental:</a:t>
                      </a:r>
                      <a:endParaRPr lang="es-MX" sz="12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</a:rPr>
                        <a:t> </a:t>
                      </a:r>
                      <a:endParaRPr lang="es-MX" sz="12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Criterios de desempeño: Integrar con </a:t>
                      </a:r>
                      <a:r>
                        <a:rPr lang="es-MX" sz="1200" b="1" dirty="0" smtClean="0">
                          <a:effectLst/>
                        </a:rPr>
                        <a:t>originalidad  </a:t>
                      </a:r>
                      <a:r>
                        <a:rPr lang="es-MX" sz="1200" b="1" dirty="0">
                          <a:effectLst/>
                        </a:rPr>
                        <a:t>los elementos presentando la información de manera diversa y expresar las relaciones requeridas.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Manejar los conceptos teóricos </a:t>
                      </a:r>
                      <a:r>
                        <a:rPr lang="es-MX" sz="1200" b="1" dirty="0" smtClean="0">
                          <a:effectLst/>
                        </a:rPr>
                        <a:t>del</a:t>
                      </a:r>
                      <a:r>
                        <a:rPr lang="es-MX" sz="1200" b="1" baseline="0" dirty="0" smtClean="0">
                          <a:effectLst/>
                        </a:rPr>
                        <a:t> </a:t>
                      </a:r>
                      <a:r>
                        <a:rPr lang="es-MX" sz="1200" b="1" dirty="0" smtClean="0">
                          <a:effectLst/>
                        </a:rPr>
                        <a:t> autor analizado </a:t>
                      </a:r>
                      <a:r>
                        <a:rPr lang="es-MX" sz="1200" b="1" dirty="0">
                          <a:effectLst/>
                        </a:rPr>
                        <a:t>y </a:t>
                      </a:r>
                      <a:r>
                        <a:rPr lang="es-MX" sz="1200" b="1" dirty="0" smtClean="0">
                          <a:effectLst/>
                        </a:rPr>
                        <a:t>vincularlo.</a:t>
                      </a:r>
                      <a:endParaRPr lang="es-MX" sz="12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</a:rPr>
                        <a:t> </a:t>
                      </a:r>
                      <a:endParaRPr lang="es-MX" sz="12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</a:rPr>
                        <a:t> </a:t>
                      </a:r>
                      <a:endParaRPr lang="es-MX" sz="12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</a:rPr>
                        <a:t> </a:t>
                      </a:r>
                      <a:endParaRPr lang="es-MX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Rúbrica  de Reporte </a:t>
                      </a:r>
                      <a:r>
                        <a:rPr lang="es-MX" sz="1200" b="1" dirty="0" smtClean="0">
                          <a:effectLst/>
                        </a:rPr>
                        <a:t>de </a:t>
                      </a:r>
                      <a:r>
                        <a:rPr lang="es-MX" sz="1200" b="1" dirty="0">
                          <a:effectLst/>
                        </a:rPr>
                        <a:t>lectura con un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Mapa mental.</a:t>
                      </a:r>
                      <a:endParaRPr lang="es-MX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48" marR="62848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781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330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Secuencia de Contenidos  </a:t>
            </a:r>
            <a:b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Unidad </a:t>
            </a:r>
            <a:r>
              <a:rPr lang="es-MX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aprendizaje </a:t>
            </a:r>
            <a: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es-MX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/>
          </a:bodyPr>
          <a:lstStyle/>
          <a:p>
            <a:r>
              <a:rPr lang="es-MX" sz="1800" dirty="0" smtClean="0"/>
              <a:t>Familia de saberes </a:t>
            </a:r>
          </a:p>
          <a:p>
            <a:r>
              <a:rPr lang="es-MX" sz="1800" dirty="0" smtClean="0"/>
              <a:t> </a:t>
            </a:r>
            <a:r>
              <a:rPr lang="es-MX" sz="1800" dirty="0"/>
              <a:t>La necesidad de atender a los aprendizajes indispensables para la vida desde la educación básica</a:t>
            </a:r>
            <a:r>
              <a:rPr lang="es-MX" sz="1800" dirty="0" smtClean="0"/>
              <a:t>.</a:t>
            </a:r>
          </a:p>
          <a:p>
            <a:r>
              <a:rPr lang="es-MX" sz="1800" dirty="0" smtClean="0"/>
              <a:t> Características </a:t>
            </a:r>
            <a:r>
              <a:rPr lang="es-MX" sz="1800" dirty="0"/>
              <a:t>de las propuestas educativas subyacentes en el plan de estudios y los programas escolares vigentes para la educación básica.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Enfoque basado en el desarrollo de competencias y estándares curriculares</a:t>
            </a:r>
            <a:r>
              <a:rPr lang="es-MX" sz="1800" dirty="0" smtClean="0"/>
              <a:t>.</a:t>
            </a:r>
          </a:p>
          <a:p>
            <a:r>
              <a:rPr lang="es-MX" sz="1800" dirty="0" smtClean="0"/>
              <a:t> Tipos </a:t>
            </a:r>
            <a:r>
              <a:rPr lang="es-MX" sz="1800" dirty="0"/>
              <a:t>de proyectos en la educación básica de acuerdo con las características del contexto y diversidad estudiantil. Familia de saber </a:t>
            </a:r>
            <a:r>
              <a:rPr lang="es-MX" sz="1800" dirty="0" smtClean="0"/>
              <a:t>hacer</a:t>
            </a:r>
          </a:p>
          <a:p>
            <a:r>
              <a:rPr lang="es-MX" sz="1800" dirty="0" smtClean="0"/>
              <a:t> Búsqueda </a:t>
            </a:r>
            <a:r>
              <a:rPr lang="es-MX" sz="1800" dirty="0"/>
              <a:t>y análisis de información en fuentes digitales e impresas.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Organización de actividades grupales y elaboración de formato-guía para panel de </a:t>
            </a:r>
            <a:r>
              <a:rPr lang="es-MX" sz="1800" dirty="0" smtClean="0"/>
              <a:t>discusión.</a:t>
            </a:r>
          </a:p>
          <a:p>
            <a:endParaRPr lang="es-MX" sz="1800" dirty="0"/>
          </a:p>
          <a:p>
            <a:endParaRPr lang="es-MX" sz="1800" dirty="0" smtClean="0"/>
          </a:p>
          <a:p>
            <a:pPr marL="0" indent="0">
              <a:buNone/>
            </a:pPr>
            <a:r>
              <a:rPr lang="es-ES_tradnl" sz="800" dirty="0"/>
              <a:t>ENEP-F-ST19</a:t>
            </a:r>
          </a:p>
          <a:p>
            <a:pPr marL="0" indent="0">
              <a:buNone/>
            </a:pPr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endParaRPr lang="es-MX" sz="1800" dirty="0" smtClean="0"/>
          </a:p>
          <a:p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9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Actividades de aprendizaje y enseñanza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dirty="0" smtClean="0"/>
              <a:t>  </a:t>
            </a:r>
            <a:r>
              <a:rPr lang="es-MX" sz="1800" dirty="0"/>
              <a:t>Preguntas orientadoras: </a:t>
            </a:r>
            <a:endParaRPr lang="es-MX" sz="1800" dirty="0" smtClean="0"/>
          </a:p>
          <a:p>
            <a:pPr marL="0" indent="0">
              <a:buNone/>
            </a:pPr>
            <a:endParaRPr lang="es-MX" sz="1800" dirty="0"/>
          </a:p>
          <a:p>
            <a:r>
              <a:rPr lang="es-MX" sz="1800" dirty="0" smtClean="0"/>
              <a:t>¿</a:t>
            </a:r>
            <a:r>
              <a:rPr lang="es-MX" sz="1800" dirty="0"/>
              <a:t>Cuáles son los principales problemas que enfrenta nuestro país con respecto a la educación básica</a:t>
            </a:r>
            <a:r>
              <a:rPr lang="es-MX" sz="1800" dirty="0" smtClean="0"/>
              <a:t>?</a:t>
            </a:r>
          </a:p>
          <a:p>
            <a:r>
              <a:rPr lang="es-MX" sz="1800" dirty="0" smtClean="0"/>
              <a:t> ¿</a:t>
            </a:r>
            <a:r>
              <a:rPr lang="es-MX" sz="1800" dirty="0"/>
              <a:t>En tu comunidad existen problemas respecto a la cobertura, equidad y calidad dela educación básica? </a:t>
            </a:r>
          </a:p>
          <a:p>
            <a:r>
              <a:rPr lang="es-MX" sz="1800" dirty="0" smtClean="0"/>
              <a:t>¿</a:t>
            </a:r>
            <a:r>
              <a:rPr lang="es-MX" sz="1800" dirty="0"/>
              <a:t>Qué relación existe entre los estándares y las competencias que se pretenden construir durante la educación básica? </a:t>
            </a:r>
          </a:p>
          <a:p>
            <a:r>
              <a:rPr lang="es-MX" sz="1800" dirty="0" smtClean="0"/>
              <a:t>¿</a:t>
            </a:r>
            <a:r>
              <a:rPr lang="es-MX" sz="1800" dirty="0"/>
              <a:t>Qué piensan los maestros sobre los programas de estudio?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¿Cuál es tu posición respecto al enfoque basado en competencias? </a:t>
            </a:r>
          </a:p>
          <a:p>
            <a:r>
              <a:rPr lang="es-MX" sz="1800" dirty="0" smtClean="0"/>
              <a:t>¿</a:t>
            </a:r>
            <a:r>
              <a:rPr lang="es-MX" sz="1800" dirty="0"/>
              <a:t>Cómo mejorar el desempeño escolar de los alumnos de educación básica</a:t>
            </a:r>
            <a:r>
              <a:rPr lang="es-MX" sz="1800" dirty="0" smtClean="0"/>
              <a:t>?</a:t>
            </a:r>
          </a:p>
          <a:p>
            <a:r>
              <a:rPr lang="es-MX" sz="1800" dirty="0" smtClean="0"/>
              <a:t>  </a:t>
            </a:r>
            <a:r>
              <a:rPr lang="es-MX" sz="1800" dirty="0"/>
              <a:t>¿Qué proyectos se aplican para fortalecer las acciones desarrolladas por la </a:t>
            </a:r>
            <a:r>
              <a:rPr lang="es-MX" sz="1800" dirty="0" smtClean="0"/>
              <a:t>educación básica?</a:t>
            </a:r>
          </a:p>
          <a:p>
            <a:endParaRPr lang="es-MX" sz="1800" dirty="0"/>
          </a:p>
          <a:p>
            <a:pPr marL="0" indent="0">
              <a:buNone/>
            </a:pPr>
            <a:r>
              <a:rPr lang="es-ES_tradnl" sz="900" dirty="0"/>
              <a:t>ENEP-F-ST19</a:t>
            </a:r>
          </a:p>
          <a:p>
            <a:pPr marL="0" indent="0">
              <a:buNone/>
            </a:pPr>
            <a:r>
              <a:rPr lang="es-ES_tradnl" sz="900" dirty="0"/>
              <a:t>V00/012</a:t>
            </a:r>
            <a:r>
              <a:rPr lang="es-ES_tradnl" sz="900" b="1" dirty="0"/>
              <a:t>0</a:t>
            </a:r>
            <a:r>
              <a:rPr lang="es-ES_tradnl" sz="900" dirty="0"/>
              <a:t>16</a:t>
            </a:r>
            <a:endParaRPr lang="es-ES" sz="900" dirty="0"/>
          </a:p>
          <a:p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60686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 </a:t>
            </a:r>
            <a:r>
              <a:rPr lang="es-MX" dirty="0" smtClean="0"/>
              <a:t>básica Unidad II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1200" dirty="0"/>
              <a:t>Coll, C. (1999). Algunos desafíos de la educación básica en el umbral del nuevo milenio. oei. Recuperado de http://www.oei.es/administracion/coll.htm </a:t>
            </a:r>
            <a:endParaRPr lang="es-MX" sz="1200" dirty="0" smtClean="0"/>
          </a:p>
          <a:p>
            <a:r>
              <a:rPr lang="es-MX" sz="1200" dirty="0" smtClean="0"/>
              <a:t>Delors</a:t>
            </a:r>
            <a:r>
              <a:rPr lang="es-MX" sz="1200" dirty="0"/>
              <a:t>, J. (1996). La educación encierra un tesoro. Informe a la </a:t>
            </a:r>
            <a:r>
              <a:rPr lang="es-MX" sz="1200" dirty="0" smtClean="0"/>
              <a:t>Unesco </a:t>
            </a:r>
            <a:r>
              <a:rPr lang="es-MX" sz="1200" dirty="0"/>
              <a:t>de la Comisión Internacional sobre la Educación para el Siglo xxi. México: </a:t>
            </a:r>
            <a:r>
              <a:rPr lang="es-MX" sz="1200" dirty="0" smtClean="0"/>
              <a:t>UNESCO /</a:t>
            </a:r>
            <a:r>
              <a:rPr lang="es-MX" sz="1200" dirty="0"/>
              <a:t>Dower (Educación y Cultura para el Nuevo Milenio). Recuperado de http://www.unesco.org/education/pdf/DELORS_S.PDF </a:t>
            </a:r>
            <a:endParaRPr lang="es-MX" sz="1200" dirty="0" smtClean="0"/>
          </a:p>
          <a:p>
            <a:r>
              <a:rPr lang="es-MX" sz="1200" dirty="0" smtClean="0"/>
              <a:t>Díaz-Barriga</a:t>
            </a:r>
            <a:r>
              <a:rPr lang="es-MX" sz="1200" dirty="0"/>
              <a:t>, Á. (2011</a:t>
            </a:r>
            <a:r>
              <a:rPr lang="es-MX" sz="1200" dirty="0" smtClean="0"/>
              <a:t>).Competencias </a:t>
            </a:r>
            <a:r>
              <a:rPr lang="es-MX" sz="1200" dirty="0"/>
              <a:t>en educación. Corrientes de pensamiento e implicaciones para el currículo y el trabajo en el aula. En Revista Iberoamericana de Educación Superior (ries), vol. II, núm. 5. México: issue-unam/Universia, pp. 3-24. Recuperado de http://ries.universia.net/ index.php/ries/article/view/126. </a:t>
            </a:r>
            <a:endParaRPr lang="es-MX" sz="1200" dirty="0" smtClean="0"/>
          </a:p>
          <a:p>
            <a:r>
              <a:rPr lang="es-MX" sz="1200" dirty="0" smtClean="0"/>
              <a:t>Schmelkes</a:t>
            </a:r>
            <a:r>
              <a:rPr lang="es-MX" sz="1200" dirty="0"/>
              <a:t>, S. (1998</a:t>
            </a:r>
            <a:r>
              <a:rPr lang="es-MX" sz="1200" dirty="0" smtClean="0"/>
              <a:t>). </a:t>
            </a:r>
            <a:r>
              <a:rPr lang="es-MX" sz="1200" dirty="0"/>
              <a:t>La educación básica. En Latapí, P., Un siglo de educación en México, tomo II. México: fce, pp. 173-194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dirty="0" smtClean="0"/>
          </a:p>
          <a:p>
            <a:pPr marL="0" indent="0">
              <a:buNone/>
            </a:pPr>
            <a:r>
              <a:rPr lang="es-MX" sz="1200" dirty="0" smtClean="0"/>
              <a:t> </a:t>
            </a:r>
            <a:r>
              <a:rPr lang="es-MX" sz="1200" dirty="0"/>
              <a:t>Bibliografía </a:t>
            </a:r>
            <a:r>
              <a:rPr lang="es-MX" sz="1200" dirty="0" smtClean="0"/>
              <a:t>complementaria</a:t>
            </a:r>
          </a:p>
          <a:p>
            <a:pPr marL="0" indent="0">
              <a:buNone/>
            </a:pPr>
            <a:r>
              <a:rPr lang="es-MX" sz="1200" dirty="0" smtClean="0"/>
              <a:t> </a:t>
            </a:r>
            <a:r>
              <a:rPr lang="es-MX" sz="1200" dirty="0"/>
              <a:t>Ferrer, G. et al. (s/f). Informe. Aspectos del curriculum prescrito en América Latina. Revisión de tendencias contemporáneas en curriculum, indicadores de logro, estándares y otros instrumentos. </a:t>
            </a:r>
            <a:endParaRPr lang="es-MX" sz="1200" dirty="0" smtClean="0"/>
          </a:p>
          <a:p>
            <a:pPr marL="0" indent="0">
              <a:buNone/>
            </a:pPr>
            <a:r>
              <a:rPr lang="es-MX" sz="1200" dirty="0" smtClean="0"/>
              <a:t>Recuperado </a:t>
            </a:r>
            <a:r>
              <a:rPr lang="es-MX" sz="1200" dirty="0"/>
              <a:t>de </a:t>
            </a:r>
            <a:r>
              <a:rPr lang="es-MX" sz="1200" dirty="0">
                <a:hlinkClick r:id="rId2"/>
              </a:rPr>
              <a:t>http://</a:t>
            </a:r>
            <a:r>
              <a:rPr lang="es-MX" sz="1200" dirty="0" smtClean="0">
                <a:hlinkClick r:id="rId2"/>
              </a:rPr>
              <a:t>www.referenteseducativos.net/images/bibliopdf/AspectosdelCurriculumprescritoenAL.pdf</a:t>
            </a:r>
            <a:endParaRPr lang="es-MX" sz="1200" dirty="0" smtClean="0"/>
          </a:p>
          <a:p>
            <a:pPr marL="0" indent="0">
              <a:buNone/>
            </a:pPr>
            <a:r>
              <a:rPr lang="es-MX" sz="1200" dirty="0" smtClean="0"/>
              <a:t> </a:t>
            </a:r>
            <a:r>
              <a:rPr lang="es-MX" sz="1200" dirty="0"/>
              <a:t>Instituto Nacional para la Evaluación de la Educación (2004</a:t>
            </a:r>
            <a:r>
              <a:rPr lang="es-MX" sz="1200" dirty="0" smtClean="0"/>
              <a:t>).</a:t>
            </a:r>
          </a:p>
          <a:p>
            <a:pPr marL="0" indent="0">
              <a:buNone/>
            </a:pPr>
            <a:r>
              <a:rPr lang="es-MX" sz="1200" dirty="0" smtClean="0"/>
              <a:t> </a:t>
            </a:r>
            <a:r>
              <a:rPr lang="es-MX" sz="1200" dirty="0"/>
              <a:t>La calidad de la educación básica en México. Recuperado de www.inee.edu.mx </a:t>
            </a:r>
            <a:endParaRPr lang="es-MX" sz="1200" dirty="0" smtClean="0"/>
          </a:p>
          <a:p>
            <a:pPr marL="0" indent="0">
              <a:buNone/>
            </a:pPr>
            <a:r>
              <a:rPr lang="es-MX" sz="1200" dirty="0" smtClean="0"/>
              <a:t>Torres</a:t>
            </a:r>
            <a:r>
              <a:rPr lang="es-MX" sz="1200" dirty="0"/>
              <a:t>, R. M. (1998</a:t>
            </a:r>
            <a:r>
              <a:rPr lang="es-MX" sz="1200" dirty="0" smtClean="0"/>
              <a:t>) </a:t>
            </a:r>
            <a:r>
              <a:rPr lang="es-MX" sz="1200" dirty="0"/>
              <a:t>Necesidades básicas de aprendizaje y contenidos curriculares. Recuperado de www.slideshare.net/.../enfoquedenecesidades... y www.fronesis.org/libreriarmt.htm</a:t>
            </a:r>
          </a:p>
        </p:txBody>
      </p:sp>
    </p:spTree>
    <p:extLst>
      <p:ext uri="{BB962C8B-B14F-4D97-AF65-F5344CB8AC3E}">
        <p14:creationId xmlns:p14="http://schemas.microsoft.com/office/powerpoint/2010/main" val="34197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547217"/>
              </p:ext>
            </p:extLst>
          </p:nvPr>
        </p:nvGraphicFramePr>
        <p:xfrm>
          <a:off x="179512" y="548680"/>
          <a:ext cx="8677472" cy="583264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137018"/>
                <a:gridCol w="2795974"/>
                <a:gridCol w="1744480"/>
              </a:tblGrid>
              <a:tr h="741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Evidencias de aprendizaje de la unidad/Módulo/ Bloque II</a:t>
                      </a:r>
                      <a:endParaRPr lang="es-MX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Para el portafolio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Criterios de desempeño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6" marR="641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</a:rPr>
                        <a:t>Instrumentos de evaluación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6" marR="64136" marT="0" marB="0"/>
                </a:tc>
              </a:tr>
              <a:tr h="5091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 smtClean="0">
                          <a:effectLst/>
                        </a:rPr>
                        <a:t>Elaborar una </a:t>
                      </a:r>
                      <a:r>
                        <a:rPr lang="es-MX" sz="1200" dirty="0" smtClean="0">
                          <a:effectLst/>
                        </a:rPr>
                        <a:t>Línea del tiempo   donde se identifiquen  los antecedentes</a:t>
                      </a:r>
                      <a:r>
                        <a:rPr lang="es-MX" sz="1200" baseline="0" dirty="0" smtClean="0">
                          <a:effectLst/>
                        </a:rPr>
                        <a:t>  históricos  de la Reforma educativa 2011 ,</a:t>
                      </a:r>
                      <a:r>
                        <a:rPr lang="es-MX" sz="1200" dirty="0" smtClean="0">
                          <a:effectLst/>
                        </a:rPr>
                        <a:t> su descripción cronológica   con análisis y síntesis, se sugiere hacerlo  con imágenes  creativas y diseño.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MX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MX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6" marR="6413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+mn-lt"/>
                        </a:rPr>
                        <a:t>Criterios de desempeño: Línea</a:t>
                      </a:r>
                      <a:r>
                        <a:rPr lang="es-MX" sz="1200" b="1" baseline="0" dirty="0" smtClean="0">
                          <a:effectLst/>
                          <a:latin typeface="+mn-lt"/>
                        </a:rPr>
                        <a:t> del tiempo</a:t>
                      </a:r>
                      <a:r>
                        <a:rPr lang="es-MX" sz="1200" b="1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  <a:latin typeface="+mn-lt"/>
                        </a:rPr>
                        <a:t>Se muestran conceptos, imágenes donde se aprecian los </a:t>
                      </a:r>
                      <a:r>
                        <a:rPr lang="es-MX" sz="1200" b="1" baseline="0" dirty="0" smtClean="0">
                          <a:effectLst/>
                          <a:latin typeface="+mn-lt"/>
                        </a:rPr>
                        <a:t> antecedentes históricos de la Reforma educativa 2011. </a:t>
                      </a:r>
                      <a:r>
                        <a:rPr lang="es-MX" sz="1200" b="1" dirty="0" smtClean="0">
                          <a:effectLst/>
                          <a:latin typeface="+mn-lt"/>
                        </a:rPr>
                        <a:t>Los conceptos deben  debe incluir datos  relevantes y  los momentos en que emergen  con los  enfoques significativos</a:t>
                      </a:r>
                      <a:r>
                        <a:rPr lang="es-MX" sz="1200" dirty="0" smtClean="0"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  <a:latin typeface="+mn-lt"/>
                        </a:rPr>
                        <a:t>Elementos:</a:t>
                      </a:r>
                      <a:r>
                        <a:rPr lang="es-MX" sz="1200" baseline="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>
                          <a:effectLst/>
                          <a:latin typeface="+mn-lt"/>
                        </a:rPr>
                        <a:t>PORTADA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>
                          <a:effectLst/>
                          <a:latin typeface="+mn-lt"/>
                        </a:rPr>
                        <a:t>COMPETENCIAS DE UNIDAD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>
                          <a:effectLst/>
                          <a:latin typeface="+mn-lt"/>
                        </a:rPr>
                        <a:t>CREATIVIDAD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>
                          <a:effectLst/>
                          <a:latin typeface="+mn-lt"/>
                        </a:rPr>
                        <a:t>CONTENIDO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>
                          <a:effectLst/>
                          <a:latin typeface="+mn-lt"/>
                        </a:rPr>
                        <a:t>ENLACES CRONOLOGICOS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>
                          <a:effectLst/>
                          <a:latin typeface="+mn-lt"/>
                        </a:rPr>
                        <a:t> ESQUEMAS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>
                          <a:effectLst/>
                          <a:latin typeface="+mn-lt"/>
                        </a:rPr>
                        <a:t>IMAGENES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</a:endParaRPr>
                    </a:p>
                  </a:txBody>
                  <a:tcPr marL="64136" marR="6413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</a:rPr>
                        <a:t>Rúbrica de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 smtClean="0">
                          <a:effectLst/>
                        </a:rPr>
                        <a:t> Línea del tiempo</a:t>
                      </a:r>
                      <a:endParaRPr lang="es-MX" sz="12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136" marR="64136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618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550198"/>
              </p:ext>
            </p:extLst>
          </p:nvPr>
        </p:nvGraphicFramePr>
        <p:xfrm>
          <a:off x="251520" y="1901826"/>
          <a:ext cx="8617668" cy="4748375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2370230"/>
                <a:gridCol w="1146555"/>
                <a:gridCol w="1146555"/>
                <a:gridCol w="86208"/>
                <a:gridCol w="1146555"/>
                <a:gridCol w="1146555"/>
                <a:gridCol w="1575010"/>
              </a:tblGrid>
              <a:tr h="233635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Rúbrica  de Línea del </a:t>
                      </a:r>
                      <a:r>
                        <a:rPr lang="es-MX" sz="800" dirty="0" smtClean="0">
                          <a:effectLst/>
                        </a:rPr>
                        <a:t>Tiempo</a:t>
                      </a:r>
                      <a:endParaRPr lang="es-ES" sz="900" dirty="0">
                        <a:effectLst/>
                      </a:endParaRPr>
                    </a:p>
                  </a:txBody>
                  <a:tcPr marL="35347" marR="35347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90928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Competencia: 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• </a:t>
                      </a:r>
                      <a:r>
                        <a:rPr lang="es-MX" sz="700" dirty="0">
                          <a:effectLst/>
                        </a:rPr>
                        <a:t> </a:t>
                      </a:r>
                      <a:r>
                        <a:rPr lang="es-MX" sz="900" dirty="0" smtClean="0"/>
                        <a:t>Establece relaciones entre los principios, conceptos disciplinarios y contenidos del plan y programas de estudio de educación básica para dar sentido y fundamento al trabajo docente de acuerdo al contexto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47" marR="35347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Problema: </a:t>
                      </a:r>
                      <a:r>
                        <a:rPr lang="es-MX" sz="800" dirty="0">
                          <a:effectLst/>
                        </a:rPr>
                        <a:t>La carencia  de elementos  que poseen las alumnas  para definir  el  contexto  y  funcionamiento    de   la estructura de  las  escuelas  de educación básica   en nuestro país, ha generado  proporcionar una  fundamentación legal del sistema educativo  y las finalidades  que la educación  busca en la  sociedad actual.</a:t>
                      </a:r>
                      <a:endParaRPr lang="es-ES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 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47" marR="35347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646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Referentes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     Pre formal  6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 Receptivo 7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Resolutivo 8 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Autónomo  9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Estratégico 10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</a:tr>
              <a:tr h="73969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EVIDENCIA: </a:t>
                      </a:r>
                      <a:r>
                        <a:rPr lang="es-ES" sz="800" dirty="0">
                          <a:effectLst/>
                        </a:rPr>
                        <a:t>Elaborar una </a:t>
                      </a:r>
                      <a:r>
                        <a:rPr lang="es-MX" sz="800" dirty="0">
                          <a:effectLst/>
                        </a:rPr>
                        <a:t>Línea del tiempo que identifique los antecedentes históricos de la Reforma educativa 2011  y su evolución  en México sugiere hacerlo de manera con imágenes  creativas y diseño.</a:t>
                      </a:r>
                      <a:endParaRPr lang="es-ES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Criterios de desempeño: </a:t>
                      </a:r>
                      <a:endParaRPr lang="es-ES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Se muestran conceptos, imágenes donde se aprecian los antecedentes históricos de la Reforma educativa 2011, así  como  su evolución en México. Los conceptos deben  debe incluir datos  relevantes y  los momentos en que emergen  con los  enfoques significativos.</a:t>
                      </a:r>
                      <a:endParaRPr lang="es-ES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Contenido- Hechos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 frecuencia los hechos son incorrectos para los eventos reportado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Contenido- Hechos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Los hechos son precisos para la mayoría 50% de los eventos reportado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Contenido- Hechos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Los hechos son precisos para la mayoría 75% de los eventos reportados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Contenido –Hechos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Los hechos son precisos para casi los eventos reportados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Contenido-Hechos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Los hechos son precisos para todos los eventos reportados y los da a conocer con creatividad y originalidad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</a:tr>
              <a:tr h="95103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Conocimiento del contenido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No puede usar la línea del tiempo eficazmente para describir o comparar eventos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Conocimiento del contenido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Puede describir  algún  evento en la línea del tiempo y determinar cuál ocurrió primero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 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Conocimiento del contenido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Puede describir más del 50% de los eventos ocurridos en la línea del tiempo y determinar  cuáles ocurrieron primero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Conocimiento del contenido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Puede describir más del 75%  de los eventos ocurridos y determinar cronológicamente cuáles ocurrieron primero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Conocimiento del contenido</a:t>
                      </a:r>
                      <a:endParaRPr lang="es-ES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Describe en totalidad de los eventos ocurridos y determinarlos cronológicamente cuáles ocurrieron primero y los da a conocer con creatividad y originalidad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</a:tr>
              <a:tr h="634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Las fechas son incorrectas y faltan algunos eventos.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Fecha precisa ha sido incluida para algunos eventos.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Fechas precisas y completas han sido incluidas en casi todos los eventos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Fechas precisas y completas han sido incluidas en más del 75% de los eventos 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Fechas precisas y completas han sido Incluidas en su totalidad en todos los eventos  y los da a conocer con creatividad y originalidad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</a:tr>
              <a:tr h="7475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La línea del tiempo contiene  menos de 5 eventos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700" dirty="0">
                          <a:effectLst/>
                        </a:rPr>
                        <a:t>La línea del tiempo contiene por lo menos  5 eventos relacionados al tema que se está estudiando 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La línea del tiempo contiene 6-7 eventos  relacionados  al tema  que se está estudiando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La línea del tiempo tiene 8 a 10 eventos relacionados al tema que se está estudiando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600" dirty="0">
                          <a:effectLst/>
                        </a:rPr>
                        <a:t>La línea del tempo tiene más de 10 eventos relacionados  al tema que se está estudiando  y los da a conocer con creatividad y originalidad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</a:tr>
              <a:tr h="268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Ponderación: 10%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6%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7%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8%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9%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</a:rPr>
                        <a:t>10%</a:t>
                      </a:r>
                      <a:endParaRPr lang="es-ES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36" marR="54536" marT="0" marB="0">
                    <a:noFill/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74700" y="1598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 dirty="0"/>
          </a:p>
        </p:txBody>
      </p:sp>
      <p:pic>
        <p:nvPicPr>
          <p:cNvPr id="2050" name="0 Imagen" descr="Descripción: logoene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79" y="1147763"/>
            <a:ext cx="939800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1520" y="1208798"/>
            <a:ext cx="84969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</a:t>
            </a: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PREESCOLAR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Asignatura: Panorama  actual de la educaci</a:t>
            </a: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b</a:t>
            </a: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sica 1er Semestre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Profra. Yixie Karelia Laguna Monta</a:t>
            </a: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ez.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05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ES_tradnl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TRAYECTO FORMATIVO:  Psicopedagógico</a:t>
            </a:r>
          </a:p>
          <a:p>
            <a:endParaRPr lang="es-ES_tradnl" sz="2000" dirty="0">
              <a:latin typeface="Arial" pitchFamily="34" charset="0"/>
              <a:cs typeface="Arial" pitchFamily="34" charset="0"/>
            </a:endParaRPr>
          </a:p>
          <a:p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SEMESTRE:  </a:t>
            </a:r>
            <a:r>
              <a:rPr lang="es-ES_tradn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PRIMER</a:t>
            </a:r>
          </a:p>
          <a:p>
            <a:endParaRPr lang="es-ES_tradnl" sz="2000" dirty="0">
              <a:latin typeface="Arial" pitchFamily="34" charset="0"/>
              <a:cs typeface="Arial" pitchFamily="34" charset="0"/>
            </a:endParaRPr>
          </a:p>
          <a:p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Horas:  4 hrs.</a:t>
            </a:r>
          </a:p>
          <a:p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Créditos : 4.5</a:t>
            </a:r>
          </a:p>
          <a:p>
            <a:endParaRPr lang="es-ES_tradnl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_tradnl" sz="2000" b="1" dirty="0" smtClean="0">
                <a:solidFill>
                  <a:schemeClr val="bg1"/>
                </a:solidFill>
              </a:rPr>
              <a:t>ENEP-F-ST19</a:t>
            </a:r>
            <a:endParaRPr lang="es-ES_tradnl" sz="2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S_tradnl" sz="1000" b="1" dirty="0" smtClean="0">
                <a:solidFill>
                  <a:schemeClr val="bg1"/>
                </a:solidFill>
              </a:rPr>
              <a:t>E</a:t>
            </a:r>
          </a:p>
          <a:p>
            <a:pPr marL="0" indent="0">
              <a:buNone/>
            </a:pPr>
            <a:r>
              <a:rPr lang="es-ES_tradnl" sz="1000" dirty="0" smtClean="0"/>
              <a:t>ENEP-F-ST19</a:t>
            </a:r>
            <a:endParaRPr lang="es-ES_tradnl" sz="1000" dirty="0"/>
          </a:p>
          <a:p>
            <a:pPr marL="0" indent="0">
              <a:buNone/>
            </a:pPr>
            <a:r>
              <a:rPr lang="es-ES_tradnl" sz="1000" dirty="0"/>
              <a:t>V00/012</a:t>
            </a:r>
            <a:r>
              <a:rPr lang="es-ES_tradnl" sz="1000" b="1" dirty="0"/>
              <a:t>0</a:t>
            </a:r>
            <a:r>
              <a:rPr lang="es-ES_tradnl" sz="1000" dirty="0"/>
              <a:t>16</a:t>
            </a:r>
            <a:endParaRPr lang="es-ES" sz="1000" dirty="0"/>
          </a:p>
          <a:p>
            <a:pPr marL="0" indent="0">
              <a:buNone/>
            </a:pPr>
            <a:r>
              <a:rPr lang="es-ES_tradnl" sz="2000" b="1" dirty="0" smtClean="0">
                <a:solidFill>
                  <a:schemeClr val="bg1"/>
                </a:solidFill>
              </a:rPr>
              <a:t>NPEV00/012016</a:t>
            </a:r>
            <a:endParaRPr lang="es-ES" sz="2000" b="1" dirty="0">
              <a:solidFill>
                <a:schemeClr val="bg1"/>
              </a:solidFill>
            </a:endParaRPr>
          </a:p>
          <a:p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endParaRPr lang="es-ES_tradnl" sz="1600" dirty="0" smtClean="0">
              <a:latin typeface="Arial" pitchFamily="34" charset="0"/>
              <a:cs typeface="Arial" pitchFamily="34" charset="0"/>
            </a:endParaRPr>
          </a:p>
          <a:p>
            <a:endParaRPr lang="es-ES_tradnl" sz="1200" dirty="0" smtClean="0"/>
          </a:p>
          <a:p>
            <a:endParaRPr lang="es-MX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Secuencia de contenidos </a:t>
            </a:r>
            <a:b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</a:t>
            </a:r>
            <a:r>
              <a:rPr lang="es-MX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aprendizaje </a:t>
            </a:r>
            <a:r>
              <a:rPr lang="es-MX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endParaRPr lang="es-MX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Familia de saberes </a:t>
            </a:r>
            <a:endParaRPr lang="es-MX" sz="2000" dirty="0" smtClean="0"/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Ser </a:t>
            </a:r>
            <a:r>
              <a:rPr lang="es-MX" sz="2000" dirty="0"/>
              <a:t>docente hoy: relaciones y funciones en el sistema educativo, en la escuela y en el aula. Familia de saber hacer </a:t>
            </a:r>
            <a:endParaRPr lang="es-MX" sz="2000" dirty="0" smtClean="0"/>
          </a:p>
          <a:p>
            <a:pPr marL="0" indent="0">
              <a:buNone/>
            </a:pPr>
            <a:endParaRPr lang="es-MX" sz="2000" dirty="0" smtClean="0"/>
          </a:p>
          <a:p>
            <a:r>
              <a:rPr lang="es-MX" sz="2000" dirty="0" smtClean="0"/>
              <a:t>Descripción</a:t>
            </a:r>
            <a:r>
              <a:rPr lang="es-MX" sz="2000" dirty="0"/>
              <a:t>, interpretación de textos</a:t>
            </a:r>
            <a:r>
              <a:rPr lang="es-MX" sz="2000" dirty="0" smtClean="0"/>
              <a:t>.</a:t>
            </a:r>
          </a:p>
          <a:p>
            <a:endParaRPr lang="es-MX" sz="2000" dirty="0" smtClean="0"/>
          </a:p>
          <a:p>
            <a:r>
              <a:rPr lang="es-MX" sz="2000" dirty="0" smtClean="0"/>
              <a:t> Observación</a:t>
            </a:r>
            <a:r>
              <a:rPr lang="es-MX" sz="2000" dirty="0"/>
              <a:t>, registro, análisis, comparación, búsqueda, selección y presentación de información</a:t>
            </a:r>
            <a:r>
              <a:rPr lang="es-MX" sz="2000" dirty="0" smtClean="0"/>
              <a:t>.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_tradnl" sz="800" dirty="0"/>
              <a:t>ENEP-F-ST19</a:t>
            </a:r>
          </a:p>
          <a:p>
            <a:pPr marL="0" indent="0">
              <a:buNone/>
            </a:pPr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90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Actividades de aprendizaje y enseñanza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1800" dirty="0"/>
              <a:t>Las situaciones didácticas sugeridas están pensadas en tres grupos: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Un primer grupo donde se sugiere iniciar con preguntas orientadoras para abrir situaciones problema: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¿Por qué elegiste ser docente?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¿Qué es para ti un docente? </a:t>
            </a:r>
          </a:p>
          <a:p>
            <a:r>
              <a:rPr lang="es-MX" sz="1800" dirty="0" smtClean="0"/>
              <a:t>¿</a:t>
            </a:r>
            <a:r>
              <a:rPr lang="es-MX" sz="1800" dirty="0"/>
              <a:t>Qué imágenes y representaciones se tienen en la sociedad de un docente</a:t>
            </a:r>
            <a:r>
              <a:rPr lang="es-MX" sz="1800" dirty="0" smtClean="0"/>
              <a:t>?</a:t>
            </a:r>
          </a:p>
          <a:p>
            <a:r>
              <a:rPr lang="es-MX" sz="1800" dirty="0" smtClean="0"/>
              <a:t> ¿</a:t>
            </a:r>
            <a:r>
              <a:rPr lang="es-MX" sz="1800" dirty="0"/>
              <a:t>Qué papel juega el docente en el sistema educativo?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¿Qué actividades realiza el docente durante una jornada escolar?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¿Qué tareas tiene que desempeñar en la escuela?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¿Qué tipo de relaciones entabla? </a:t>
            </a: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¿A qué problemáticas se enfrenta? </a:t>
            </a:r>
          </a:p>
          <a:p>
            <a:r>
              <a:rPr lang="es-MX" sz="1800" dirty="0" smtClean="0"/>
              <a:t>¿</a:t>
            </a:r>
            <a:r>
              <a:rPr lang="es-MX" sz="1800" dirty="0"/>
              <a:t>Cómo concibe el sistema educativo al docente</a:t>
            </a:r>
            <a:r>
              <a:rPr lang="es-MX" sz="1800" dirty="0" smtClean="0"/>
              <a:t>?</a:t>
            </a:r>
          </a:p>
          <a:p>
            <a:endParaRPr lang="es-MX" sz="1800" dirty="0"/>
          </a:p>
          <a:p>
            <a:pPr marL="0" indent="0">
              <a:buNone/>
            </a:pPr>
            <a:r>
              <a:rPr lang="es-ES_tradnl" sz="800" dirty="0"/>
              <a:t>ENEP-F-ST19</a:t>
            </a:r>
          </a:p>
          <a:p>
            <a:pPr marL="0" indent="0">
              <a:buNone/>
            </a:pPr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265534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Bibliografía básica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Díaz-Barriga, Á. (1993). Tarea docente. Una perspectiva didáctica, grupal y psicosocial. México: Nueva Imagen.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Meirieu</a:t>
            </a:r>
            <a:r>
              <a:rPr lang="es-MX" dirty="0"/>
              <a:t>, P. (2006). Carta a un joven profesor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Por qué enseñar hoy. Barcelona: Graó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Bibliografía complementaria McCourt, F. (2005). El profesor. España: Maeva. 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Otros </a:t>
            </a:r>
            <a:r>
              <a:rPr lang="es-MX" dirty="0"/>
              <a:t>recursos Notas periodísticas. Sitios web sobre docentes. Testimonios de los docentes entrevistados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05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150357"/>
              </p:ext>
            </p:extLst>
          </p:nvPr>
        </p:nvGraphicFramePr>
        <p:xfrm>
          <a:off x="467544" y="692696"/>
          <a:ext cx="8229600" cy="497890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932627"/>
                <a:gridCol w="2578305"/>
                <a:gridCol w="1718668"/>
              </a:tblGrid>
              <a:tr h="334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Evidencias de aprendizaje de la unidad/Módulo/ Bloque III</a:t>
                      </a:r>
                      <a:endParaRPr lang="es-E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Para el portafolio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</a:rPr>
                        <a:t>Criterios de desempeño</a:t>
                      </a:r>
                      <a:endParaRPr lang="es-E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Instrumentos de evaluación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>
                    <a:solidFill>
                      <a:schemeClr val="bg1"/>
                    </a:solidFill>
                  </a:tcPr>
                </a:tc>
              </a:tr>
              <a:tr h="21198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Investigar   el tema  y elaborar un reporte de lectura   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000" dirty="0">
                          <a:effectLst/>
                        </a:rPr>
                        <a:t>El profesor la tensión de su tarea educativa derivada de la coordinación de grupos. En: Díaz Barriga, A (1993) Tarea docente una perspectiva didáctica, grupal y psicosocial. México, Nueva Imagen</a:t>
                      </a:r>
                      <a:endParaRPr lang="es-ES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ES" sz="1000" dirty="0">
                          <a:effectLst/>
                        </a:rPr>
                        <a:t>Los procesos de frustración en la tarea docente.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</a:rPr>
                        <a:t>Criterios:</a:t>
                      </a:r>
                      <a:endParaRPr lang="es-ES" sz="11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</a:rPr>
                        <a:t>1 .Analiza el contenido de un texto para dar su</a:t>
                      </a:r>
                      <a:endParaRPr lang="es-ES" sz="11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effectLst/>
                        </a:rPr>
                        <a:t>Opinión.</a:t>
                      </a:r>
                      <a:endParaRPr lang="es-ES" sz="11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effectLst/>
                        </a:rPr>
                        <a:t> </a:t>
                      </a:r>
                      <a:endParaRPr lang="es-ES" sz="11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effectLst/>
                        </a:rPr>
                        <a:t>2.- Sintetiza la información proporcionada por dos o más textos</a:t>
                      </a:r>
                      <a:endParaRPr lang="es-ES" sz="1100" b="1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</a:rPr>
                        <a:t> </a:t>
                      </a:r>
                      <a:endParaRPr lang="es-ES" sz="11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</a:rPr>
                        <a:t>3.- Utiliza la información contenida en uno o más textos para desarrollar argumentos.</a:t>
                      </a:r>
                      <a:endParaRPr lang="es-E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</a:rPr>
                        <a:t> </a:t>
                      </a:r>
                      <a:endParaRPr lang="es-ES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</a:rPr>
                        <a:t> </a:t>
                      </a:r>
                      <a:endParaRPr lang="es-ES" sz="11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</a:rPr>
                        <a:t> </a:t>
                      </a:r>
                      <a:endParaRPr lang="es-E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5473" marR="65473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Rúbrica de reporte de lectura</a:t>
                      </a:r>
                      <a:endParaRPr lang="es-ES" sz="11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</a:rPr>
                        <a:t> </a:t>
                      </a:r>
                      <a:endParaRPr lang="es-E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>
                    <a:solidFill>
                      <a:schemeClr val="bg1"/>
                    </a:solidFill>
                  </a:tcPr>
                </a:tc>
              </a:tr>
              <a:tr h="1818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 </a:t>
                      </a:r>
                      <a:r>
                        <a:rPr lang="es-ES" sz="1000" dirty="0">
                          <a:effectLst/>
                        </a:rPr>
                        <a:t>Elaborar un Informe  detallado de la Unidad III 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La apropiación y realidad docente ante las problemáticas en las que está inserta la escuela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E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473" marR="654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</a:rPr>
                        <a:t>Informe detallado   de  la problemática actual del docente observadas en la Jornada de práctica y los temas vistos en clase  </a:t>
                      </a:r>
                      <a:endParaRPr lang="es-ES" sz="1100" b="1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</a:rPr>
                        <a:t>El informe deberá contener los siguientes elementos:</a:t>
                      </a:r>
                      <a:endParaRPr lang="es-ES" sz="11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Portada</a:t>
                      </a:r>
                      <a:endParaRPr lang="es-ES" sz="11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Introducción</a:t>
                      </a:r>
                      <a:endParaRPr lang="es-ES" sz="11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Índice</a:t>
                      </a:r>
                      <a:endParaRPr lang="es-ES" sz="11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Desarrollo  del tema</a:t>
                      </a:r>
                      <a:endParaRPr lang="es-ES" sz="1100" b="1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Conclusiones</a:t>
                      </a:r>
                      <a:endParaRPr lang="es-ES" sz="11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</a:rPr>
                        <a:t>Sugerencias y Propuestas, Nota Reflexiva</a:t>
                      </a:r>
                      <a:endParaRPr lang="es-ES" sz="1100" b="1" dirty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5473" marR="6547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>
                          <a:effectLst/>
                        </a:rPr>
                        <a:t>Rúbrica </a:t>
                      </a:r>
                      <a:r>
                        <a:rPr lang="es-ES" sz="1200" b="1" dirty="0">
                          <a:effectLst/>
                        </a:rPr>
                        <a:t>de </a:t>
                      </a:r>
                      <a:r>
                        <a:rPr lang="es-ES" sz="1200" b="1" dirty="0" smtClean="0">
                          <a:effectLst/>
                        </a:rPr>
                        <a:t>Informe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b="1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EVIDENCIA GLOBAL INTEGRADORA</a:t>
                      </a:r>
                      <a:endParaRPr lang="es-MX" sz="12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b="1" dirty="0" smtClean="0">
                        <a:effectLst/>
                      </a:endParaRPr>
                    </a:p>
                  </a:txBody>
                  <a:tcPr marL="65473" marR="6547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678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535" y="403863"/>
            <a:ext cx="9071992" cy="6242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75901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/>
              <a:t>Vinculación con otras asignaturas del mismo </a:t>
            </a:r>
            <a:r>
              <a:rPr lang="es-MX" dirty="0" smtClean="0"/>
              <a:t>semestre: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Este </a:t>
            </a:r>
            <a:r>
              <a:rPr lang="es-MX" dirty="0"/>
              <a:t>curso se articula con El sujeto y su formación profesional como docente, al igual que con el de Observación y </a:t>
            </a:r>
            <a:r>
              <a:rPr lang="es-MX" dirty="0" smtClean="0"/>
              <a:t>análisis </a:t>
            </a:r>
            <a:r>
              <a:rPr lang="es-MX" dirty="0"/>
              <a:t>de la práctica </a:t>
            </a:r>
            <a:r>
              <a:rPr lang="es-MX" dirty="0" smtClean="0"/>
              <a:t>educativa.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Curso que antecede: </a:t>
            </a:r>
            <a:r>
              <a:rPr lang="es-MX" b="1" dirty="0" smtClean="0"/>
              <a:t>Historia </a:t>
            </a:r>
            <a:r>
              <a:rPr lang="es-MX" b="1" dirty="0"/>
              <a:t>de la educación en México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Curso consecuente: </a:t>
            </a:r>
            <a:r>
              <a:rPr lang="es-ES" b="1" dirty="0"/>
              <a:t>Educación Histórica en el aula</a:t>
            </a: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ES_tradnl" sz="900" dirty="0"/>
              <a:t>ENEP-F-ST19</a:t>
            </a:r>
          </a:p>
          <a:p>
            <a:pPr marL="0" indent="0">
              <a:buNone/>
            </a:pPr>
            <a:r>
              <a:rPr lang="es-ES_tradnl" sz="900" dirty="0"/>
              <a:t>V00/012</a:t>
            </a:r>
            <a:r>
              <a:rPr lang="es-ES_tradnl" sz="900" b="1" dirty="0"/>
              <a:t>0</a:t>
            </a:r>
            <a:r>
              <a:rPr lang="es-ES_tradnl" sz="900" dirty="0"/>
              <a:t>16</a:t>
            </a:r>
            <a:endParaRPr lang="es-ES" sz="900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83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Metodología de la Clase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ESTABLECER COMPROMISOS DE TRABAJO EN EL ENCUADRE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CREAR UN AMBIENTE DE TRABAJO COLABORATIVO DE ESTUDIO DE ANÁLISIS Y REFLEXIÓN.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PARTICIPACIÓN ACTIVA DE LAS ALUMNAS EN LECTURAS, ELABORACIÓN DE TEXTOS, REVISTAS , PRESENTACIONES Y EXPOSICIONES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COMPARTIR CONOCIMIENTOS EN PLENARIAS, POR BINAS, EQUIPO O GRUPO Y SOCIALIZAR INFORMACIÓN.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BUSCAR DIFERENTES FUENTES DE INFORMACIÓN PROFUNDIZAR EN LOS TEMAS Y ACTIVIDADES.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APOYAR EL PROCESO DE REDACCIÓN DE DOCUMENTOS ANÁLISIS Y SÍNTESIS PARA DESARROLLAR LAS HABILIDADES INTELECTUALES 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DESARROLLAR HABILIDADES EN EL USO DE TECNOLOGÍA EDUCATIVA PARA MEJORAR EL PROCESO DE ENSEÑANZA –APRENDIZAJE</a:t>
            </a:r>
          </a:p>
          <a:p>
            <a:pPr marL="0" indent="0">
              <a:buNone/>
            </a:pPr>
            <a:r>
              <a:rPr lang="es-ES_tradnl" sz="1800" dirty="0" smtClean="0"/>
              <a:t> </a:t>
            </a:r>
            <a:r>
              <a:rPr lang="es-ES_tradnl" sz="800" dirty="0"/>
              <a:t>ENEP-F-ST19</a:t>
            </a:r>
          </a:p>
          <a:p>
            <a:pPr marL="0" indent="0">
              <a:buNone/>
            </a:pPr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pPr marL="0" indent="0">
              <a:buNone/>
            </a:pPr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POLITICAS Y NORMATIVIDAD DE LA CLASE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>
            <a:normAutofit/>
          </a:bodyPr>
          <a:lstStyle/>
          <a:p>
            <a:pPr>
              <a:buNone/>
            </a:pPr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_tradnl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ASISTENCIA     Y PERMANENCIA 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DEFINIR EL LIMITE DE FALTAS  PARA NO LLEVARSE LA MATERIA A EXAMENES EXTRAORDINARIOS( DEPARTAMENTO DE  CONTROL ESCOLAR)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DESPUÉS DEL TIMBRE SE INICIARÁ EL PASE DE LISTA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NO SE PERMITEN SALIDAS POR MÁS DE 5 MINUTOS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SE TOMARÁ COMO RETARDO DESPUES DE 5 MINUTOS DESPUÉS DEL TIMBRE</a:t>
            </a:r>
          </a:p>
          <a:p>
            <a:r>
              <a:rPr lang="es-ES_tradnl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PORTAR UNIFORME DE LA  INSTITUCIÓN DURANTE LA CLASE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NO SE JUSTIFICARAN FALTAS  EN OTRAS FECHAS DESPUÉS DE LA CLASE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LAS COMISIONES OFICIALES SE JUSTIFICAN EL MISMO DÍA DE LA FALTA NO EN OTRA FECHA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LAS FALTAS POR ENFERMEDAD NO SON JUSTIFICADAS SOLO SE RECIBIRÁ  LA RECEPCION DE TRABAJOS Y TAREAS CON JUSTIFICANTE MÉDICO CON FECHA DE LA CLASE.</a:t>
            </a:r>
          </a:p>
          <a:p>
            <a:endParaRPr lang="es-ES_tradnl" sz="1800" dirty="0">
              <a:latin typeface="Arial" pitchFamily="34" charset="0"/>
              <a:cs typeface="Arial" pitchFamily="34" charset="0"/>
            </a:endParaRPr>
          </a:p>
          <a:p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Normatividad de la clase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167476"/>
          </a:xfrm>
        </p:spPr>
        <p:txBody>
          <a:bodyPr>
            <a:normAutofit fontScale="25000" lnSpcReduction="20000"/>
          </a:bodyPr>
          <a:lstStyle/>
          <a:p>
            <a:endParaRPr lang="es-ES_tradnl" sz="72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La presente asignatura tiene como normatividad establecer un ambiente basado en el respeto mutuo, la cultura de los valores .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Solicitar permiso para ingresar y salir del salón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No hablar por celular  ni enviar mensajes y recibir.(SOLO EMERGENCIAS)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Uso exclusivo de laptop para adquisición de conocimientos  para la asignatura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No uso de facebook, Messenger etc.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No se permitirá el ingreso al aula después de 15 minutos de  iniciar la clase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Después de dos salidas continuas se aplicará la falta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No se recibirán trabajos en otra fecha  sin excepción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Si la alumna tiene una comisión oficial deberá entregar el trabajo en el día de clase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Exposiciones en clase  el día que se solicita no se podrá recuperar 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Elaborar apuntes en clase de los temas vistos en clase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Trabajos  y Exposiciones en computadora  con Portada  y entregados en carpeta</a:t>
            </a:r>
          </a:p>
          <a:p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Tareas en Escuela en Red y  entregarlas de acuerdo a las indicaciones en clase y serán valoradas para evaluación.  </a:t>
            </a:r>
          </a:p>
          <a:p>
            <a:endParaRPr lang="es-ES_tradnl" sz="7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_tradnl" sz="3200" dirty="0"/>
              <a:t>ENEP-F-ST19</a:t>
            </a:r>
          </a:p>
          <a:p>
            <a:pPr marL="0" indent="0">
              <a:buNone/>
            </a:pPr>
            <a:r>
              <a:rPr lang="es-ES_tradnl" sz="3200" dirty="0"/>
              <a:t>V00/012</a:t>
            </a:r>
            <a:r>
              <a:rPr lang="es-ES_tradnl" sz="3200" b="1" dirty="0"/>
              <a:t>0</a:t>
            </a:r>
            <a:r>
              <a:rPr lang="es-ES_tradnl" sz="3200" dirty="0"/>
              <a:t>16</a:t>
            </a:r>
            <a:endParaRPr lang="es-ES" sz="3200" dirty="0"/>
          </a:p>
          <a:p>
            <a:pPr marL="0" indent="0">
              <a:buNone/>
            </a:pPr>
            <a:r>
              <a:rPr lang="es-ES_tradnl" sz="7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r>
              <a:rPr lang="es-ES_tradnl" dirty="0" smtClean="0"/>
              <a:t>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_tradnl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Registro de observaciones a través de una bitácora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Cuaderno exclusivo para la materia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Entrega de Tareas  y trabajos, en Escuela en Red con portada y en computadora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Participación individual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Los apuntes del cuaderno llevarán fecha de la clase, Unidad, Nombre del Tema , Actividad y con limpieza y apoyo de mapas mentales y conceptuales etc.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Presentación de un </a:t>
            </a:r>
            <a:r>
              <a:rPr lang="es-ES_tradnl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Evaluación Global 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Todos los exámenes y trabajos  se solicitarán  para revisión  y se solicitarán para depositarlos en el portafolio del alumno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Exposición  en equipo en PowerPoint  y PREZY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Exámenes escritos  al final de cada </a:t>
            </a:r>
            <a:r>
              <a:rPr lang="es-ES_tradnl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Unidad( 30 reactivos)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Investigación y aportaciones de innovación para la educación</a:t>
            </a:r>
          </a:p>
          <a:p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Evaluación semestral  escrito </a:t>
            </a:r>
          </a:p>
          <a:p>
            <a:pPr>
              <a:buNone/>
            </a:pP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                                                  </a:t>
            </a:r>
          </a:p>
          <a:p>
            <a:pPr marL="0" indent="0">
              <a:buNone/>
            </a:pP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900" dirty="0" smtClean="0"/>
              <a:t>ENEP-F-ST19</a:t>
            </a:r>
            <a:endParaRPr lang="es-ES_tradnl" sz="900" dirty="0"/>
          </a:p>
          <a:p>
            <a:pPr marL="0" indent="0">
              <a:buNone/>
            </a:pPr>
            <a:r>
              <a:rPr lang="es-ES_tradnl" sz="900" dirty="0"/>
              <a:t>V00/012</a:t>
            </a:r>
            <a:r>
              <a:rPr lang="es-ES_tradnl" sz="900" b="1" dirty="0"/>
              <a:t>0</a:t>
            </a:r>
            <a:r>
              <a:rPr lang="es-ES_tradnl" sz="900" dirty="0"/>
              <a:t>16</a:t>
            </a:r>
            <a:endParaRPr lang="es-ES" sz="900" dirty="0"/>
          </a:p>
          <a:p>
            <a:pPr>
              <a:buNone/>
            </a:pPr>
            <a:r>
              <a:rPr lang="es-ES_tradnl" sz="18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es-ES_tradnl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357290" y="285728"/>
            <a:ext cx="635798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endParaRPr lang="es-MX" sz="6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PROPÓSITOS</a:t>
            </a:r>
            <a:endParaRPr lang="es-MX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773486"/>
            <a:ext cx="4176464" cy="23837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744356"/>
              </p:ext>
            </p:extLst>
          </p:nvPr>
        </p:nvGraphicFramePr>
        <p:xfrm>
          <a:off x="467544" y="620688"/>
          <a:ext cx="8435280" cy="5760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00428"/>
                <a:gridCol w="1592260"/>
                <a:gridCol w="2242592"/>
              </a:tblGrid>
              <a:tr h="695443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effectLst/>
                        </a:rPr>
                        <a:t>Criterios de evaluación</a:t>
                      </a:r>
                      <a:endParaRPr lang="es-MX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Porcentajes </a:t>
                      </a:r>
                      <a:r>
                        <a:rPr lang="es-MX" sz="1200" dirty="0">
                          <a:effectLst/>
                        </a:rPr>
                        <a:t>de </a:t>
                      </a:r>
                      <a:r>
                        <a:rPr lang="es-MX" sz="1200" dirty="0" smtClean="0">
                          <a:effectLst/>
                        </a:rPr>
                        <a:t>Evaluación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5354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Con Jornada de O y P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Sin jornada de O y P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597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EVALUACIÓN</a:t>
                      </a:r>
                      <a:r>
                        <a:rPr lang="es-MX" sz="1200" baseline="0" dirty="0" smtClean="0">
                          <a:effectLst/>
                        </a:rPr>
                        <a:t> DE  UNIDAD(  Exámen)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30%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30%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8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</a:rPr>
                        <a:t>Trabajos escritos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15%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30%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9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</a:rPr>
                        <a:t>(Participación y exposiciones)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10%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20%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53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Portafolio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20%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20%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534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Jornada de Observación 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25%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 -------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9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 EVALUACIÓN</a:t>
                      </a:r>
                      <a:r>
                        <a:rPr lang="es-MX" sz="1200" baseline="0" dirty="0" smtClean="0">
                          <a:effectLst/>
                        </a:rPr>
                        <a:t> SEMESTRAL   EXÁMEN   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100%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53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 smtClean="0">
                          <a:effectLst/>
                        </a:rPr>
                        <a:t>EVALUACIÓN</a:t>
                      </a:r>
                      <a:r>
                        <a:rPr lang="es-MX" sz="1200" baseline="0" dirty="0" smtClean="0">
                          <a:effectLst/>
                        </a:rPr>
                        <a:t> GLOBAL   30%   EXÁMEN SEMESTRAL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aseline="0" dirty="0" smtClean="0">
                          <a:effectLst/>
                        </a:rPr>
                        <a:t>                                         30%  EVIDENCIAS DE  UNIDADES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40% EVIDENCIA GLOBAL INTEGRADORA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572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TOTAL DE </a:t>
                      </a:r>
                      <a:r>
                        <a:rPr lang="es-MX" sz="1200" dirty="0" smtClean="0">
                          <a:effectLst/>
                        </a:rPr>
                        <a:t> EVALUACIÓN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100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100</a:t>
                      </a:r>
                      <a:endParaRPr lang="es-MX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3571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39208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FECHAS   DE EVALUACIÓN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761907"/>
              </p:ext>
            </p:extLst>
          </p:nvPr>
        </p:nvGraphicFramePr>
        <p:xfrm>
          <a:off x="755576" y="1124744"/>
          <a:ext cx="7776864" cy="4204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44834"/>
                <a:gridCol w="2632030"/>
              </a:tblGrid>
              <a:tr h="438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EVALUACIÓN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FECHAS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807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1ª</a:t>
                      </a:r>
                      <a:r>
                        <a:rPr lang="es-MX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EVALUACIÓN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 OCTUBRE AL 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</a:t>
                      </a:r>
                      <a:r>
                        <a:rPr lang="es-MX" sz="20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</a:t>
                      </a:r>
                      <a:endParaRPr lang="es-MX" sz="2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807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2ª</a:t>
                      </a:r>
                      <a:r>
                        <a:rPr lang="es-MX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EVALUACIÓN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20 al 24    NOVIEMBRE</a:t>
                      </a:r>
                      <a:r>
                        <a:rPr lang="es-MX" sz="200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2017</a:t>
                      </a:r>
                      <a:endParaRPr lang="es-MX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456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3ª. EVALUACIÓN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 AL 12 ENERO 2018</a:t>
                      </a:r>
                      <a:endParaRPr lang="es-MX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461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JORNADA DE OBSERVACIÓN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8,9,10 DE NOVIEMBRE 2017</a:t>
                      </a:r>
                      <a:endParaRPr lang="es-MX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465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EXAMENES</a:t>
                      </a:r>
                      <a:r>
                        <a:rPr lang="es-MX" sz="20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SEMESTRALES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15 -19 </a:t>
                      </a:r>
                      <a:r>
                        <a:rPr lang="es-MX" sz="2000" baseline="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ENERO 2018</a:t>
                      </a:r>
                      <a:endParaRPr lang="es-MX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5269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           </a:t>
                      </a:r>
                      <a:r>
                        <a:rPr lang="es-MX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EVALUACIÓN GLOBAL</a:t>
                      </a:r>
                      <a:endParaRPr lang="es-MX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15-19 ENERO 2018</a:t>
                      </a:r>
                      <a:endParaRPr lang="es-MX" sz="20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04950" y="2603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1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6928" y="692696"/>
            <a:ext cx="7963544" cy="576064"/>
          </a:xfrm>
        </p:spPr>
        <p:txBody>
          <a:bodyPr>
            <a:normAutofit/>
          </a:bodyPr>
          <a:lstStyle/>
          <a:p>
            <a:pPr algn="ctr"/>
            <a:r>
              <a:rPr lang="es-ES_tradnl" sz="1400" b="1" dirty="0"/>
              <a:t>CALENDARIZACIÓN DEL SEMESTRE </a:t>
            </a:r>
            <a:r>
              <a:rPr lang="es-ES_tradnl" sz="1400" b="1" dirty="0" smtClean="0"/>
              <a:t>NON  </a:t>
            </a:r>
            <a:r>
              <a:rPr lang="es-MX" sz="1400" dirty="0"/>
              <a:t/>
            </a:r>
            <a:br>
              <a:rPr lang="es-MX" sz="1400" dirty="0"/>
            </a:br>
            <a:r>
              <a:rPr lang="es-ES_tradnl" sz="1400" b="1" dirty="0" smtClean="0"/>
              <a:t>2017- 2018</a:t>
            </a:r>
            <a:endParaRPr lang="es-MX" sz="1400" dirty="0"/>
          </a:p>
        </p:txBody>
      </p:sp>
      <p:pic>
        <p:nvPicPr>
          <p:cNvPr id="3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51" y="404664"/>
            <a:ext cx="1066800" cy="825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055969"/>
              </p:ext>
            </p:extLst>
          </p:nvPr>
        </p:nvGraphicFramePr>
        <p:xfrm>
          <a:off x="308259" y="1336675"/>
          <a:ext cx="8640961" cy="5332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792"/>
                <a:gridCol w="1793865"/>
                <a:gridCol w="1092218"/>
                <a:gridCol w="2886080"/>
                <a:gridCol w="1014449"/>
                <a:gridCol w="1223560"/>
                <a:gridCol w="336997"/>
              </a:tblGrid>
              <a:tr h="276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N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Semana/Fecha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Primero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Segundo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Tercero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Cuarto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Dip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50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1.-.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21 al 25 de agosto 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SEMANA DE INDUCCIÓN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138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28 al 1° de septiembre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138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3.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4 al 8 de septiembre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138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4.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11 al 15 de septiembre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12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76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5.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18 al 22 de septiembre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20,21 Y 22 Observación y ayudantía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22 Visita Previa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138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6.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25 al 28 de septiembre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EVALUACIÓN DE LA 1° UNIDAD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26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760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7.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 al 06 de octubre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EVALUACION 1° UNID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50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8.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09 al 13 de octubre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50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9.-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16 al 20 de octubre 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40062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10.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23 al 26 de octubre 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EVALUACIÓN  2° UNID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0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11.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30 de octubre al 3 de noviembre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EVALUACIÓN DE LA 2° UNIDAD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50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12.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6 al 10 de  noviembre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8, 9 y 10 visita a  J N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8,9 y 10 Observación y ayudantía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50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13.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13 al 17 de noviembre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14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50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14.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20 al 24 de noviembre 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EVALUACIÓN DE LA 3° UNIDAD</a:t>
                      </a:r>
                      <a:endParaRPr lang="es-MX" sz="700" dirty="0">
                        <a:effectLst/>
                        <a:latin typeface="Calibri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76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15.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27 de noviembre al 1° de diciembre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28 visita previa</a:t>
                      </a:r>
                      <a:endParaRPr lang="es-MX" sz="700" dirty="0">
                        <a:effectLst/>
                        <a:latin typeface="Calibri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EVALUACIÓN 3° UNID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28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3513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16.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4 al 8 de diciembre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600" dirty="0">
                          <a:effectLst/>
                        </a:rPr>
                        <a:t>(</a:t>
                      </a:r>
                      <a:r>
                        <a:rPr lang="es-ES_tradnl" sz="500" dirty="0">
                          <a:effectLst/>
                        </a:rPr>
                        <a:t>Pensamiento Mat, Lenguaje  y Exploración y Conocimiento del Mundo )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Jornada de Práctica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50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17.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11 al 15 de diciembre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76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18.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8 al 12 de enero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EVALUACIÓN DE LA 4° UNIDAD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EVALUACIÓN  4° UNID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50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19.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15 al 19 de enero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EXAMEN SEMESTRAL Y EVALUACION GLOBAL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250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20.-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22 al 26 de   enero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Última semana de trabajo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  <a:tr h="138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Viernes 26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TERMINO DE SEMESTRE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114" marR="45114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65313" y="1336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81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1600" dirty="0" smtClean="0">
              <a:latin typeface="+mj-lt"/>
            </a:endParaRPr>
          </a:p>
          <a:p>
            <a:pPr marL="0" indent="0" algn="just">
              <a:buNone/>
            </a:pPr>
            <a:r>
              <a:rPr lang="es-MX" sz="1600" dirty="0" smtClean="0">
                <a:latin typeface="+mj-lt"/>
              </a:rPr>
              <a:t>Este curso  tiene como propósito que la </a:t>
            </a:r>
            <a:r>
              <a:rPr lang="es-MX" sz="1600" dirty="0">
                <a:latin typeface="+mj-lt"/>
              </a:rPr>
              <a:t>estudiante reconozca que la educación </a:t>
            </a:r>
            <a:r>
              <a:rPr lang="es-MX" sz="1600" dirty="0" smtClean="0">
                <a:latin typeface="+mj-lt"/>
              </a:rPr>
              <a:t>básica como  </a:t>
            </a:r>
            <a:r>
              <a:rPr lang="es-MX" sz="1600" dirty="0">
                <a:latin typeface="+mj-lt"/>
              </a:rPr>
              <a:t>el resultado de una serie de cambios, acuerdos, reformas y reestructuraciones; de ahí que el propósito de este curso sea proporcionar los elementos teórico-metodológicos para analizar y comprender las características actuales de la educación básica en nuestro </a:t>
            </a:r>
            <a:r>
              <a:rPr lang="es-MX" sz="1600" dirty="0" smtClean="0">
                <a:latin typeface="+mj-lt"/>
              </a:rPr>
              <a:t>país</a:t>
            </a:r>
          </a:p>
          <a:p>
            <a:pPr marL="0" indent="0" algn="just">
              <a:buNone/>
            </a:pPr>
            <a:endParaRPr lang="es-MX" sz="1600" dirty="0" smtClean="0">
              <a:latin typeface="+mj-lt"/>
            </a:endParaRPr>
          </a:p>
          <a:p>
            <a:pPr algn="just"/>
            <a:r>
              <a:rPr lang="es-ES_tradnl" sz="1600" dirty="0" smtClean="0">
                <a:latin typeface="+mj-lt"/>
                <a:cs typeface="Arial" pitchFamily="34" charset="0"/>
              </a:rPr>
              <a:t> Explorar los temas que preocupan a la sociedad mexicana y que deben ocupar a los futuros docentes, Cobertura, calidad, equidad, resultados de evaluación, estándares, educación para la vida, enfoques educativos, entre otros, son tópicos que los estudiantes normalistas explorarán a partir de aproximaciones teóricas e investigativas.</a:t>
            </a:r>
          </a:p>
          <a:p>
            <a:pPr algn="just"/>
            <a:r>
              <a:rPr lang="es-ES_tradnl" sz="1600" dirty="0">
                <a:latin typeface="+mj-lt"/>
                <a:cs typeface="Arial" pitchFamily="34" charset="0"/>
              </a:rPr>
              <a:t> </a:t>
            </a:r>
            <a:r>
              <a:rPr lang="es-ES_tradnl" sz="1600" dirty="0" smtClean="0">
                <a:latin typeface="+mj-lt"/>
                <a:cs typeface="Arial" pitchFamily="34" charset="0"/>
              </a:rPr>
              <a:t>Analizar de manera sistemática y profunda la forma en que el sistema educativo se ha constituido en los últimos años, ello obliga a tomar en consideración tanto los  datos estadísticos, como las modificaciones a las normas, leyes y enfoques curriculares. </a:t>
            </a:r>
          </a:p>
          <a:p>
            <a:pPr algn="just"/>
            <a:r>
              <a:rPr lang="es-ES_tradnl" sz="1600" dirty="0" smtClean="0">
                <a:latin typeface="+mj-lt"/>
                <a:cs typeface="Arial" pitchFamily="34" charset="0"/>
              </a:rPr>
              <a:t>Atención en el análisis y reflexión de la formación profesional para la docencia en contexto de las diversas exigencias que la  educación básica en la actualidad.</a:t>
            </a:r>
          </a:p>
          <a:p>
            <a:pPr algn="just"/>
            <a:endParaRPr lang="es-ES_tradnl" sz="1600" dirty="0">
              <a:latin typeface="+mj-lt"/>
              <a:cs typeface="Arial" pitchFamily="34" charset="0"/>
            </a:endParaRPr>
          </a:p>
          <a:p>
            <a:r>
              <a:rPr lang="es-ES_tradnl" sz="800" dirty="0"/>
              <a:t>ENEP-F-ST19</a:t>
            </a:r>
          </a:p>
          <a:p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pPr algn="just"/>
            <a:endParaRPr lang="es-ES_tradnl" sz="16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 Profesionales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000" dirty="0"/>
              <a:t>Aplica críticamente el plan y programas de estudio de la educación básica para alcanzar los propósitos educativos y contribuir al pleno desenvolvimiento de las capacidades de los alumnos del nivel escolar.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 smtClean="0"/>
              <a:t>• </a:t>
            </a:r>
            <a:r>
              <a:rPr lang="es-MX" sz="2000" dirty="0"/>
              <a:t>Actúa de manera ética ante la diversidad de situaciones que se presentan en la práctica profesional.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 smtClean="0"/>
              <a:t>• </a:t>
            </a:r>
            <a:r>
              <a:rPr lang="es-MX" sz="2000" dirty="0"/>
              <a:t>Utiliza recursos de la investigación educativa para enriquecer la práctica docente, expresando su interés por la ciencia y la propia investigación.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 smtClean="0"/>
              <a:t>• </a:t>
            </a:r>
            <a:r>
              <a:rPr lang="es-MX" sz="2000" dirty="0"/>
              <a:t>Interviene de manera colaborativa con la comunidad escolar, padres de familia, autoridades y docentes, en la toma de decisiones y en el desarrollo de alternativas de solución a problemáticas </a:t>
            </a:r>
            <a:r>
              <a:rPr lang="es-MX" sz="2000" dirty="0" smtClean="0"/>
              <a:t>socioeducativas</a:t>
            </a:r>
          </a:p>
          <a:p>
            <a:pPr marL="0" indent="0">
              <a:buNone/>
            </a:pP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_tradnl" sz="800" dirty="0"/>
              <a:t>ENEP-F-ST19</a:t>
            </a:r>
          </a:p>
          <a:p>
            <a:pPr marL="0" indent="0">
              <a:buNone/>
            </a:pPr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pPr marL="0" indent="0">
              <a:buNone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80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 del Curso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9971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es-MX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800" dirty="0"/>
              <a:t>E</a:t>
            </a:r>
            <a:r>
              <a:rPr lang="es-MX" sz="1800" dirty="0" smtClean="0"/>
              <a:t>stablece </a:t>
            </a:r>
            <a:r>
              <a:rPr lang="es-MX" sz="1800" dirty="0"/>
              <a:t>relaciones entre los principios, conceptos disciplinarios y contenidos del plan y programas de estudio de educación básica para dar sentido y fundamento al trabajo docente de acuerdo al contexto. </a:t>
            </a:r>
            <a:endParaRPr lang="es-MX" sz="1800" dirty="0" smtClean="0"/>
          </a:p>
          <a:p>
            <a:pPr marL="0" indent="0">
              <a:buNone/>
            </a:pPr>
            <a:r>
              <a:rPr lang="es-MX" sz="1800" dirty="0" smtClean="0"/>
              <a:t>• </a:t>
            </a:r>
            <a:r>
              <a:rPr lang="es-MX" sz="1800" dirty="0"/>
              <a:t>Reconoce el proceso a través del cual se ha desarrollado la profesión docente, la influencia del contexto histórico y social, los principios filosóficos y valores en los que se sustenta para fundamentar la importancia de su función social actual. </a:t>
            </a:r>
            <a:endParaRPr lang="es-MX" sz="1800" dirty="0" smtClean="0"/>
          </a:p>
          <a:p>
            <a:pPr marL="0" indent="0">
              <a:buNone/>
            </a:pPr>
            <a:r>
              <a:rPr lang="es-MX" sz="1800" dirty="0" smtClean="0"/>
              <a:t>• </a:t>
            </a:r>
            <a:r>
              <a:rPr lang="es-MX" sz="1800" dirty="0"/>
              <a:t>Utiliza medios tecnológicos y las fuentes de información disponibles para mantenerse actualizado respecto a las diversas áreas disciplinarias y campos formativos que intervienen en su trabajo docente. </a:t>
            </a:r>
            <a:endParaRPr lang="es-MX" sz="1800" dirty="0" smtClean="0"/>
          </a:p>
          <a:p>
            <a:pPr marL="0" indent="0">
              <a:buNone/>
            </a:pPr>
            <a:r>
              <a:rPr lang="es-MX" sz="1800" dirty="0" smtClean="0"/>
              <a:t>• </a:t>
            </a:r>
            <a:r>
              <a:rPr lang="es-MX" sz="1800" dirty="0"/>
              <a:t>Diseña proyectos de trabajo para vincular las necesidades del entorno y la institución con base en un diagnóstico. </a:t>
            </a:r>
            <a:endParaRPr lang="es-MX" sz="1800" dirty="0" smtClean="0"/>
          </a:p>
          <a:p>
            <a:pPr marL="0" indent="0">
              <a:buNone/>
            </a:pPr>
            <a:r>
              <a:rPr lang="es-MX" sz="1800" dirty="0" smtClean="0"/>
              <a:t>• </a:t>
            </a:r>
            <a:r>
              <a:rPr lang="es-MX" sz="1800" dirty="0"/>
              <a:t>Elabora documentos de difusión y divulgación para socializar la información, producto de sus indagaciones</a:t>
            </a:r>
            <a:r>
              <a:rPr lang="es-MX" sz="1800" dirty="0" smtClean="0"/>
              <a:t>.</a:t>
            </a:r>
          </a:p>
          <a:p>
            <a:pPr marL="0" indent="0">
              <a:buNone/>
            </a:pPr>
            <a:r>
              <a:rPr lang="es-ES_tradnl" sz="800" dirty="0" smtClean="0"/>
              <a:t>     ENEP-F-ST19</a:t>
            </a:r>
            <a:endParaRPr lang="es-ES_tradnl" sz="800" dirty="0"/>
          </a:p>
          <a:p>
            <a:pPr marL="0" indent="0">
              <a:buNone/>
            </a:pPr>
            <a:r>
              <a:rPr lang="es-ES_tradnl" sz="800" dirty="0" smtClean="0"/>
              <a:t>     V00/012</a:t>
            </a:r>
            <a:r>
              <a:rPr lang="es-ES_tradnl" sz="800" b="1" dirty="0" smtClean="0"/>
              <a:t>0</a:t>
            </a:r>
            <a:r>
              <a:rPr lang="es-ES_tradnl" sz="800" dirty="0" smtClean="0"/>
              <a:t>16</a:t>
            </a:r>
            <a:endParaRPr lang="es-ES" sz="800" dirty="0"/>
          </a:p>
          <a:p>
            <a:pPr marL="0" indent="0">
              <a:buNone/>
            </a:pP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6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Estructura del Curso</a:t>
            </a: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s-ES_tradnl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ES_tradnl" sz="1600" b="1" dirty="0" smtClean="0">
                <a:latin typeface="Arial" pitchFamily="34" charset="0"/>
                <a:cs typeface="Arial" pitchFamily="34" charset="0"/>
              </a:rPr>
              <a:t>El curso está conformado por tres unidades de aprendizaje</a:t>
            </a:r>
          </a:p>
          <a:p>
            <a:pPr>
              <a:buNone/>
            </a:pPr>
            <a:endParaRPr lang="es-ES_tradnl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000" b="1" dirty="0"/>
              <a:t>Unidad de </a:t>
            </a:r>
            <a:r>
              <a:rPr lang="es-MX" sz="2000" b="1" dirty="0" smtClean="0"/>
              <a:t>aprendizaje I</a:t>
            </a:r>
          </a:p>
          <a:p>
            <a:pPr marL="0" indent="0" algn="ctr">
              <a:buNone/>
            </a:pPr>
            <a:endParaRPr lang="es-MX" sz="1600" dirty="0" smtClean="0"/>
          </a:p>
          <a:p>
            <a:pPr marL="0" indent="0">
              <a:buNone/>
            </a:pPr>
            <a:r>
              <a:rPr lang="es-MX" sz="1600" dirty="0" smtClean="0"/>
              <a:t>  </a:t>
            </a:r>
            <a:r>
              <a:rPr lang="es-MX" sz="1600" b="1" dirty="0"/>
              <a:t>Acercamiento a las condiciones actuales de las escuelas de educación básica en México y su relación con el Sistema Educativo Nacional </a:t>
            </a:r>
            <a:endParaRPr lang="es-MX" sz="1600" b="1" dirty="0" smtClean="0"/>
          </a:p>
          <a:p>
            <a:pPr marL="0" indent="0">
              <a:buNone/>
            </a:pPr>
            <a:endParaRPr lang="es-MX" sz="1600" dirty="0" smtClean="0"/>
          </a:p>
          <a:p>
            <a:r>
              <a:rPr lang="es-MX" sz="1600" dirty="0" smtClean="0"/>
              <a:t> </a:t>
            </a:r>
            <a:r>
              <a:rPr lang="es-MX" sz="1600" dirty="0"/>
              <a:t>Institución escolar y sentido educativo: - Entorno inmediato de interacción, la comunidad</a:t>
            </a:r>
            <a:r>
              <a:rPr lang="es-MX" sz="1600" dirty="0" smtClean="0"/>
              <a:t>.</a:t>
            </a:r>
          </a:p>
          <a:p>
            <a:r>
              <a:rPr lang="es-MX" sz="1600" dirty="0" smtClean="0"/>
              <a:t>  </a:t>
            </a:r>
            <a:r>
              <a:rPr lang="es-MX" sz="1600" dirty="0"/>
              <a:t>Organización, actores y normas internas. </a:t>
            </a:r>
          </a:p>
          <a:p>
            <a:endParaRPr lang="es-MX" sz="1600" dirty="0" smtClean="0"/>
          </a:p>
          <a:p>
            <a:r>
              <a:rPr lang="es-MX" sz="1600" dirty="0" smtClean="0"/>
              <a:t>Entorno </a:t>
            </a:r>
            <a:r>
              <a:rPr lang="es-MX" sz="1600" dirty="0"/>
              <a:t>legal de funcionamiento, sistema educativo</a:t>
            </a:r>
            <a:r>
              <a:rPr lang="es-MX" sz="1600" dirty="0" smtClean="0"/>
              <a:t>.</a:t>
            </a: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  <a:p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_tradnl" sz="800" dirty="0"/>
              <a:t>ENEP-F-ST19</a:t>
            </a:r>
          </a:p>
          <a:p>
            <a:pPr marL="0" indent="0">
              <a:buNone/>
            </a:pPr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endParaRPr lang="es-ES_tradnl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400" dirty="0"/>
              <a:t>Unidad de aprendizaje II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1800" b="1" dirty="0" smtClean="0"/>
              <a:t>Propuestas </a:t>
            </a:r>
            <a:r>
              <a:rPr lang="es-MX" sz="1800" b="1" dirty="0"/>
              <a:t>y/o proyectos educativos que son expresión de la política educativa (incluyendo currículo actual), así como modalidades </a:t>
            </a:r>
            <a:endParaRPr lang="es-MX" sz="1800" b="1" dirty="0" smtClean="0"/>
          </a:p>
          <a:p>
            <a:pPr marL="0" indent="0">
              <a:buNone/>
            </a:pP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La necesidad de atender a los aprendizajes indispensables para la vida desde la educación básica. </a:t>
            </a:r>
            <a:endParaRPr lang="es-MX" sz="1800" dirty="0" smtClean="0"/>
          </a:p>
          <a:p>
            <a:pPr marL="0" indent="0">
              <a:buNone/>
            </a:pPr>
            <a:endParaRPr lang="es-MX" sz="1800" dirty="0" smtClean="0"/>
          </a:p>
          <a:p>
            <a:r>
              <a:rPr lang="es-MX" sz="1800" dirty="0" smtClean="0"/>
              <a:t> </a:t>
            </a:r>
            <a:r>
              <a:rPr lang="es-MX" sz="1800" dirty="0"/>
              <a:t>Características de las propuestas educativas subyacentes en el plan de estudios y los programas escolares vigentes para la educación básica</a:t>
            </a:r>
            <a:r>
              <a:rPr lang="es-MX" sz="1800" dirty="0" smtClean="0"/>
              <a:t>.</a:t>
            </a:r>
          </a:p>
          <a:p>
            <a:pPr marL="0" indent="0">
              <a:buNone/>
            </a:pPr>
            <a:r>
              <a:rPr lang="es-MX" sz="1800" dirty="0" smtClean="0"/>
              <a:t> </a:t>
            </a:r>
          </a:p>
          <a:p>
            <a:r>
              <a:rPr lang="es-MX" sz="1800" dirty="0" smtClean="0"/>
              <a:t>Enfoque </a:t>
            </a:r>
            <a:r>
              <a:rPr lang="es-MX" sz="1800" dirty="0"/>
              <a:t>basado en el desarrollo de competencias y estándares curriculares</a:t>
            </a:r>
            <a:r>
              <a:rPr lang="es-MX" sz="1800" dirty="0" smtClean="0"/>
              <a:t>.</a:t>
            </a:r>
          </a:p>
          <a:p>
            <a:endParaRPr lang="es-MX" sz="1800" dirty="0" smtClean="0"/>
          </a:p>
          <a:p>
            <a:r>
              <a:rPr lang="es-MX" sz="1800" dirty="0" smtClean="0"/>
              <a:t>  </a:t>
            </a:r>
            <a:r>
              <a:rPr lang="es-MX" sz="1800" dirty="0"/>
              <a:t>Tipos de proyectos en la educación básica de acuerdo con las características del contexto y diversidad </a:t>
            </a:r>
            <a:r>
              <a:rPr lang="es-MX" sz="1800" dirty="0" smtClean="0"/>
              <a:t>estudiantil</a:t>
            </a:r>
          </a:p>
          <a:p>
            <a:endParaRPr lang="es-MX" sz="1800" dirty="0"/>
          </a:p>
          <a:p>
            <a:pPr marL="0" indent="0">
              <a:buNone/>
            </a:pPr>
            <a:r>
              <a:rPr lang="es-ES_tradnl" sz="800" dirty="0"/>
              <a:t>ENEP-F-ST19</a:t>
            </a:r>
          </a:p>
          <a:p>
            <a:pPr marL="0" indent="0">
              <a:buNone/>
            </a:pPr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381780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908720"/>
            <a:ext cx="828092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/>
              <a:t>Unidad de aprendizaje </a:t>
            </a:r>
            <a:r>
              <a:rPr lang="es-MX" sz="2000" dirty="0" smtClean="0"/>
              <a:t>III</a:t>
            </a:r>
          </a:p>
          <a:p>
            <a:pPr algn="ctr"/>
            <a:endParaRPr lang="es-MX" dirty="0"/>
          </a:p>
          <a:p>
            <a:pPr algn="ctr"/>
            <a:r>
              <a:rPr lang="es-MX" dirty="0" smtClean="0"/>
              <a:t> </a:t>
            </a:r>
          </a:p>
          <a:p>
            <a:r>
              <a:rPr lang="es-MX" b="1" dirty="0" smtClean="0"/>
              <a:t>La </a:t>
            </a:r>
            <a:r>
              <a:rPr lang="es-MX" b="1" dirty="0"/>
              <a:t>apropiación y realidad docente ante las problemáticas en las que está inserta la escuela </a:t>
            </a:r>
            <a:endParaRPr lang="es-MX" b="1" dirty="0" smtClean="0"/>
          </a:p>
          <a:p>
            <a:endParaRPr lang="es-MX" b="1" dirty="0" smtClean="0"/>
          </a:p>
          <a:p>
            <a:endParaRPr lang="es-MX" dirty="0"/>
          </a:p>
          <a:p>
            <a:r>
              <a:rPr lang="es-MX" dirty="0" smtClean="0"/>
              <a:t>• </a:t>
            </a:r>
            <a:r>
              <a:rPr lang="es-MX" dirty="0"/>
              <a:t>Ser docente hoy: relaciones y funciones en el sistema educativo, en la escuela y en el </a:t>
            </a:r>
            <a:r>
              <a:rPr lang="es-MX" dirty="0" smtClean="0"/>
              <a:t>aula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ES_tradnl" sz="800" dirty="0"/>
              <a:t>ENEP-F-ST19</a:t>
            </a:r>
          </a:p>
          <a:p>
            <a:r>
              <a:rPr lang="es-ES_tradnl" sz="800" dirty="0"/>
              <a:t>V00/012</a:t>
            </a:r>
            <a:r>
              <a:rPr lang="es-ES_tradnl" sz="800" b="1" dirty="0"/>
              <a:t>0</a:t>
            </a:r>
            <a:r>
              <a:rPr lang="es-ES_tradnl" sz="800" dirty="0"/>
              <a:t>16</a:t>
            </a:r>
            <a:endParaRPr lang="es-ES" sz="800" dirty="0"/>
          </a:p>
          <a:p>
            <a:endParaRPr lang="es-MX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645024"/>
            <a:ext cx="3672408" cy="250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1121</TotalTime>
  <Words>3586</Words>
  <Application>Microsoft Office PowerPoint</Application>
  <PresentationFormat>Presentación en pantalla (4:3)</PresentationFormat>
  <Paragraphs>655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Claridad</vt:lpstr>
      <vt:lpstr>      ENCUADRE  DE LA  ASIGNATURA  Panorama  actual de la educación básica en México.</vt:lpstr>
      <vt:lpstr>PRESENTACIÓN</vt:lpstr>
      <vt:lpstr>Presentación de PowerPoint</vt:lpstr>
      <vt:lpstr>Presentación de PowerPoint</vt:lpstr>
      <vt:lpstr>Competencias Profesionales</vt:lpstr>
      <vt:lpstr>Competencias del Curso</vt:lpstr>
      <vt:lpstr>Estructura del Curso</vt:lpstr>
      <vt:lpstr>Unidad de aprendizaje II</vt:lpstr>
      <vt:lpstr>Presentación de PowerPoint</vt:lpstr>
      <vt:lpstr>Secuencia de Contenidos</vt:lpstr>
      <vt:lpstr>Actividades de aprendizaje y enseñanza</vt:lpstr>
      <vt:lpstr>Bibliografía básica Unidad I</vt:lpstr>
      <vt:lpstr>Presentación de PowerPoint</vt:lpstr>
      <vt:lpstr>Presentación de PowerPoint</vt:lpstr>
      <vt:lpstr>   Secuencia de Contenidos    Unidad de aprendizaje II</vt:lpstr>
      <vt:lpstr>Actividades de aprendizaje y enseñanza</vt:lpstr>
      <vt:lpstr>Bibliografía básica Unidad II</vt:lpstr>
      <vt:lpstr>Presentación de PowerPoint</vt:lpstr>
      <vt:lpstr>Presentación de PowerPoint</vt:lpstr>
      <vt:lpstr>Secuencia de contenidos  Unidad de aprendizaje III</vt:lpstr>
      <vt:lpstr>Actividades de aprendizaje y enseñanza</vt:lpstr>
      <vt:lpstr>Bibliografía básica</vt:lpstr>
      <vt:lpstr>Presentación de PowerPoint</vt:lpstr>
      <vt:lpstr>Presentación de PowerPoint</vt:lpstr>
      <vt:lpstr>Presentación de PowerPoint</vt:lpstr>
      <vt:lpstr>Metodología de la Clase</vt:lpstr>
      <vt:lpstr>POLITICAS Y NORMATIVIDAD DE LA CLASE</vt:lpstr>
      <vt:lpstr>Normatividad de la clase</vt:lpstr>
      <vt:lpstr>Evaluación</vt:lpstr>
      <vt:lpstr>Presentación de PowerPoint</vt:lpstr>
      <vt:lpstr>FECHAS   DE EVALUACIÓN</vt:lpstr>
      <vt:lpstr>CALENDARIZACIÓN DEL SEMESTRE NON   2017- 2018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ENCUADRE  DE LA ASIGNATURA DE PROPOSITOS Y CONTENIDOS DE LA EDUCACION BASICA I</dc:title>
  <dc:creator>pebe</dc:creator>
  <cp:lastModifiedBy>Luffi</cp:lastModifiedBy>
  <cp:revision>120</cp:revision>
  <dcterms:created xsi:type="dcterms:W3CDTF">2012-09-05T19:01:11Z</dcterms:created>
  <dcterms:modified xsi:type="dcterms:W3CDTF">2017-10-11T01:53:41Z</dcterms:modified>
</cp:coreProperties>
</file>