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  <p:sldId id="260" r:id="rId5"/>
    <p:sldId id="262" r:id="rId6"/>
    <p:sldId id="263" r:id="rId7"/>
    <p:sldId id="266" r:id="rId8"/>
    <p:sldId id="267" r:id="rId9"/>
    <p:sldId id="279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80" r:id="rId18"/>
    <p:sldId id="281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80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846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1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09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16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871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73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37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317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254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330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84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530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501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055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5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88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9595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828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10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4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91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077E9-9FD4-41B1-BDE6-066DD0C0A144}" type="datetimeFigureOut">
              <a:rPr lang="es-ES" smtClean="0"/>
              <a:t>07/09/2017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623DF-F442-45F4-86A6-77E97689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631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4652-59A1-403F-9DEC-24079D8F38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07/09/2017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21EC-D3EB-44DE-B06F-AE848FD2B2DF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1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56176" y="6359881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s-MX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</a:p>
        </p:txBody>
      </p:sp>
      <p:grpSp>
        <p:nvGrpSpPr>
          <p:cNvPr id="9" name="8 Grupo"/>
          <p:cNvGrpSpPr/>
          <p:nvPr/>
        </p:nvGrpSpPr>
        <p:grpSpPr>
          <a:xfrm>
            <a:off x="467544" y="3140968"/>
            <a:ext cx="7848872" cy="1440160"/>
            <a:chOff x="-680099" y="3230190"/>
            <a:chExt cx="11021123" cy="1350938"/>
          </a:xfrm>
        </p:grpSpPr>
        <p:grpSp>
          <p:nvGrpSpPr>
            <p:cNvPr id="8" name="7 Grupo"/>
            <p:cNvGrpSpPr/>
            <p:nvPr/>
          </p:nvGrpSpPr>
          <p:grpSpPr>
            <a:xfrm>
              <a:off x="-676200" y="3926906"/>
              <a:ext cx="11017224" cy="654222"/>
              <a:chOff x="-676200" y="3926906"/>
              <a:chExt cx="11017224" cy="654222"/>
            </a:xfrm>
          </p:grpSpPr>
          <p:sp>
            <p:nvSpPr>
              <p:cNvPr id="7" name="6 Rectángulo"/>
              <p:cNvSpPr/>
              <p:nvPr/>
            </p:nvSpPr>
            <p:spPr>
              <a:xfrm>
                <a:off x="-676200" y="3933056"/>
                <a:ext cx="11017224" cy="648072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720005" y="3926906"/>
                <a:ext cx="63518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base"/>
                <a:endParaRPr lang="es-MX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4 Rectángulo"/>
            <p:cNvSpPr/>
            <p:nvPr/>
          </p:nvSpPr>
          <p:spPr>
            <a:xfrm rot="21353445">
              <a:off x="-680099" y="3230190"/>
              <a:ext cx="11017224" cy="504056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2430982" y="1700808"/>
            <a:ext cx="4282036" cy="909701"/>
            <a:chOff x="2791022" y="1700808"/>
            <a:chExt cx="4282036" cy="909701"/>
          </a:xfrm>
        </p:grpSpPr>
        <p:pic>
          <p:nvPicPr>
            <p:cNvPr id="3" name="2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1022" y="1700808"/>
              <a:ext cx="1861952" cy="909701"/>
            </a:xfrm>
            <a:prstGeom prst="rect">
              <a:avLst/>
            </a:prstGeom>
          </p:spPr>
        </p:pic>
        <p:sp>
          <p:nvSpPr>
            <p:cNvPr id="2" name="1 CuadroTexto"/>
            <p:cNvSpPr txBox="1"/>
            <p:nvPr/>
          </p:nvSpPr>
          <p:spPr>
            <a:xfrm>
              <a:off x="4788024" y="1765711"/>
              <a:ext cx="22850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​</a:t>
              </a:r>
              <a:r>
                <a:rPr lang="es-MX" sz="2000" b="1" dirty="0">
                  <a:solidFill>
                    <a:prstClr val="black">
                      <a:lumMod val="65000"/>
                      <a:lumOff val="3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TUTORÍA</a:t>
              </a:r>
              <a:endParaRPr lang="es-MX" sz="2000" b="1" dirty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4788024" y="1700808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9 CuadroTexto"/>
          <p:cNvSpPr txBox="1"/>
          <p:nvPr/>
        </p:nvSpPr>
        <p:spPr>
          <a:xfrm>
            <a:off x="4860032" y="4846447"/>
            <a:ext cx="443955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Profra</a:t>
            </a:r>
            <a:r>
              <a:rPr lang="es-MX" dirty="0"/>
              <a:t>. Yara Alejandra Hernández Figueroa</a:t>
            </a:r>
            <a:endParaRPr lang="es-ES" i="1" dirty="0"/>
          </a:p>
          <a:p>
            <a:endParaRPr lang="es-MX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/>
            </a:r>
            <a:br>
              <a:rPr lang="es-MX" b="1" dirty="0"/>
            </a:b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588897"/>
              </p:ext>
            </p:extLst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EVIDENCIAS DE APRENDIZAJE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TRABAJO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TRABAJO 2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Documento de aproximadamente 10 cuartillas en donde trabajen dos temas: en la parte conceptual, el currículo como expresión cultural, así como los fundamentos de la Reforma Integral de Educación Básica y en un segundo momento.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. Una reflexión personal (3 cuartillas) sobre el valor que tiene este conocimiento para la generación de actividades didácticas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Diseñar un camino didáctico para trabajar el deseo de saber y aprender en los estudiantes a partir de diferentes estrategias y situaciones didácticas empleadas.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Búsqueda de situaciones didácticas en sitios de Internet; selección de una de ellas, con el análisis y propuesta de adecuación a su contexto y programa educativo del nivel.</a:t>
                      </a:r>
                      <a:endParaRPr lang="es-E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III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Reseña de una situación didáctica observada y las sugerencias fundamentadas para enriquecerla 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1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074596"/>
              </p:ext>
            </p:extLst>
          </p:nvPr>
        </p:nvGraphicFramePr>
        <p:xfrm>
          <a:off x="457200" y="1600200"/>
          <a:ext cx="82296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EVIDENCIAS DE APRENDIZAJE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TRABAJO 1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TRABAJO 2</a:t>
                      </a:r>
                      <a:endParaRPr lang="es-ES" dirty="0"/>
                    </a:p>
                  </a:txBody>
                  <a:tcPr marL="70538" marR="7053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IV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Presentar la estrategia diseñada con los requisitos establecidos, a través de un reporte individual </a:t>
                      </a:r>
                      <a:endParaRPr lang="es-ES" dirty="0"/>
                    </a:p>
                  </a:txBody>
                  <a:tcPr marL="70538" marR="70538"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marL="70538" marR="705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32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50620"/>
              </p:ext>
            </p:extLst>
          </p:nvPr>
        </p:nvGraphicFramePr>
        <p:xfrm>
          <a:off x="539552" y="476672"/>
          <a:ext cx="7859216" cy="694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116016"/>
              </a:tblGrid>
              <a:tr h="725800">
                <a:tc>
                  <a:txBody>
                    <a:bodyPr/>
                    <a:lstStyle/>
                    <a:p>
                      <a:r>
                        <a:rPr lang="es-MX" dirty="0" smtClean="0"/>
                        <a:t>UNIDADES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BIBLIOGRAFÍA</a:t>
                      </a:r>
                      <a:endParaRPr lang="es-ES" dirty="0"/>
                    </a:p>
                  </a:txBody>
                  <a:tcPr/>
                </a:tc>
              </a:tr>
              <a:tr h="449848">
                <a:tc>
                  <a:txBody>
                    <a:bodyPr/>
                    <a:lstStyle/>
                    <a:p>
                      <a:r>
                        <a:rPr lang="es-MX" dirty="0"/>
                        <a:t>UNIDAD 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Popkewitz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T.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La historia del currículum: la educación en los Estados Unidos a principios del siglo xx, como tesis cultural acerca de lo que el niño es y debe ser.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Recuperado de http://www.ugr.es/local/recfpro/ rev113ART1.pdf </a:t>
                      </a:r>
                    </a:p>
                    <a:p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Franklin, M., Johnson, C.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El conflicto sobre la educación adaptada a la vida.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España: Universidad de Granada. Recuperado de http://www.ugr.es/local/recfpro/rev113ART2.pdf </a:t>
                      </a:r>
                    </a:p>
                    <a:p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Jonnaert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P., </a:t>
                      </a:r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Barrette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J., </a:t>
                      </a:r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Masciotra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D., Yaya, M.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(2008). La competencia como organizadora de los programas de formación: hacia un desempeño competente.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España: Universidad de Granada. Recuperado de http:// redalyc.uaemex.mx/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redalyc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pdf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/567/56712875004.pdf </a:t>
                      </a:r>
                    </a:p>
                    <a:p>
                      <a:r>
                        <a:rPr lang="es-MX" sz="10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Tardif</a:t>
                      </a:r>
                      <a:r>
                        <a:rPr lang="es-MX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J. 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(2008). Desarrollo de un programa por competencias: de la intención a su implementación. En </a:t>
                      </a:r>
                      <a:r>
                        <a:rPr lang="es-MX" sz="10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Profesorado. Revista de currículum y formación del profesorado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Recuperado de http://www. ugr.es/local/</a:t>
                      </a:r>
                      <a:r>
                        <a:rPr lang="es-MX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recfpro</a:t>
                      </a:r>
                      <a:r>
                        <a:rPr lang="es-MX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/rev123ART2.pdf </a:t>
                      </a:r>
                      <a:endParaRPr lang="es-E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Ahumada, P.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(2005).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Hacia una evaluación auténtica del aprendizaje.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Paidós. </a:t>
                      </a:r>
                    </a:p>
                    <a:p>
                      <a:r>
                        <a:rPr lang="es-MX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Brousseau</a:t>
                      </a:r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Iniciación al estudio de la teoría de las situaciones didácticas.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Libros del Zorzal. </a:t>
                      </a:r>
                    </a:p>
                    <a:p>
                      <a:r>
                        <a:rPr lang="es-MX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Chevallard</a:t>
                      </a:r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Y.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(1998).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Transposición didáctica, del saber sabio al saber enseñado.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</a:t>
                      </a:r>
                      <a:r>
                        <a:rPr lang="es-MX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Aique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Dewey, J.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(1989).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Cómo pensamos.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Paidós. </a:t>
                      </a:r>
                    </a:p>
                    <a:p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Martin, X.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(2006).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Investigar y aprender. Cómo organizar un proyecto.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Universidad de Barcelona. </a:t>
                      </a:r>
                    </a:p>
                    <a:p>
                      <a:r>
                        <a:rPr lang="es-MX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Meirieu</a:t>
                      </a:r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(1996).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Aprender, sí, pero ¿cómo?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Octaedro. </a:t>
                      </a:r>
                    </a:p>
                    <a:p>
                      <a:r>
                        <a:rPr lang="es-MX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Raths</a:t>
                      </a:r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(1997).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Cómo enseñar a pensar: teoría y aplicación.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Paidós. </a:t>
                      </a:r>
                    </a:p>
                    <a:p>
                      <a:r>
                        <a:rPr lang="es-MX" sz="16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Roegiers</a:t>
                      </a:r>
                      <a:r>
                        <a:rPr lang="es-MX" sz="16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X.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(2010). </a:t>
                      </a:r>
                      <a:r>
                        <a:rPr lang="es-MX" sz="16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 pedagogía de la integración. Competencias e integración de los conocimientos en la enseñanza. 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lang="es-MX" sz="16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fce</a:t>
                      </a:r>
                      <a:r>
                        <a:rPr lang="es-MX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10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178132"/>
              </p:ext>
            </p:extLst>
          </p:nvPr>
        </p:nvGraphicFramePr>
        <p:xfrm>
          <a:off x="457200" y="404813"/>
          <a:ext cx="8229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BIBLIOGRAFÍA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III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Á.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(2009).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Pensar la didáctica.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Buenos Aires: Amorrortu. </a:t>
                      </a:r>
                    </a:p>
                    <a:p>
                      <a:r>
                        <a:rPr lang="es-MX" sz="12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Meirieu</a:t>
                      </a:r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(1996).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Aprender, sí, pero ¿cómo?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Octaedro. </a:t>
                      </a:r>
                    </a:p>
                    <a:p>
                      <a:r>
                        <a:rPr lang="es-MX" sz="12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Monereo</a:t>
                      </a:r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(coord.) (2006). E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strategias de enseñanza y aprendizaje. Formación del profesorado y aplicación en el aula.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Graó/Colofón. </a:t>
                      </a:r>
                    </a:p>
                    <a:p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Perrenoud, P.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(2006).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Pedagogía diferenciada. De las intenciones a la acción.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Editorial Popular. </a:t>
                      </a:r>
                    </a:p>
                    <a:p>
                      <a:r>
                        <a:rPr lang="es-MX" sz="12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Snyders</a:t>
                      </a:r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G.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(1972).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Pedagogía progresista: educación tradicional y educación nueva.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Madrid: </a:t>
                      </a:r>
                      <a:r>
                        <a:rPr lang="es-MX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Marova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s-ES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Bibliografía complementaria </a:t>
                      </a:r>
                      <a:endParaRPr lang="es-ES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ES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Comenio, A. </a:t>
                      </a:r>
                      <a:r>
                        <a:rPr lang="es-E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(2007). </a:t>
                      </a:r>
                      <a:r>
                        <a:rPr lang="es-ES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Didáctica magna. </a:t>
                      </a:r>
                      <a:r>
                        <a:rPr lang="es-E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Porrúa. </a:t>
                      </a:r>
                    </a:p>
                    <a:p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F. y Hernández, G.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(2002). Estrategias de enseñanza, para la promoción de aprendizajes significativos. En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Estrategias docentes para un aprendizaje significativo. Una interpretación constructivista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México: McGraw-Hill. </a:t>
                      </a:r>
                    </a:p>
                    <a:p>
                      <a:r>
                        <a:rPr lang="es-MX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Díaz Barriga, F. 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(2005). </a:t>
                      </a:r>
                      <a:r>
                        <a:rPr lang="es-MX" sz="12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Enseñanza situada, vínculo entre la escuela y la vida</a:t>
                      </a:r>
                      <a:r>
                        <a:rPr lang="es-MX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México: McGraw-Hill. </a:t>
                      </a:r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479896"/>
              </p:ext>
            </p:extLst>
          </p:nvPr>
        </p:nvGraphicFramePr>
        <p:xfrm>
          <a:off x="457200" y="476250"/>
          <a:ext cx="8229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        UNIDADES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BIBLIOGRAFÍA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UNIDAD IV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Bibliografía complementaria </a:t>
                      </a:r>
                      <a:endParaRPr lang="es-E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MX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Aebli</a:t>
                      </a:r>
                      <a:r>
                        <a:rPr lang="es-MX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(2000). </a:t>
                      </a:r>
                      <a:r>
                        <a:rPr lang="es-MX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formas básicas de enseñar. Una didáctica basada en la psicología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Madrid: Narcea. </a:t>
                      </a:r>
                    </a:p>
                    <a:p>
                      <a:r>
                        <a:rPr lang="es-MX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Danielson</a:t>
                      </a:r>
                      <a:r>
                        <a:rPr lang="es-MX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C. y Leslie, A.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(2002). </a:t>
                      </a:r>
                      <a:r>
                        <a:rPr lang="es-MX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 introducción al uso de portafolios en el aula.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</a:t>
                      </a:r>
                      <a:r>
                        <a:rPr lang="es-MX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fce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es-MX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Rodrigo, M. y Rodrigo, A.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s-MX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comps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 (1997). </a:t>
                      </a:r>
                      <a:r>
                        <a:rPr lang="es-MX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construcción del conocimiento escolar.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Barcelona: Paidós. </a:t>
                      </a:r>
                    </a:p>
                    <a:p>
                      <a:r>
                        <a:rPr lang="es-MX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Stone, M.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(1999). </a:t>
                      </a:r>
                      <a:r>
                        <a:rPr lang="es-MX" sz="18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enseñanza para la comprensión. Vinculación entre la investigación y la práctica. </a:t>
                      </a:r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México: Paidós 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6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 indent="0" algn="ctr">
              <a:buNone/>
            </a:pPr>
            <a:r>
              <a:rPr lang="es-MX" altLang="es-ES" b="1" dirty="0">
                <a:ea typeface="Calibri" panose="020F0502020204030204" pitchFamily="34" charset="0"/>
                <a:cs typeface="Arial" pitchFamily="34" charset="0"/>
              </a:rPr>
              <a:t>FECHAS DE EVALUACIÓN </a:t>
            </a:r>
          </a:p>
          <a:p>
            <a:pPr lvl="0" indent="0"/>
            <a:endParaRPr lang="es-ES" dirty="0"/>
          </a:p>
          <a:p>
            <a:pPr lvl="0" indent="0" algn="just"/>
            <a:r>
              <a:rPr lang="es-ES_tradnl" dirty="0"/>
              <a:t>Evaluación Unidad I  25 al 28 de Septiembre</a:t>
            </a:r>
          </a:p>
          <a:p>
            <a:pPr lvl="0" indent="0" algn="just"/>
            <a:endParaRPr lang="es-ES_tradnl" dirty="0"/>
          </a:p>
          <a:p>
            <a:pPr lvl="0" indent="0" algn="just"/>
            <a:r>
              <a:rPr lang="es-ES_tradnl" dirty="0"/>
              <a:t>Evaluación Unidad II  30  al 3 Noviembre</a:t>
            </a:r>
            <a:endParaRPr lang="es-ES" dirty="0"/>
          </a:p>
          <a:p>
            <a:pPr lvl="0" indent="0" algn="just"/>
            <a:endParaRPr lang="es-ES_tradnl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 algn="just"/>
            <a:r>
              <a:rPr lang="es-ES_tradnl" altLang="es-ES" dirty="0">
                <a:ea typeface="Calibri" panose="020F0502020204030204" pitchFamily="34" charset="0"/>
                <a:cs typeface="Arial" panose="020B0604020202020204" pitchFamily="34" charset="0"/>
              </a:rPr>
              <a:t>Evaluación Unidad III  20 al 24 de Noviembre</a:t>
            </a:r>
          </a:p>
          <a:p>
            <a:pPr lvl="0" indent="0" algn="just"/>
            <a:endParaRPr lang="es-ES_tradnl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 algn="just"/>
            <a:r>
              <a:rPr lang="es-ES_tradnl" altLang="es-ES" dirty="0">
                <a:ea typeface="Calibri" panose="020F0502020204030204" pitchFamily="34" charset="0"/>
                <a:cs typeface="Arial" panose="020B0604020202020204" pitchFamily="34" charset="0"/>
              </a:rPr>
              <a:t>Evaluación Unidad IV  8 al 12 de Enero</a:t>
            </a:r>
          </a:p>
          <a:p>
            <a:pPr lvl="0" algn="just"/>
            <a:endParaRPr lang="es-MX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093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678091"/>
          </a:xfrm>
        </p:spPr>
        <p:txBody>
          <a:bodyPr>
            <a:normAutofit fontScale="85000" lnSpcReduction="10000"/>
          </a:bodyPr>
          <a:lstStyle/>
          <a:p>
            <a:pPr lvl="0" indent="0" algn="ctr"/>
            <a:r>
              <a:rPr lang="es-ES" altLang="es-ES" b="1" dirty="0">
                <a:ea typeface="Calibri" panose="020F0502020204030204" pitchFamily="34" charset="0"/>
                <a:cs typeface="Arial" pitchFamily="34" charset="0"/>
              </a:rPr>
              <a:t>CRITERIOS DE EVALUACIÓN:</a:t>
            </a: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0"/>
            <a:endParaRPr lang="es-ES" altLang="es-ES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buNone/>
            </a:pPr>
            <a:r>
              <a:rPr lang="es-MX" dirty="0" smtClean="0"/>
              <a:t>                                                   </a:t>
            </a:r>
            <a:r>
              <a:rPr lang="es-MX" dirty="0"/>
              <a:t>C/J                S/J</a:t>
            </a:r>
          </a:p>
          <a:p>
            <a:pPr indent="0"/>
            <a:r>
              <a:rPr lang="es-MX" dirty="0"/>
              <a:t>EXAMENES</a:t>
            </a:r>
          </a:p>
          <a:p>
            <a:pPr indent="0"/>
            <a:r>
              <a:rPr lang="es-MX" dirty="0"/>
              <a:t>(trabajos para evaluar unidad)    30%             30%           </a:t>
            </a:r>
          </a:p>
          <a:p>
            <a:pPr indent="0"/>
            <a:endParaRPr lang="es-MX" dirty="0"/>
          </a:p>
          <a:p>
            <a:pPr indent="0"/>
            <a:r>
              <a:rPr lang="es-MX" dirty="0"/>
              <a:t>TRABAJOS ESCRITOS              15%            30%       </a:t>
            </a:r>
          </a:p>
          <a:p>
            <a:pPr indent="0"/>
            <a:endParaRPr lang="es-MX" dirty="0"/>
          </a:p>
          <a:p>
            <a:pPr indent="0"/>
            <a:r>
              <a:rPr lang="es-MX" dirty="0"/>
              <a:t>PORTAFOLIO                              20%            20% </a:t>
            </a:r>
          </a:p>
          <a:p>
            <a:pPr indent="0"/>
            <a:endParaRPr lang="es-MX" dirty="0"/>
          </a:p>
          <a:p>
            <a:pPr indent="0"/>
            <a:r>
              <a:rPr lang="es-MX" dirty="0"/>
              <a:t>PARTICIPACIÓN                          10%          20%   10%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15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indent="0" algn="ctr"/>
            <a:r>
              <a:rPr lang="es-MX" altLang="es-ES" b="1" dirty="0">
                <a:ea typeface="Calibri" panose="020F0502020204030204" pitchFamily="34" charset="0"/>
                <a:cs typeface="Arial" panose="020B0604020202020204" pitchFamily="34" charset="0"/>
              </a:rPr>
              <a:t>REGLAMENTO Y ACUERDOS INTERNOS</a:t>
            </a:r>
          </a:p>
          <a:p>
            <a:pPr indent="0" algn="ctr"/>
            <a:endParaRPr lang="es-MX" altLang="es-ES" b="1" dirty="0"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MX" dirty="0"/>
              <a:t>Es indispensable contar con el Programa  del curso</a:t>
            </a:r>
          </a:p>
          <a:p>
            <a:pPr>
              <a:buFont typeface="Wingdings" pitchFamily="2" charset="2"/>
              <a:buChar char="v"/>
            </a:pPr>
            <a:r>
              <a:rPr lang="es-MX" dirty="0"/>
              <a:t>Uso de computadora solo cuando la actividad lo requiera</a:t>
            </a:r>
          </a:p>
          <a:p>
            <a:pPr>
              <a:buFont typeface="Wingdings" pitchFamily="2" charset="2"/>
              <a:buChar char="v"/>
            </a:pPr>
            <a:r>
              <a:rPr lang="es-MX" dirty="0"/>
              <a:t>Uso moderado del Celular</a:t>
            </a:r>
          </a:p>
          <a:p>
            <a:pPr>
              <a:buFont typeface="Wingdings" pitchFamily="2" charset="2"/>
              <a:buChar char="v"/>
            </a:pPr>
            <a:r>
              <a:rPr lang="es-MX" dirty="0"/>
              <a:t>Respeto al docente y a las compañeras</a:t>
            </a:r>
          </a:p>
          <a:p>
            <a:pPr>
              <a:buFont typeface="Wingdings" pitchFamily="2" charset="2"/>
              <a:buChar char="v"/>
            </a:pPr>
            <a:r>
              <a:rPr lang="es-MX" dirty="0"/>
              <a:t>Atención y respeto para quien expone o participa.</a:t>
            </a:r>
          </a:p>
          <a:p>
            <a:pPr>
              <a:buFont typeface="Wingdings" pitchFamily="2" charset="2"/>
              <a:buChar char="v"/>
            </a:pPr>
            <a:r>
              <a:rPr lang="es-MX" dirty="0"/>
              <a:t>Participación activa de la clase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064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0486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lang="es-ES" altLang="es-ES" sz="1200" dirty="0"/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lang="es-ES_tradnl" altLang="es-E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ES" altLang="es-ES" sz="1200" dirty="0"/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3</a:t>
            </a:r>
            <a:r>
              <a:rPr lang="es-ES_tradnl" altLang="es-ES" sz="2400" b="1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_tradnl" altLang="es-E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Curso: Adecuaci</a:t>
            </a:r>
            <a:r>
              <a:rPr lang="es-ES_tradnl" altLang="es-ES" sz="2400" b="1" dirty="0">
                <a:ea typeface="Calibri" panose="020F0502020204030204" pitchFamily="34" charset="0"/>
                <a:cs typeface="Arial" panose="020B0604020202020204" pitchFamily="34" charset="0"/>
              </a:rPr>
              <a:t>ón curricular</a:t>
            </a:r>
            <a:endParaRPr lang="es-ES_tradnl" altLang="es-ES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Yara Alejandra Hernández Figueroa</a:t>
            </a:r>
            <a:endParaRPr lang="es-ES_tradnl" altLang="es-ES" sz="24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1200" dirty="0"/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dirty="0">
                <a:ea typeface="Calibri" panose="020F0502020204030204" pitchFamily="34" charset="0"/>
                <a:cs typeface="Arial" panose="020B0604020202020204" pitchFamily="34" charset="0"/>
              </a:rPr>
              <a:t>Trayecto formativo Psicopedagógico</a:t>
            </a:r>
            <a:endParaRPr lang="es-ES" altLang="es-ES" dirty="0"/>
          </a:p>
          <a:p>
            <a:pPr lvl="0" indent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ES" dirty="0">
                <a:ea typeface="Calibri" panose="020F0502020204030204" pitchFamily="34" charset="0"/>
                <a:cs typeface="Arial" panose="020B0604020202020204" pitchFamily="34" charset="0"/>
              </a:rPr>
              <a:t>Propósito del curso</a:t>
            </a:r>
          </a:p>
          <a:p>
            <a:pPr lvl="0">
              <a:buFontTx/>
              <a:buChar char="•"/>
            </a:pPr>
            <a:r>
              <a:rPr lang="es-MX" dirty="0"/>
              <a:t>El estudiante normalista interprete el sentido de los planes de estudio de la educación básica para que a partir de ello, pueda flexibilizar el currículo, las metodologías y los proyectos integradores, tomando en cuenta los requerimientos culturales, lingüísticos y particulares de sus alumnos, acordes con su desarrollo.</a:t>
            </a:r>
          </a:p>
          <a:p>
            <a:pPr lvl="0">
              <a:buFontTx/>
              <a:buChar char="•"/>
            </a:pPr>
            <a:r>
              <a:rPr lang="es-MX" dirty="0"/>
              <a:t>Se pretende que, con base en los enfoques de la psicología evolutiva, el estudiante normalista pueda identificar en los niños, tanto su nivel de desarrollo frente al tipo de competencias y aprendizajes esperados en el proyecto curricular, como en sus habilidades sociales, con la finalidad de adaptar el currículo de acuerdo a las condiciones particulares del grupo en el que desarrollará su práctica </a:t>
            </a:r>
            <a:endParaRPr lang="es-ES" altLang="es-ES" dirty="0"/>
          </a:p>
          <a:p>
            <a:pPr marL="0" indent="0">
              <a:buNone/>
            </a:pPr>
            <a:endParaRPr lang="es-ES_tradnl" dirty="0"/>
          </a:p>
          <a:p>
            <a:pPr marL="0" indent="0" algn="ctr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586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620688"/>
            <a:ext cx="8219256" cy="55054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altLang="es-E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profesionales</a:t>
            </a:r>
          </a:p>
          <a:p>
            <a:r>
              <a:rPr lang="es-MX" dirty="0"/>
              <a:t>Diseña planeaciones didácticas aplicando sus conocimientos pedagógicos y disciplinares para responder a las necesidades del contexto en el marco del plan y programas de estudio de la educación básica. </a:t>
            </a:r>
          </a:p>
          <a:p>
            <a:r>
              <a:rPr lang="es-MX" dirty="0"/>
              <a:t>Genera ambientes formativos para propiciar la autonomía y promover el desarrollo de las competencias en los alumnos de educación básica. </a:t>
            </a:r>
          </a:p>
          <a:p>
            <a:r>
              <a:rPr lang="es-MX" dirty="0"/>
              <a:t>Emplea la evaluación para intervenir en los diferentes ámbitos y momentos de la tarea educativa. </a:t>
            </a:r>
          </a:p>
          <a:p>
            <a:r>
              <a:rPr lang="es-MX" dirty="0"/>
              <a:t>Propicia y regula espacios de aprendizaje incluyentes para todos los alumnos, con el fin de promover la convivencia, el respeto y la aceptación</a:t>
            </a:r>
            <a:endParaRPr lang="es-ES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82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64949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dirty="0" smtClean="0"/>
              <a:t>Competencias </a:t>
            </a:r>
            <a:r>
              <a:rPr lang="es-MX" dirty="0"/>
              <a:t>del </a:t>
            </a:r>
            <a:r>
              <a:rPr lang="es-MX" dirty="0" smtClean="0"/>
              <a:t>curso</a:t>
            </a:r>
          </a:p>
          <a:p>
            <a:r>
              <a:rPr lang="es-ES" dirty="0"/>
              <a:t>para el </a:t>
            </a:r>
            <a:r>
              <a:rPr lang="es-ES" dirty="0" err="1"/>
              <a:t>apr</a:t>
            </a:r>
            <a:r>
              <a:rPr lang="es-MX" dirty="0"/>
              <a:t>Adecua las condiciones físicas en el aula de acuerdo al contexto y las características de los alumnos y el grupo. </a:t>
            </a:r>
          </a:p>
          <a:p>
            <a:r>
              <a:rPr lang="es-MX" dirty="0"/>
              <a:t>Establece relaciones entre los principios, conceptos disciplinarios y contenidos del plan y programas de estudio de educación básica. </a:t>
            </a:r>
          </a:p>
          <a:p>
            <a:r>
              <a:rPr lang="es-MX" dirty="0"/>
              <a:t>Atiende a los alumnos que enfrentan barreras para el aprendizaje y la participación a través de actividades de acompañamiento. </a:t>
            </a:r>
          </a:p>
          <a:p>
            <a:r>
              <a:rPr lang="es-MX" dirty="0"/>
              <a:t>Interpreta los resultados de las evaluaciones para realizar ajustes curriculares y estrategias de aprendizaje. </a:t>
            </a:r>
          </a:p>
          <a:p>
            <a:r>
              <a:rPr lang="es-MX" dirty="0"/>
              <a:t>Emplea los recursos y medios didácticos idóneos para la generación de aprendizajes de acuerdo con los niveles de desempeño esperados en el grado escolar. </a:t>
            </a:r>
          </a:p>
          <a:p>
            <a:r>
              <a:rPr lang="es-MX" dirty="0"/>
              <a:t>Promueve actividades que favorecen la equidad de género, tolerancia y respeto, contribuyendo al desarrollo personal y social de los alumnos. </a:t>
            </a:r>
          </a:p>
          <a:p>
            <a:r>
              <a:rPr lang="es-MX" dirty="0"/>
              <a:t>Diseña situaciones didácticas significativas de acuerdo a la organización curricular y los enfoques pedagógicos del plan y los programas educativos vigentes. </a:t>
            </a:r>
          </a:p>
          <a:p>
            <a:r>
              <a:rPr lang="es-ES" dirty="0"/>
              <a:t>Utiliza estrategias didácticas para promover un ambiente propicio </a:t>
            </a:r>
            <a:r>
              <a:rPr lang="es-ES" dirty="0" err="1"/>
              <a:t>endizaje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endParaRPr lang="es-ES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876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Establece comunicación eficiente considerando las características del grupo escolar que atiende </a:t>
            </a:r>
          </a:p>
          <a:p>
            <a:r>
              <a:rPr lang="es-MX" dirty="0"/>
              <a:t>Realiza adecuaciones curriculares pertinentes en su planeación a partir de los resultados de la evaluación. </a:t>
            </a:r>
          </a:p>
          <a:p>
            <a:r>
              <a:rPr lang="es-MX" dirty="0"/>
              <a:t>Elabora proyectos que articulan diversos campos disciplinares para desarrollar un conocimiento integrado en los alumnos. </a:t>
            </a:r>
          </a:p>
          <a:p>
            <a:r>
              <a:rPr lang="es-MX" dirty="0"/>
              <a:t>Aplica estrategias de aprendizaje basadas en el uso de las Tecnologías de la Información y la Comunicación de acuerdo con el nivel escolar de los alumnos. </a:t>
            </a:r>
            <a:endParaRPr lang="es-ES" dirty="0"/>
          </a:p>
          <a:p>
            <a:pPr marL="0" indent="0" algn="ctr">
              <a:buNone/>
            </a:pPr>
            <a:endParaRPr lang="es-MX" b="1" dirty="0" smtClean="0"/>
          </a:p>
        </p:txBody>
      </p:sp>
    </p:spTree>
    <p:extLst>
      <p:ext uri="{BB962C8B-B14F-4D97-AF65-F5344CB8AC3E}">
        <p14:creationId xmlns:p14="http://schemas.microsoft.com/office/powerpoint/2010/main" val="165770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MX" b="1" dirty="0"/>
              <a:t>SUPUESTOS HIPÓTETICOS</a:t>
            </a:r>
            <a:endParaRPr lang="es-ES" i="1" dirty="0"/>
          </a:p>
          <a:p>
            <a:pPr lvl="0" algn="just"/>
            <a:r>
              <a:rPr lang="es-MX" dirty="0" smtClean="0"/>
              <a:t>Al desarrollar más </a:t>
            </a:r>
            <a:r>
              <a:rPr lang="es-MX" dirty="0"/>
              <a:t>eficientemente  el plan de acción </a:t>
            </a:r>
            <a:r>
              <a:rPr lang="es-MX" dirty="0" smtClean="0"/>
              <a:t>tutorial</a:t>
            </a:r>
            <a:r>
              <a:rPr lang="es-MX" dirty="0"/>
              <a:t> </a:t>
            </a:r>
            <a:r>
              <a:rPr lang="es-MX" dirty="0" smtClean="0"/>
              <a:t>se obtendrán  </a:t>
            </a:r>
            <a:r>
              <a:rPr lang="es-MX" dirty="0"/>
              <a:t>mejores resultados con las estrategias y el seguimiento de los alumnos.</a:t>
            </a:r>
            <a:endParaRPr lang="es-ES" i="1" dirty="0"/>
          </a:p>
          <a:p>
            <a:pPr lvl="0" algn="just"/>
            <a:r>
              <a:rPr lang="es-MX" dirty="0"/>
              <a:t>A mayor preparación del docente - tutor más eficiente será la tutoría de los estudiantes normalistas</a:t>
            </a:r>
            <a:r>
              <a:rPr lang="es-MX" b="1" dirty="0"/>
              <a:t>.</a:t>
            </a:r>
            <a:endParaRPr lang="es-ES" i="1" dirty="0"/>
          </a:p>
          <a:p>
            <a:pPr lvl="0" algn="just"/>
            <a:r>
              <a:rPr lang="es-MX" dirty="0"/>
              <a:t>A   mayor atención de los factores que  inciden y limitan el desarrollo óptimo de los estudiantes: familiar, económico, salud, académico, mayor impacto en la formación de los alumnos  de la LEP.</a:t>
            </a:r>
            <a:endParaRPr lang="es-ES" i="1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25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4000" dirty="0"/>
              <a:t>Curso que antecede: Planeación educativa</a:t>
            </a:r>
          </a:p>
          <a:p>
            <a:pPr marL="0" indent="0">
              <a:buNone/>
            </a:pPr>
            <a:endParaRPr lang="es-MX" sz="4000" dirty="0"/>
          </a:p>
          <a:p>
            <a:pPr marL="0" indent="0">
              <a:buNone/>
            </a:pPr>
            <a:endParaRPr lang="es-MX" sz="4000" dirty="0"/>
          </a:p>
          <a:p>
            <a:pPr marL="0" indent="0">
              <a:buNone/>
            </a:pPr>
            <a:r>
              <a:rPr lang="es-MX" sz="4000" dirty="0"/>
              <a:t>Curso subsecuente: Teoría pedagógica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Vinculación con otras asignaturas del mismo semestre:</a:t>
            </a:r>
          </a:p>
          <a:p>
            <a:pPr marL="0" indent="0">
              <a:buNone/>
            </a:pPr>
            <a:r>
              <a:rPr lang="es-MX" dirty="0"/>
              <a:t>Ambientes de </a:t>
            </a:r>
            <a:r>
              <a:rPr lang="es-MX" dirty="0" err="1"/>
              <a:t>aprendizaje,Atención</a:t>
            </a:r>
            <a:r>
              <a:rPr lang="es-MX" dirty="0"/>
              <a:t> ala </a:t>
            </a:r>
            <a:r>
              <a:rPr lang="es-MX" dirty="0" err="1"/>
              <a:t>diversidad,Psicología</a:t>
            </a:r>
            <a:r>
              <a:rPr lang="es-MX" dirty="0"/>
              <a:t> del desarrollo </a:t>
            </a:r>
            <a:r>
              <a:rPr lang="es-MX" dirty="0" err="1"/>
              <a:t>infantil,Observación</a:t>
            </a:r>
            <a:r>
              <a:rPr lang="es-MX" dirty="0"/>
              <a:t> y análisis de la práctica educativa 1 y 2 </a:t>
            </a:r>
            <a:r>
              <a:rPr lang="es-MX" dirty="0" err="1"/>
              <a:t>semestre,Iniciación</a:t>
            </a:r>
            <a:r>
              <a:rPr lang="es-MX" dirty="0"/>
              <a:t> al trabajo </a:t>
            </a:r>
            <a:r>
              <a:rPr lang="es-MX" dirty="0" err="1"/>
              <a:t>docente,Trabajo</a:t>
            </a:r>
            <a:r>
              <a:rPr lang="es-MX" dirty="0"/>
              <a:t> docente e </a:t>
            </a:r>
            <a:r>
              <a:rPr lang="es-MX" dirty="0" err="1"/>
              <a:t>innovación,Proyectos</a:t>
            </a:r>
            <a:r>
              <a:rPr lang="es-MX" dirty="0"/>
              <a:t> de intervención socioeducativa.</a:t>
            </a:r>
            <a:endParaRPr lang="es-ES" dirty="0"/>
          </a:p>
          <a:p>
            <a:pPr marL="0" indent="0">
              <a:buNone/>
            </a:pPr>
            <a:endParaRPr lang="es-MX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157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2" name="1 Rectángulo"/>
          <p:cNvSpPr/>
          <p:nvPr/>
        </p:nvSpPr>
        <p:spPr>
          <a:xfrm>
            <a:off x="1403648" y="612845"/>
            <a:ext cx="60486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es-ES" b="1" dirty="0">
                <a:ea typeface="Calibri" panose="020F0502020204030204" pitchFamily="34" charset="0"/>
                <a:cs typeface="Arial" panose="020B0604020202020204" pitchFamily="34" charset="0"/>
              </a:rPr>
              <a:t>UNIDADES DE APRENDIZAJE Y SECUENCIA DE CONTENIDOS:</a:t>
            </a:r>
          </a:p>
          <a:p>
            <a:r>
              <a:rPr lang="es-ES" b="1" dirty="0"/>
              <a:t>Unidad de aprendizaje I </a:t>
            </a:r>
            <a:endParaRPr lang="es-ES" dirty="0"/>
          </a:p>
          <a:p>
            <a:r>
              <a:rPr lang="es-MX" b="1" dirty="0"/>
              <a:t>Fundamentos y orientaciones genéricas de los planes de estudio </a:t>
            </a:r>
            <a:endParaRPr lang="es-MX" dirty="0"/>
          </a:p>
          <a:p>
            <a:r>
              <a:rPr lang="es-MX" b="1" dirty="0"/>
              <a:t>en el marco de la Reforma Integral para la Educación Básica </a:t>
            </a:r>
            <a:endParaRPr lang="es-MX" dirty="0"/>
          </a:p>
          <a:p>
            <a:r>
              <a:rPr lang="es-MX" dirty="0"/>
              <a:t>• Currículo como disciplina educativa, expresión de la cultura y organizador escolar. </a:t>
            </a:r>
          </a:p>
          <a:p>
            <a:r>
              <a:rPr lang="es-MX" dirty="0"/>
              <a:t>• Currículo como planes y programas de estudio. </a:t>
            </a:r>
          </a:p>
          <a:p>
            <a:r>
              <a:rPr lang="es-MX" dirty="0"/>
              <a:t>• Principios, fundamentos y orientaciones del currículo de la educación básica en la </a:t>
            </a:r>
            <a:r>
              <a:rPr lang="es-MX" dirty="0" err="1"/>
              <a:t>rieb</a:t>
            </a:r>
            <a:r>
              <a:rPr lang="es-MX" dirty="0"/>
              <a:t>. </a:t>
            </a:r>
          </a:p>
          <a:p>
            <a:r>
              <a:rPr lang="es-ES" b="1" dirty="0"/>
              <a:t>Unidad de aprendizaje II </a:t>
            </a:r>
            <a:endParaRPr lang="es-ES" dirty="0"/>
          </a:p>
          <a:p>
            <a:r>
              <a:rPr lang="es-MX" b="1" dirty="0"/>
              <a:t>Situación didáctica: elemento que estructura el proyecto de trabajo en el aula </a:t>
            </a:r>
            <a:endParaRPr lang="es-MX" dirty="0"/>
          </a:p>
          <a:p>
            <a:r>
              <a:rPr lang="es-ES" dirty="0"/>
              <a:t>• Pedagogía de la integración. </a:t>
            </a:r>
          </a:p>
          <a:p>
            <a:r>
              <a:rPr lang="es-ES" dirty="0"/>
              <a:t>• Situaciones didácticas. </a:t>
            </a:r>
          </a:p>
          <a:p>
            <a:r>
              <a:rPr lang="es-ES" dirty="0"/>
              <a:t>• Tipos de actividades de aprendizaje. </a:t>
            </a:r>
          </a:p>
          <a:p>
            <a:r>
              <a:rPr lang="es-ES" dirty="0"/>
              <a:t>• Estrategias y evaluación formativa.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32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1443841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Unidad de aprendizaje III </a:t>
            </a:r>
            <a:endParaRPr lang="es-ES" dirty="0"/>
          </a:p>
          <a:p>
            <a:r>
              <a:rPr lang="es-MX" b="1" dirty="0"/>
              <a:t>La construcción de una situación didáctica en función del proyecto curricular </a:t>
            </a:r>
            <a:endParaRPr lang="es-MX" dirty="0"/>
          </a:p>
          <a:p>
            <a:r>
              <a:rPr lang="es-ES" dirty="0"/>
              <a:t>• Estrategia didáctica. </a:t>
            </a:r>
          </a:p>
          <a:p>
            <a:r>
              <a:rPr lang="es-ES" dirty="0"/>
              <a:t>• Secuencia didáctica. </a:t>
            </a:r>
          </a:p>
          <a:p>
            <a:r>
              <a:rPr lang="es-MX" dirty="0"/>
              <a:t>• Adecuaciones al proyecto curricular de acuerdo a las características del grupo. </a:t>
            </a:r>
          </a:p>
          <a:p>
            <a:r>
              <a:rPr lang="es-ES" b="1" dirty="0"/>
              <a:t>Unidad de aprendizaje IV </a:t>
            </a:r>
            <a:endParaRPr lang="es-ES" dirty="0"/>
          </a:p>
          <a:p>
            <a:r>
              <a:rPr lang="es-MX" b="1" dirty="0"/>
              <a:t>Aplicación, valoración, análisis y reformulación de la situación didáctica </a:t>
            </a:r>
            <a:endParaRPr lang="es-MX" dirty="0"/>
          </a:p>
          <a:p>
            <a:r>
              <a:rPr lang="es-ES" dirty="0"/>
              <a:t>• Clasificación general de estrategias. </a:t>
            </a:r>
          </a:p>
          <a:p>
            <a:r>
              <a:rPr lang="es-MX" dirty="0"/>
              <a:t>• Estructura curricular de educación básica. </a:t>
            </a:r>
          </a:p>
          <a:p>
            <a:r>
              <a:rPr lang="es-ES" dirty="0"/>
              <a:t>• Diseño y planeación. </a:t>
            </a:r>
          </a:p>
          <a:p>
            <a:r>
              <a:rPr lang="es-ES" dirty="0"/>
              <a:t>• Adecuación curricular</a:t>
            </a:r>
            <a:endParaRPr lang="es-MX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6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1738</Words>
  <Application>Microsoft Office PowerPoint</Application>
  <PresentationFormat>Presentación en pantalla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CCPA</cp:lastModifiedBy>
  <cp:revision>30</cp:revision>
  <dcterms:created xsi:type="dcterms:W3CDTF">2017-05-17T13:05:23Z</dcterms:created>
  <dcterms:modified xsi:type="dcterms:W3CDTF">2017-09-07T18:44:55Z</dcterms:modified>
</cp:coreProperties>
</file>