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72" r:id="rId4"/>
    <p:sldId id="258" r:id="rId5"/>
    <p:sldId id="259" r:id="rId6"/>
    <p:sldId id="260" r:id="rId7"/>
    <p:sldId id="273" r:id="rId8"/>
    <p:sldId id="261" r:id="rId9"/>
    <p:sldId id="274" r:id="rId10"/>
    <p:sldId id="262" r:id="rId11"/>
    <p:sldId id="266" r:id="rId12"/>
    <p:sldId id="267" r:id="rId13"/>
    <p:sldId id="269" r:id="rId14"/>
    <p:sldId id="263" r:id="rId15"/>
    <p:sldId id="270" r:id="rId16"/>
    <p:sldId id="271" r:id="rId17"/>
  </p:sldIdLst>
  <p:sldSz cx="9144000" cy="6858000" type="letter"/>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4" d="100"/>
          <a:sy n="74" d="100"/>
        </p:scale>
        <p:origin x="1284" y="72"/>
      </p:cViewPr>
      <p:guideLst>
        <p:guide orient="horz" pos="2160"/>
        <p:guide pos="2880"/>
      </p:guideLst>
    </p:cSldViewPr>
  </p:slideViewPr>
  <p:notesTextViewPr>
    <p:cViewPr>
      <p:scale>
        <a:sx n="1" d="1"/>
        <a:sy n="1" d="1"/>
      </p:scale>
      <p:origin x="0" y="0"/>
    </p:cViewPr>
  </p:notesTextViewPr>
  <p:notesViewPr>
    <p:cSldViewPr snapToGrid="0">
      <p:cViewPr varScale="1">
        <p:scale>
          <a:sx n="88" d="100"/>
          <a:sy n="88" d="100"/>
        </p:scale>
        <p:origin x="-3870"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AC0C1C-55E3-4801-84A9-BC7AE99CF2E7}" type="datetimeFigureOut">
              <a:rPr lang="es-MX" smtClean="0"/>
              <a:pPr/>
              <a:t>05/09/2017</a:t>
            </a:fld>
            <a:endParaRPr lang="es-MX"/>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CDA158-E239-4F43-A26F-4C24102E8D00}" type="slidenum">
              <a:rPr lang="es-MX" smtClean="0"/>
              <a:pPr/>
              <a:t>‹Nº›</a:t>
            </a:fld>
            <a:endParaRPr lang="es-MX"/>
          </a:p>
        </p:txBody>
      </p:sp>
    </p:spTree>
    <p:extLst>
      <p:ext uri="{BB962C8B-B14F-4D97-AF65-F5344CB8AC3E}">
        <p14:creationId xmlns:p14="http://schemas.microsoft.com/office/powerpoint/2010/main" val="858431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1371600" y="1143000"/>
            <a:ext cx="4114800" cy="3086100"/>
          </a:xfrm>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FECDA158-E239-4F43-A26F-4C24102E8D00}" type="slidenum">
              <a:rPr lang="es-MX" smtClean="0"/>
              <a:pPr/>
              <a:t>5</a:t>
            </a:fld>
            <a:endParaRPr lang="es-MX"/>
          </a:p>
        </p:txBody>
      </p:sp>
    </p:spTree>
    <p:extLst>
      <p:ext uri="{BB962C8B-B14F-4D97-AF65-F5344CB8AC3E}">
        <p14:creationId xmlns:p14="http://schemas.microsoft.com/office/powerpoint/2010/main" val="35973438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1371600" y="1143000"/>
            <a:ext cx="4114800" cy="3086100"/>
          </a:xfrm>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FECDA158-E239-4F43-A26F-4C24102E8D00}" type="slidenum">
              <a:rPr lang="es-MX" smtClean="0"/>
              <a:pPr/>
              <a:t>6</a:t>
            </a:fld>
            <a:endParaRPr lang="es-MX"/>
          </a:p>
        </p:txBody>
      </p:sp>
    </p:spTree>
    <p:extLst>
      <p:ext uri="{BB962C8B-B14F-4D97-AF65-F5344CB8AC3E}">
        <p14:creationId xmlns:p14="http://schemas.microsoft.com/office/powerpoint/2010/main" val="3170768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1551285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6447501" cy="3403600"/>
          </a:xfrm>
          <a:prstGeom prst="rect">
            <a:avLst/>
          </a:prstGeo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08001" y="4470400"/>
            <a:ext cx="6447501" cy="1570962"/>
          </a:xfrm>
          <a:prstGeom prst="rect">
            <a:avLst/>
          </a:prstGeo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a:xfrm>
            <a:off x="5403850" y="6041363"/>
            <a:ext cx="683954" cy="365125"/>
          </a:xfrm>
          <a:prstGeom prst="rect">
            <a:avLst/>
          </a:prstGeom>
        </p:spPr>
        <p:txBody>
          <a:bodyPr/>
          <a:lstStyle/>
          <a:p>
            <a:fld id="{C9FB5539-E8F1-4C98-B062-B7D096F0B112}" type="datetime1">
              <a:rPr lang="es-MX" smtClean="0"/>
              <a:pPr/>
              <a:t>05/09/2017</a:t>
            </a:fld>
            <a:endParaRPr lang="es-MX"/>
          </a:p>
        </p:txBody>
      </p:sp>
      <p:sp>
        <p:nvSpPr>
          <p:cNvPr id="5" name="Footer Placeholder 4"/>
          <p:cNvSpPr>
            <a:spLocks noGrp="1"/>
          </p:cNvSpPr>
          <p:nvPr>
            <p:ph type="ftr" sz="quarter" idx="11"/>
          </p:nvPr>
        </p:nvSpPr>
        <p:spPr>
          <a:xfrm>
            <a:off x="508001" y="6041363"/>
            <a:ext cx="4723209" cy="365125"/>
          </a:xfrm>
          <a:prstGeom prst="rect">
            <a:avLst/>
          </a:prstGeom>
        </p:spPr>
        <p:txBody>
          <a:bodyPr/>
          <a:lstStyle/>
          <a:p>
            <a:endParaRPr lang="es-MX"/>
          </a:p>
        </p:txBody>
      </p:sp>
      <p:sp>
        <p:nvSpPr>
          <p:cNvPr id="6" name="Slide Number Placeholder 5"/>
          <p:cNvSpPr>
            <a:spLocks noGrp="1"/>
          </p:cNvSpPr>
          <p:nvPr>
            <p:ph type="sldNum" sz="quarter" idx="12"/>
          </p:nvPr>
        </p:nvSpPr>
        <p:spPr>
          <a:xfrm>
            <a:off x="6442998" y="6041363"/>
            <a:ext cx="512504" cy="365125"/>
          </a:xfrm>
          <a:prstGeom prst="rect">
            <a:avLst/>
          </a:prstGeom>
        </p:spPr>
        <p:txBody>
          <a:bodyPr/>
          <a:lstStyle/>
          <a:p>
            <a:fld id="{2872B865-6E39-4C7E-93BC-7D765666D980}" type="slidenum">
              <a:rPr lang="es-MX" smtClean="0"/>
              <a:pPr/>
              <a:t>‹Nº›</a:t>
            </a:fld>
            <a:endParaRPr lang="es-MX"/>
          </a:p>
        </p:txBody>
      </p:sp>
    </p:spTree>
    <p:extLst>
      <p:ext uri="{BB962C8B-B14F-4D97-AF65-F5344CB8AC3E}">
        <p14:creationId xmlns:p14="http://schemas.microsoft.com/office/powerpoint/2010/main" val="2949467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98500" y="609600"/>
            <a:ext cx="6070601" cy="3022600"/>
          </a:xfrm>
          <a:prstGeom prst="rect">
            <a:avLst/>
          </a:prstGeo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024604" y="3632200"/>
            <a:ext cx="5418393" cy="381000"/>
          </a:xfrm>
          <a:prstGeom prst="rect">
            <a:avLst/>
          </a:prstGeo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508001" y="4470400"/>
            <a:ext cx="6447501" cy="1570962"/>
          </a:xfrm>
          <a:prstGeom prst="rect">
            <a:avLst/>
          </a:prstGeo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a:xfrm>
            <a:off x="5403850" y="6041363"/>
            <a:ext cx="683954" cy="365125"/>
          </a:xfrm>
          <a:prstGeom prst="rect">
            <a:avLst/>
          </a:prstGeom>
        </p:spPr>
        <p:txBody>
          <a:bodyPr/>
          <a:lstStyle/>
          <a:p>
            <a:fld id="{3A4FDE66-3E29-4B31-B58D-7A59C90C843E}" type="datetime1">
              <a:rPr lang="es-MX" smtClean="0"/>
              <a:pPr/>
              <a:t>05/09/2017</a:t>
            </a:fld>
            <a:endParaRPr lang="es-MX"/>
          </a:p>
        </p:txBody>
      </p:sp>
      <p:sp>
        <p:nvSpPr>
          <p:cNvPr id="5" name="Footer Placeholder 4"/>
          <p:cNvSpPr>
            <a:spLocks noGrp="1"/>
          </p:cNvSpPr>
          <p:nvPr>
            <p:ph type="ftr" sz="quarter" idx="11"/>
          </p:nvPr>
        </p:nvSpPr>
        <p:spPr>
          <a:xfrm>
            <a:off x="508001" y="6041363"/>
            <a:ext cx="4723209" cy="365125"/>
          </a:xfrm>
          <a:prstGeom prst="rect">
            <a:avLst/>
          </a:prstGeom>
        </p:spPr>
        <p:txBody>
          <a:bodyPr/>
          <a:lstStyle/>
          <a:p>
            <a:endParaRPr lang="es-MX"/>
          </a:p>
        </p:txBody>
      </p:sp>
      <p:sp>
        <p:nvSpPr>
          <p:cNvPr id="6" name="Slide Number Placeholder 5"/>
          <p:cNvSpPr>
            <a:spLocks noGrp="1"/>
          </p:cNvSpPr>
          <p:nvPr>
            <p:ph type="sldNum" sz="quarter" idx="12"/>
          </p:nvPr>
        </p:nvSpPr>
        <p:spPr>
          <a:xfrm>
            <a:off x="6442998" y="6041363"/>
            <a:ext cx="512504" cy="365125"/>
          </a:xfrm>
          <a:prstGeom prst="rect">
            <a:avLst/>
          </a:prstGeom>
        </p:spPr>
        <p:txBody>
          <a:bodyPr/>
          <a:lstStyle/>
          <a:p>
            <a:fld id="{2872B865-6E39-4C7E-93BC-7D765666D980}" type="slidenum">
              <a:rPr lang="es-MX" smtClean="0"/>
              <a:pPr/>
              <a:t>‹Nº›</a:t>
            </a:fld>
            <a:endParaRPr lang="es-MX"/>
          </a:p>
        </p:txBody>
      </p:sp>
      <p:sp>
        <p:nvSpPr>
          <p:cNvPr id="20" name="TextBox 19"/>
          <p:cNvSpPr txBox="1"/>
          <p:nvPr/>
        </p:nvSpPr>
        <p:spPr>
          <a:xfrm>
            <a:off x="406403" y="790378"/>
            <a:ext cx="4572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6669758" y="2886556"/>
            <a:ext cx="4572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2645228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508001" y="1931988"/>
            <a:ext cx="6447501" cy="2595460"/>
          </a:xfrm>
          <a:prstGeom prst="rect">
            <a:avLst/>
          </a:prstGeo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08001" y="4527448"/>
            <a:ext cx="6447501" cy="1513914"/>
          </a:xfrm>
          <a:prstGeom prst="rect">
            <a:avLst/>
          </a:prstGeo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a:xfrm>
            <a:off x="5403850" y="6041363"/>
            <a:ext cx="683954" cy="365125"/>
          </a:xfrm>
          <a:prstGeom prst="rect">
            <a:avLst/>
          </a:prstGeom>
        </p:spPr>
        <p:txBody>
          <a:bodyPr/>
          <a:lstStyle/>
          <a:p>
            <a:fld id="{FEA0B794-50BA-4BCE-8BF8-027E26437F97}" type="datetime1">
              <a:rPr lang="es-MX" smtClean="0"/>
              <a:pPr/>
              <a:t>05/09/2017</a:t>
            </a:fld>
            <a:endParaRPr lang="es-MX"/>
          </a:p>
        </p:txBody>
      </p:sp>
      <p:sp>
        <p:nvSpPr>
          <p:cNvPr id="5" name="Footer Placeholder 4"/>
          <p:cNvSpPr>
            <a:spLocks noGrp="1"/>
          </p:cNvSpPr>
          <p:nvPr>
            <p:ph type="ftr" sz="quarter" idx="11"/>
          </p:nvPr>
        </p:nvSpPr>
        <p:spPr>
          <a:xfrm>
            <a:off x="508001" y="6041363"/>
            <a:ext cx="4723209" cy="365125"/>
          </a:xfrm>
          <a:prstGeom prst="rect">
            <a:avLst/>
          </a:prstGeom>
        </p:spPr>
        <p:txBody>
          <a:bodyPr/>
          <a:lstStyle/>
          <a:p>
            <a:endParaRPr lang="es-MX"/>
          </a:p>
        </p:txBody>
      </p:sp>
      <p:sp>
        <p:nvSpPr>
          <p:cNvPr id="6" name="Slide Number Placeholder 5"/>
          <p:cNvSpPr>
            <a:spLocks noGrp="1"/>
          </p:cNvSpPr>
          <p:nvPr>
            <p:ph type="sldNum" sz="quarter" idx="12"/>
          </p:nvPr>
        </p:nvSpPr>
        <p:spPr>
          <a:xfrm>
            <a:off x="6442998" y="6041363"/>
            <a:ext cx="512504" cy="365125"/>
          </a:xfrm>
          <a:prstGeom prst="rect">
            <a:avLst/>
          </a:prstGeom>
        </p:spPr>
        <p:txBody>
          <a:bodyPr/>
          <a:lstStyle/>
          <a:p>
            <a:fld id="{2872B865-6E39-4C7E-93BC-7D765666D980}" type="slidenum">
              <a:rPr lang="es-MX" smtClean="0"/>
              <a:pPr/>
              <a:t>‹Nº›</a:t>
            </a:fld>
            <a:endParaRPr lang="es-MX"/>
          </a:p>
        </p:txBody>
      </p:sp>
    </p:spTree>
    <p:extLst>
      <p:ext uri="{BB962C8B-B14F-4D97-AF65-F5344CB8AC3E}">
        <p14:creationId xmlns:p14="http://schemas.microsoft.com/office/powerpoint/2010/main" val="1429365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98500" y="609600"/>
            <a:ext cx="6070601" cy="3022600"/>
          </a:xfrm>
          <a:prstGeom prst="rect">
            <a:avLst/>
          </a:prstGeo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507999" y="4013200"/>
            <a:ext cx="6447502" cy="514248"/>
          </a:xfrm>
          <a:prstGeom prst="rect">
            <a:avLst/>
          </a:prstGeo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508001" y="4527448"/>
            <a:ext cx="6447501" cy="1513914"/>
          </a:xfrm>
          <a:prstGeom prst="rect">
            <a:avLst/>
          </a:prstGeo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a:xfrm>
            <a:off x="5403850" y="6041363"/>
            <a:ext cx="683954" cy="365125"/>
          </a:xfrm>
          <a:prstGeom prst="rect">
            <a:avLst/>
          </a:prstGeom>
        </p:spPr>
        <p:txBody>
          <a:bodyPr/>
          <a:lstStyle/>
          <a:p>
            <a:fld id="{FFA67E43-5BBF-4AFF-A4CE-5A6DA6FC4DD9}" type="datetime1">
              <a:rPr lang="es-MX" smtClean="0"/>
              <a:pPr/>
              <a:t>05/09/2017</a:t>
            </a:fld>
            <a:endParaRPr lang="es-MX"/>
          </a:p>
        </p:txBody>
      </p:sp>
      <p:sp>
        <p:nvSpPr>
          <p:cNvPr id="5" name="Footer Placeholder 4"/>
          <p:cNvSpPr>
            <a:spLocks noGrp="1"/>
          </p:cNvSpPr>
          <p:nvPr>
            <p:ph type="ftr" sz="quarter" idx="11"/>
          </p:nvPr>
        </p:nvSpPr>
        <p:spPr>
          <a:xfrm>
            <a:off x="508001" y="6041363"/>
            <a:ext cx="4723209" cy="365125"/>
          </a:xfrm>
          <a:prstGeom prst="rect">
            <a:avLst/>
          </a:prstGeom>
        </p:spPr>
        <p:txBody>
          <a:bodyPr/>
          <a:lstStyle/>
          <a:p>
            <a:endParaRPr lang="es-MX"/>
          </a:p>
        </p:txBody>
      </p:sp>
      <p:sp>
        <p:nvSpPr>
          <p:cNvPr id="6" name="Slide Number Placeholder 5"/>
          <p:cNvSpPr>
            <a:spLocks noGrp="1"/>
          </p:cNvSpPr>
          <p:nvPr>
            <p:ph type="sldNum" sz="quarter" idx="12"/>
          </p:nvPr>
        </p:nvSpPr>
        <p:spPr>
          <a:xfrm>
            <a:off x="6442998" y="6041363"/>
            <a:ext cx="512504" cy="365125"/>
          </a:xfrm>
          <a:prstGeom prst="rect">
            <a:avLst/>
          </a:prstGeom>
        </p:spPr>
        <p:txBody>
          <a:bodyPr/>
          <a:lstStyle/>
          <a:p>
            <a:fld id="{2872B865-6E39-4C7E-93BC-7D765666D980}" type="slidenum">
              <a:rPr lang="es-MX" smtClean="0"/>
              <a:pPr/>
              <a:t>‹Nº›</a:t>
            </a:fld>
            <a:endParaRPr lang="es-MX"/>
          </a:p>
        </p:txBody>
      </p:sp>
      <p:sp>
        <p:nvSpPr>
          <p:cNvPr id="24" name="TextBox 23"/>
          <p:cNvSpPr txBox="1"/>
          <p:nvPr/>
        </p:nvSpPr>
        <p:spPr>
          <a:xfrm>
            <a:off x="406403" y="790378"/>
            <a:ext cx="4572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669758" y="2886556"/>
            <a:ext cx="4572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357743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514350" y="609600"/>
            <a:ext cx="6441152" cy="3022600"/>
          </a:xfrm>
          <a:prstGeom prst="rect">
            <a:avLst/>
          </a:prstGeo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507999" y="4013200"/>
            <a:ext cx="6447502" cy="514248"/>
          </a:xfrm>
          <a:prstGeom prst="rect">
            <a:avLst/>
          </a:prstGeo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508001" y="4527448"/>
            <a:ext cx="6447501" cy="1513914"/>
          </a:xfrm>
          <a:prstGeom prst="rect">
            <a:avLst/>
          </a:prstGeo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a:xfrm>
            <a:off x="5403850" y="6041363"/>
            <a:ext cx="683954" cy="365125"/>
          </a:xfrm>
          <a:prstGeom prst="rect">
            <a:avLst/>
          </a:prstGeom>
        </p:spPr>
        <p:txBody>
          <a:bodyPr/>
          <a:lstStyle/>
          <a:p>
            <a:fld id="{D400E0DB-0418-4024-8F8E-E4C5FD18CDF7}" type="datetime1">
              <a:rPr lang="es-MX" smtClean="0"/>
              <a:pPr/>
              <a:t>05/09/2017</a:t>
            </a:fld>
            <a:endParaRPr lang="es-MX"/>
          </a:p>
        </p:txBody>
      </p:sp>
      <p:sp>
        <p:nvSpPr>
          <p:cNvPr id="5" name="Footer Placeholder 4"/>
          <p:cNvSpPr>
            <a:spLocks noGrp="1"/>
          </p:cNvSpPr>
          <p:nvPr>
            <p:ph type="ftr" sz="quarter" idx="11"/>
          </p:nvPr>
        </p:nvSpPr>
        <p:spPr>
          <a:xfrm>
            <a:off x="508001" y="6041363"/>
            <a:ext cx="4723209" cy="365125"/>
          </a:xfrm>
          <a:prstGeom prst="rect">
            <a:avLst/>
          </a:prstGeom>
        </p:spPr>
        <p:txBody>
          <a:bodyPr/>
          <a:lstStyle/>
          <a:p>
            <a:endParaRPr lang="es-MX"/>
          </a:p>
        </p:txBody>
      </p:sp>
      <p:sp>
        <p:nvSpPr>
          <p:cNvPr id="6" name="Slide Number Placeholder 5"/>
          <p:cNvSpPr>
            <a:spLocks noGrp="1"/>
          </p:cNvSpPr>
          <p:nvPr>
            <p:ph type="sldNum" sz="quarter" idx="12"/>
          </p:nvPr>
        </p:nvSpPr>
        <p:spPr>
          <a:xfrm>
            <a:off x="6442998" y="6041363"/>
            <a:ext cx="512504" cy="365125"/>
          </a:xfrm>
          <a:prstGeom prst="rect">
            <a:avLst/>
          </a:prstGeom>
        </p:spPr>
        <p:txBody>
          <a:bodyPr/>
          <a:lstStyle/>
          <a:p>
            <a:fld id="{2872B865-6E39-4C7E-93BC-7D765666D980}" type="slidenum">
              <a:rPr lang="es-MX" smtClean="0"/>
              <a:pPr/>
              <a:t>‹Nº›</a:t>
            </a:fld>
            <a:endParaRPr lang="es-MX"/>
          </a:p>
        </p:txBody>
      </p:sp>
    </p:spTree>
    <p:extLst>
      <p:ext uri="{BB962C8B-B14F-4D97-AF65-F5344CB8AC3E}">
        <p14:creationId xmlns:p14="http://schemas.microsoft.com/office/powerpoint/2010/main" val="25191463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6447501" cy="1320800"/>
          </a:xfrm>
          <a:prstGeom prst="rect">
            <a:avLst/>
          </a:prstGeom>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508001" y="2160590"/>
            <a:ext cx="6447501" cy="388077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5403850" y="6041363"/>
            <a:ext cx="683954" cy="365125"/>
          </a:xfrm>
          <a:prstGeom prst="rect">
            <a:avLst/>
          </a:prstGeom>
        </p:spPr>
        <p:txBody>
          <a:bodyPr/>
          <a:lstStyle/>
          <a:p>
            <a:fld id="{D31AEC6C-16BE-44EA-9E34-752DF8A8F0BA}" type="datetime1">
              <a:rPr lang="es-MX" smtClean="0"/>
              <a:pPr/>
              <a:t>05/09/2017</a:t>
            </a:fld>
            <a:endParaRPr lang="es-MX"/>
          </a:p>
        </p:txBody>
      </p:sp>
      <p:sp>
        <p:nvSpPr>
          <p:cNvPr id="5" name="Footer Placeholder 4"/>
          <p:cNvSpPr>
            <a:spLocks noGrp="1"/>
          </p:cNvSpPr>
          <p:nvPr>
            <p:ph type="ftr" sz="quarter" idx="11"/>
          </p:nvPr>
        </p:nvSpPr>
        <p:spPr>
          <a:xfrm>
            <a:off x="508001" y="6041363"/>
            <a:ext cx="4723209" cy="365125"/>
          </a:xfrm>
          <a:prstGeom prst="rect">
            <a:avLst/>
          </a:prstGeom>
        </p:spPr>
        <p:txBody>
          <a:bodyPr/>
          <a:lstStyle/>
          <a:p>
            <a:endParaRPr lang="es-MX"/>
          </a:p>
        </p:txBody>
      </p:sp>
      <p:sp>
        <p:nvSpPr>
          <p:cNvPr id="6" name="Slide Number Placeholder 5"/>
          <p:cNvSpPr>
            <a:spLocks noGrp="1"/>
          </p:cNvSpPr>
          <p:nvPr>
            <p:ph type="sldNum" sz="quarter" idx="12"/>
          </p:nvPr>
        </p:nvSpPr>
        <p:spPr>
          <a:xfrm>
            <a:off x="6442998" y="6041363"/>
            <a:ext cx="512504" cy="365125"/>
          </a:xfrm>
          <a:prstGeom prst="rect">
            <a:avLst/>
          </a:prstGeom>
        </p:spPr>
        <p:txBody>
          <a:bodyPr/>
          <a:lstStyle/>
          <a:p>
            <a:fld id="{2872B865-6E39-4C7E-93BC-7D765666D980}" type="slidenum">
              <a:rPr lang="es-MX" smtClean="0"/>
              <a:pPr/>
              <a:t>‹Nº›</a:t>
            </a:fld>
            <a:endParaRPr lang="es-MX"/>
          </a:p>
        </p:txBody>
      </p:sp>
    </p:spTree>
    <p:extLst>
      <p:ext uri="{BB962C8B-B14F-4D97-AF65-F5344CB8AC3E}">
        <p14:creationId xmlns:p14="http://schemas.microsoft.com/office/powerpoint/2010/main" val="26979752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5755" y="609600"/>
            <a:ext cx="978557" cy="5251451"/>
          </a:xfrm>
          <a:prstGeom prst="rect">
            <a:avLst/>
          </a:prstGeo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508001" y="609600"/>
            <a:ext cx="5295113" cy="5251450"/>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5403850" y="6041363"/>
            <a:ext cx="683954" cy="365125"/>
          </a:xfrm>
          <a:prstGeom prst="rect">
            <a:avLst/>
          </a:prstGeom>
        </p:spPr>
        <p:txBody>
          <a:bodyPr/>
          <a:lstStyle/>
          <a:p>
            <a:fld id="{31DF705C-4201-4F24-B7B0-A1BD6F52AD3E}" type="datetime1">
              <a:rPr lang="es-MX" smtClean="0"/>
              <a:pPr/>
              <a:t>05/09/2017</a:t>
            </a:fld>
            <a:endParaRPr lang="es-MX"/>
          </a:p>
        </p:txBody>
      </p:sp>
      <p:sp>
        <p:nvSpPr>
          <p:cNvPr id="5" name="Footer Placeholder 4"/>
          <p:cNvSpPr>
            <a:spLocks noGrp="1"/>
          </p:cNvSpPr>
          <p:nvPr>
            <p:ph type="ftr" sz="quarter" idx="11"/>
          </p:nvPr>
        </p:nvSpPr>
        <p:spPr>
          <a:xfrm>
            <a:off x="508001" y="6041363"/>
            <a:ext cx="4723209" cy="365125"/>
          </a:xfrm>
          <a:prstGeom prst="rect">
            <a:avLst/>
          </a:prstGeom>
        </p:spPr>
        <p:txBody>
          <a:bodyPr/>
          <a:lstStyle/>
          <a:p>
            <a:endParaRPr lang="es-MX"/>
          </a:p>
        </p:txBody>
      </p:sp>
      <p:sp>
        <p:nvSpPr>
          <p:cNvPr id="6" name="Slide Number Placeholder 5"/>
          <p:cNvSpPr>
            <a:spLocks noGrp="1"/>
          </p:cNvSpPr>
          <p:nvPr>
            <p:ph type="sldNum" sz="quarter" idx="12"/>
          </p:nvPr>
        </p:nvSpPr>
        <p:spPr>
          <a:xfrm>
            <a:off x="6442998" y="6041363"/>
            <a:ext cx="512504" cy="365125"/>
          </a:xfrm>
          <a:prstGeom prst="rect">
            <a:avLst/>
          </a:prstGeom>
        </p:spPr>
        <p:txBody>
          <a:bodyPr/>
          <a:lstStyle/>
          <a:p>
            <a:fld id="{2872B865-6E39-4C7E-93BC-7D765666D980}" type="slidenum">
              <a:rPr lang="es-MX" smtClean="0"/>
              <a:pPr/>
              <a:t>‹Nº›</a:t>
            </a:fld>
            <a:endParaRPr lang="es-MX"/>
          </a:p>
        </p:txBody>
      </p:sp>
    </p:spTree>
    <p:extLst>
      <p:ext uri="{BB962C8B-B14F-4D97-AF65-F5344CB8AC3E}">
        <p14:creationId xmlns:p14="http://schemas.microsoft.com/office/powerpoint/2010/main" val="2478822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5028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ncabezado de sección">
    <p:spTree>
      <p:nvGrpSpPr>
        <p:cNvPr id="1" name=""/>
        <p:cNvGrpSpPr/>
        <p:nvPr/>
      </p:nvGrpSpPr>
      <p:grpSpPr>
        <a:xfrm>
          <a:off x="0" y="0"/>
          <a:ext cx="0" cy="0"/>
          <a:chOff x="0" y="0"/>
          <a:chExt cx="0" cy="0"/>
        </a:xfrm>
      </p:grpSpPr>
    </p:spTree>
    <p:extLst>
      <p:ext uri="{BB962C8B-B14F-4D97-AF65-F5344CB8AC3E}">
        <p14:creationId xmlns:p14="http://schemas.microsoft.com/office/powerpoint/2010/main" val="1775219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6447501" cy="1320800"/>
          </a:xfrm>
          <a:prstGeom prst="rect">
            <a:avLst/>
          </a:prstGeo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508001" y="2160589"/>
            <a:ext cx="3138026" cy="3880772"/>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817477" y="2160590"/>
            <a:ext cx="3138026" cy="388077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a:xfrm>
            <a:off x="5403850" y="6041363"/>
            <a:ext cx="683954" cy="365125"/>
          </a:xfrm>
          <a:prstGeom prst="rect">
            <a:avLst/>
          </a:prstGeom>
        </p:spPr>
        <p:txBody>
          <a:bodyPr/>
          <a:lstStyle/>
          <a:p>
            <a:fld id="{8B7D68D0-35E6-41E4-83AF-AAD8F35E435E}" type="datetime1">
              <a:rPr lang="es-MX" smtClean="0"/>
              <a:pPr/>
              <a:t>05/09/2017</a:t>
            </a:fld>
            <a:endParaRPr lang="es-MX"/>
          </a:p>
        </p:txBody>
      </p:sp>
      <p:sp>
        <p:nvSpPr>
          <p:cNvPr id="6" name="Footer Placeholder 5"/>
          <p:cNvSpPr>
            <a:spLocks noGrp="1"/>
          </p:cNvSpPr>
          <p:nvPr>
            <p:ph type="ftr" sz="quarter" idx="11"/>
          </p:nvPr>
        </p:nvSpPr>
        <p:spPr>
          <a:xfrm>
            <a:off x="508001" y="6041363"/>
            <a:ext cx="4723209" cy="365125"/>
          </a:xfrm>
          <a:prstGeom prst="rect">
            <a:avLst/>
          </a:prstGeom>
        </p:spPr>
        <p:txBody>
          <a:bodyPr/>
          <a:lstStyle/>
          <a:p>
            <a:endParaRPr lang="es-MX"/>
          </a:p>
        </p:txBody>
      </p:sp>
      <p:sp>
        <p:nvSpPr>
          <p:cNvPr id="7" name="Slide Number Placeholder 6"/>
          <p:cNvSpPr>
            <a:spLocks noGrp="1"/>
          </p:cNvSpPr>
          <p:nvPr>
            <p:ph type="sldNum" sz="quarter" idx="12"/>
          </p:nvPr>
        </p:nvSpPr>
        <p:spPr>
          <a:xfrm>
            <a:off x="6442998" y="6041363"/>
            <a:ext cx="512504" cy="365125"/>
          </a:xfrm>
          <a:prstGeom prst="rect">
            <a:avLst/>
          </a:prstGeom>
        </p:spPr>
        <p:txBody>
          <a:bodyPr/>
          <a:lstStyle/>
          <a:p>
            <a:fld id="{2872B865-6E39-4C7E-93BC-7D765666D980}" type="slidenum">
              <a:rPr lang="es-MX" smtClean="0"/>
              <a:pPr/>
              <a:t>‹Nº›</a:t>
            </a:fld>
            <a:endParaRPr lang="es-MX"/>
          </a:p>
        </p:txBody>
      </p:sp>
    </p:spTree>
    <p:extLst>
      <p:ext uri="{BB962C8B-B14F-4D97-AF65-F5344CB8AC3E}">
        <p14:creationId xmlns:p14="http://schemas.microsoft.com/office/powerpoint/2010/main" val="2693610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6447501" cy="1320800"/>
          </a:xfrm>
          <a:prstGeom prst="rect">
            <a:avLst/>
          </a:prstGeom>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06809" y="2160983"/>
            <a:ext cx="3139217" cy="576262"/>
          </a:xfrm>
          <a:prstGeom prst="rect">
            <a:avLst/>
          </a:prstGeo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506809" y="2737246"/>
            <a:ext cx="3139217" cy="3304117"/>
          </a:xfrm>
          <a:prstGeom prst="rect">
            <a:avLst/>
          </a:prstGeo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816287" y="2160983"/>
            <a:ext cx="3139214" cy="576262"/>
          </a:xfrm>
          <a:prstGeom prst="rect">
            <a:avLst/>
          </a:prstGeo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3816288" y="2737246"/>
            <a:ext cx="3139213" cy="3304117"/>
          </a:xfrm>
          <a:prstGeom prst="rect">
            <a:avLst/>
          </a:prstGeo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a:xfrm>
            <a:off x="5403850" y="6041363"/>
            <a:ext cx="683954" cy="365125"/>
          </a:xfrm>
          <a:prstGeom prst="rect">
            <a:avLst/>
          </a:prstGeom>
        </p:spPr>
        <p:txBody>
          <a:bodyPr/>
          <a:lstStyle/>
          <a:p>
            <a:fld id="{7942EB30-C0C1-4BCC-AB5D-169D819A8D1F}" type="datetime1">
              <a:rPr lang="es-MX" smtClean="0"/>
              <a:pPr/>
              <a:t>05/09/2017</a:t>
            </a:fld>
            <a:endParaRPr lang="es-MX"/>
          </a:p>
        </p:txBody>
      </p:sp>
      <p:sp>
        <p:nvSpPr>
          <p:cNvPr id="8" name="Footer Placeholder 7"/>
          <p:cNvSpPr>
            <a:spLocks noGrp="1"/>
          </p:cNvSpPr>
          <p:nvPr>
            <p:ph type="ftr" sz="quarter" idx="11"/>
          </p:nvPr>
        </p:nvSpPr>
        <p:spPr>
          <a:xfrm>
            <a:off x="508001" y="6041363"/>
            <a:ext cx="4723209" cy="365125"/>
          </a:xfrm>
          <a:prstGeom prst="rect">
            <a:avLst/>
          </a:prstGeom>
        </p:spPr>
        <p:txBody>
          <a:bodyPr/>
          <a:lstStyle/>
          <a:p>
            <a:endParaRPr lang="es-MX"/>
          </a:p>
        </p:txBody>
      </p:sp>
      <p:sp>
        <p:nvSpPr>
          <p:cNvPr id="9" name="Slide Number Placeholder 8"/>
          <p:cNvSpPr>
            <a:spLocks noGrp="1"/>
          </p:cNvSpPr>
          <p:nvPr>
            <p:ph type="sldNum" sz="quarter" idx="12"/>
          </p:nvPr>
        </p:nvSpPr>
        <p:spPr>
          <a:xfrm>
            <a:off x="6442998" y="6041363"/>
            <a:ext cx="512504" cy="365125"/>
          </a:xfrm>
          <a:prstGeom prst="rect">
            <a:avLst/>
          </a:prstGeom>
        </p:spPr>
        <p:txBody>
          <a:bodyPr/>
          <a:lstStyle/>
          <a:p>
            <a:fld id="{2872B865-6E39-4C7E-93BC-7D765666D980}" type="slidenum">
              <a:rPr lang="es-MX" smtClean="0"/>
              <a:pPr/>
              <a:t>‹Nº›</a:t>
            </a:fld>
            <a:endParaRPr lang="es-MX"/>
          </a:p>
        </p:txBody>
      </p:sp>
    </p:spTree>
    <p:extLst>
      <p:ext uri="{BB962C8B-B14F-4D97-AF65-F5344CB8AC3E}">
        <p14:creationId xmlns:p14="http://schemas.microsoft.com/office/powerpoint/2010/main" val="773537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6447501" cy="1320800"/>
          </a:xfrm>
          <a:prstGeom prst="rect">
            <a:avLst/>
          </a:prstGeo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a:xfrm>
            <a:off x="5403850" y="6041363"/>
            <a:ext cx="683954" cy="365125"/>
          </a:xfrm>
          <a:prstGeom prst="rect">
            <a:avLst/>
          </a:prstGeom>
        </p:spPr>
        <p:txBody>
          <a:bodyPr/>
          <a:lstStyle/>
          <a:p>
            <a:fld id="{A40D3983-FB56-4A05-AB61-F1BC90E85888}" type="datetime1">
              <a:rPr lang="es-MX" smtClean="0"/>
              <a:pPr/>
              <a:t>05/09/2017</a:t>
            </a:fld>
            <a:endParaRPr lang="es-MX"/>
          </a:p>
        </p:txBody>
      </p:sp>
      <p:sp>
        <p:nvSpPr>
          <p:cNvPr id="4" name="Footer Placeholder 3"/>
          <p:cNvSpPr>
            <a:spLocks noGrp="1"/>
          </p:cNvSpPr>
          <p:nvPr>
            <p:ph type="ftr" sz="quarter" idx="11"/>
          </p:nvPr>
        </p:nvSpPr>
        <p:spPr>
          <a:xfrm>
            <a:off x="508001" y="6041363"/>
            <a:ext cx="4723209" cy="365125"/>
          </a:xfrm>
          <a:prstGeom prst="rect">
            <a:avLst/>
          </a:prstGeom>
        </p:spPr>
        <p:txBody>
          <a:bodyPr/>
          <a:lstStyle/>
          <a:p>
            <a:endParaRPr lang="es-MX"/>
          </a:p>
        </p:txBody>
      </p:sp>
      <p:sp>
        <p:nvSpPr>
          <p:cNvPr id="5" name="Slide Number Placeholder 4"/>
          <p:cNvSpPr>
            <a:spLocks noGrp="1"/>
          </p:cNvSpPr>
          <p:nvPr>
            <p:ph type="sldNum" sz="quarter" idx="12"/>
          </p:nvPr>
        </p:nvSpPr>
        <p:spPr>
          <a:xfrm>
            <a:off x="6442998" y="6041363"/>
            <a:ext cx="512504" cy="365125"/>
          </a:xfrm>
          <a:prstGeom prst="rect">
            <a:avLst/>
          </a:prstGeom>
        </p:spPr>
        <p:txBody>
          <a:bodyPr/>
          <a:lstStyle/>
          <a:p>
            <a:fld id="{2872B865-6E39-4C7E-93BC-7D765666D980}" type="slidenum">
              <a:rPr lang="es-MX" smtClean="0"/>
              <a:pPr/>
              <a:t>‹Nº›</a:t>
            </a:fld>
            <a:endParaRPr lang="es-MX"/>
          </a:p>
        </p:txBody>
      </p:sp>
    </p:spTree>
    <p:extLst>
      <p:ext uri="{BB962C8B-B14F-4D97-AF65-F5344CB8AC3E}">
        <p14:creationId xmlns:p14="http://schemas.microsoft.com/office/powerpoint/2010/main" val="2442947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2613659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08001" y="1498604"/>
            <a:ext cx="2890896" cy="1278466"/>
          </a:xfrm>
          <a:prstGeom prst="rect">
            <a:avLst/>
          </a:prstGeo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570346" y="514925"/>
            <a:ext cx="3385156" cy="5526437"/>
          </a:xfrm>
          <a:prstGeom prst="rect">
            <a:avLst/>
          </a:prstGeo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508001" y="2777069"/>
            <a:ext cx="2890896" cy="2584449"/>
          </a:xfrm>
          <a:prstGeom prst="rect">
            <a:avLst/>
          </a:prstGeo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5403850" y="6041363"/>
            <a:ext cx="683954" cy="365125"/>
          </a:xfrm>
          <a:prstGeom prst="rect">
            <a:avLst/>
          </a:prstGeom>
        </p:spPr>
        <p:txBody>
          <a:bodyPr/>
          <a:lstStyle/>
          <a:p>
            <a:fld id="{56A24953-754A-4BC7-A2F1-2C81BB48AE83}" type="datetime1">
              <a:rPr lang="es-MX" smtClean="0"/>
              <a:pPr/>
              <a:t>05/09/2017</a:t>
            </a:fld>
            <a:endParaRPr lang="es-MX"/>
          </a:p>
        </p:txBody>
      </p:sp>
      <p:sp>
        <p:nvSpPr>
          <p:cNvPr id="6" name="Footer Placeholder 5"/>
          <p:cNvSpPr>
            <a:spLocks noGrp="1"/>
          </p:cNvSpPr>
          <p:nvPr>
            <p:ph type="ftr" sz="quarter" idx="11"/>
          </p:nvPr>
        </p:nvSpPr>
        <p:spPr>
          <a:xfrm>
            <a:off x="508001" y="6041363"/>
            <a:ext cx="4723209" cy="365125"/>
          </a:xfrm>
          <a:prstGeom prst="rect">
            <a:avLst/>
          </a:prstGeom>
        </p:spPr>
        <p:txBody>
          <a:bodyPr/>
          <a:lstStyle/>
          <a:p>
            <a:endParaRPr lang="es-MX"/>
          </a:p>
        </p:txBody>
      </p:sp>
      <p:sp>
        <p:nvSpPr>
          <p:cNvPr id="7" name="Slide Number Placeholder 6"/>
          <p:cNvSpPr>
            <a:spLocks noGrp="1"/>
          </p:cNvSpPr>
          <p:nvPr>
            <p:ph type="sldNum" sz="quarter" idx="12"/>
          </p:nvPr>
        </p:nvSpPr>
        <p:spPr>
          <a:xfrm>
            <a:off x="6442998" y="6041363"/>
            <a:ext cx="512504" cy="365125"/>
          </a:xfrm>
          <a:prstGeom prst="rect">
            <a:avLst/>
          </a:prstGeom>
        </p:spPr>
        <p:txBody>
          <a:bodyPr/>
          <a:lstStyle/>
          <a:p>
            <a:fld id="{2872B865-6E39-4C7E-93BC-7D765666D980}" type="slidenum">
              <a:rPr lang="es-MX" smtClean="0"/>
              <a:pPr/>
              <a:t>‹Nº›</a:t>
            </a:fld>
            <a:endParaRPr lang="es-MX"/>
          </a:p>
        </p:txBody>
      </p:sp>
    </p:spTree>
    <p:extLst>
      <p:ext uri="{BB962C8B-B14F-4D97-AF65-F5344CB8AC3E}">
        <p14:creationId xmlns:p14="http://schemas.microsoft.com/office/powerpoint/2010/main" val="2724964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08001" y="4800600"/>
            <a:ext cx="6447500" cy="566738"/>
          </a:xfrm>
          <a:prstGeom prst="rect">
            <a:avLst/>
          </a:prstGeo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508001" y="609600"/>
            <a:ext cx="6447501" cy="3845718"/>
          </a:xfrm>
          <a:prstGeom prst="rect">
            <a:avLst/>
          </a:prstGeo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508001" y="5367338"/>
            <a:ext cx="6447500" cy="674024"/>
          </a:xfrm>
          <a:prstGeom prst="rect">
            <a:avLst/>
          </a:prstGeo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5403850" y="6041363"/>
            <a:ext cx="683954" cy="365125"/>
          </a:xfrm>
          <a:prstGeom prst="rect">
            <a:avLst/>
          </a:prstGeom>
        </p:spPr>
        <p:txBody>
          <a:bodyPr/>
          <a:lstStyle/>
          <a:p>
            <a:fld id="{0DA9D230-52B1-4790-9233-9C1F3D056773}" type="datetime1">
              <a:rPr lang="es-MX" smtClean="0"/>
              <a:pPr/>
              <a:t>05/09/2017</a:t>
            </a:fld>
            <a:endParaRPr lang="es-MX"/>
          </a:p>
        </p:txBody>
      </p:sp>
      <p:sp>
        <p:nvSpPr>
          <p:cNvPr id="6" name="Footer Placeholder 5"/>
          <p:cNvSpPr>
            <a:spLocks noGrp="1"/>
          </p:cNvSpPr>
          <p:nvPr>
            <p:ph type="ftr" sz="quarter" idx="11"/>
          </p:nvPr>
        </p:nvSpPr>
        <p:spPr>
          <a:xfrm>
            <a:off x="508001" y="6041363"/>
            <a:ext cx="4723209" cy="365125"/>
          </a:xfrm>
          <a:prstGeom prst="rect">
            <a:avLst/>
          </a:prstGeom>
        </p:spPr>
        <p:txBody>
          <a:bodyPr/>
          <a:lstStyle/>
          <a:p>
            <a:endParaRPr lang="es-MX"/>
          </a:p>
        </p:txBody>
      </p:sp>
      <p:sp>
        <p:nvSpPr>
          <p:cNvPr id="7" name="Slide Number Placeholder 6"/>
          <p:cNvSpPr>
            <a:spLocks noGrp="1"/>
          </p:cNvSpPr>
          <p:nvPr>
            <p:ph type="sldNum" sz="quarter" idx="12"/>
          </p:nvPr>
        </p:nvSpPr>
        <p:spPr>
          <a:xfrm>
            <a:off x="6442998" y="6041363"/>
            <a:ext cx="512504" cy="365125"/>
          </a:xfrm>
          <a:prstGeom prst="rect">
            <a:avLst/>
          </a:prstGeom>
        </p:spPr>
        <p:txBody>
          <a:bodyPr/>
          <a:lstStyle/>
          <a:p>
            <a:fld id="{2872B865-6E39-4C7E-93BC-7D765666D980}" type="slidenum">
              <a:rPr lang="es-MX" smtClean="0"/>
              <a:pPr/>
              <a:t>‹Nº›</a:t>
            </a:fld>
            <a:endParaRPr lang="es-MX"/>
          </a:p>
        </p:txBody>
      </p:sp>
    </p:spTree>
    <p:extLst>
      <p:ext uri="{BB962C8B-B14F-4D97-AF65-F5344CB8AC3E}">
        <p14:creationId xmlns:p14="http://schemas.microsoft.com/office/powerpoint/2010/main" val="1635619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9144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pic>
        <p:nvPicPr>
          <p:cNvPr id="18" name="Imagen 2" descr="Descripción: logo en jpg"/>
          <p:cNvPicPr>
            <a:picLocks noChangeAspect="1" noChangeArrowheads="1"/>
          </p:cNvPicPr>
          <p:nvPr userDrawn="1"/>
        </p:nvPicPr>
        <p:blipFill>
          <a:blip r:embed="rId18" cstate="print">
            <a:extLst>
              <a:ext uri="{28A0092B-C50C-407E-A947-70E740481C1C}">
                <a14:useLocalDpi xmlns:a14="http://schemas.microsoft.com/office/drawing/2010/main" val="0"/>
              </a:ext>
            </a:extLst>
          </a:blip>
          <a:srcRect/>
          <a:stretch>
            <a:fillRect/>
          </a:stretch>
        </p:blipFill>
        <p:spPr bwMode="auto">
          <a:xfrm>
            <a:off x="8173291" y="5984319"/>
            <a:ext cx="554721" cy="504825"/>
          </a:xfrm>
          <a:prstGeom prst="rect">
            <a:avLst/>
          </a:prstGeom>
          <a:noFill/>
          <a:extLst>
            <a:ext uri="{909E8E84-426E-40DD-AFC4-6F175D3DCCD1}">
              <a14:hiddenFill xmlns:a14="http://schemas.microsoft.com/office/drawing/2010/main">
                <a:solidFill>
                  <a:srgbClr val="FFFFFF"/>
                </a:solidFill>
              </a14:hiddenFill>
            </a:ext>
          </a:extLst>
        </p:spPr>
      </p:pic>
      <p:sp>
        <p:nvSpPr>
          <p:cNvPr id="19" name="18 Rectángulo"/>
          <p:cNvSpPr/>
          <p:nvPr userDrawn="1"/>
        </p:nvSpPr>
        <p:spPr>
          <a:xfrm>
            <a:off x="590303" y="6058257"/>
            <a:ext cx="1308032"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V00/012016</a:t>
            </a:r>
            <a:endParaRPr kumimoji="0" lang="es-E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36702135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idx="4294967295"/>
          </p:nvPr>
        </p:nvSpPr>
        <p:spPr>
          <a:xfrm>
            <a:off x="1130300" y="2404534"/>
            <a:ext cx="5825202" cy="1646302"/>
          </a:xfrm>
          <a:prstGeom prst="rect">
            <a:avLst/>
          </a:prstGeom>
        </p:spPr>
        <p:txBody>
          <a:bodyPr/>
          <a:lstStyle/>
          <a:p>
            <a:r>
              <a:rPr lang="es-MX" dirty="0" smtClean="0">
                <a:solidFill>
                  <a:schemeClr val="tx1"/>
                </a:solidFill>
              </a:rPr>
              <a:t>Nombre del curso: </a:t>
            </a:r>
            <a:r>
              <a:rPr lang="es-ES" dirty="0">
                <a:solidFill>
                  <a:schemeClr val="tx1"/>
                </a:solidFill>
              </a:rPr>
              <a:t>Procesamiento de la Información y Estadística</a:t>
            </a:r>
            <a:endParaRPr lang="es-MX" dirty="0">
              <a:solidFill>
                <a:schemeClr val="tx1"/>
              </a:solidFill>
            </a:endParaRPr>
          </a:p>
        </p:txBody>
      </p:sp>
      <p:sp>
        <p:nvSpPr>
          <p:cNvPr id="3" name="Subtítulo 2"/>
          <p:cNvSpPr>
            <a:spLocks noGrp="1"/>
          </p:cNvSpPr>
          <p:nvPr>
            <p:ph type="subTitle" idx="4294967295"/>
          </p:nvPr>
        </p:nvSpPr>
        <p:spPr>
          <a:xfrm>
            <a:off x="1130299" y="4475838"/>
            <a:ext cx="5868377" cy="1069178"/>
          </a:xfrm>
          <a:prstGeom prst="rect">
            <a:avLst/>
          </a:prstGeom>
        </p:spPr>
        <p:txBody>
          <a:bodyPr>
            <a:normAutofit/>
          </a:bodyPr>
          <a:lstStyle/>
          <a:p>
            <a:r>
              <a:rPr lang="es-MX" sz="3200" dirty="0" smtClean="0">
                <a:solidFill>
                  <a:schemeClr val="tx1"/>
                </a:solidFill>
              </a:rPr>
              <a:t>MC. Héctor Homero de la Rosa Fuentes.</a:t>
            </a:r>
            <a:endParaRPr lang="es-MX" sz="3200" dirty="0">
              <a:solidFill>
                <a:schemeClr val="tx1"/>
              </a:solidFill>
            </a:endParaRPr>
          </a:p>
        </p:txBody>
      </p:sp>
    </p:spTree>
    <p:extLst>
      <p:ext uri="{BB962C8B-B14F-4D97-AF65-F5344CB8AC3E}">
        <p14:creationId xmlns:p14="http://schemas.microsoft.com/office/powerpoint/2010/main" val="2609174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344716" y="348343"/>
            <a:ext cx="6447501" cy="1320800"/>
          </a:xfrm>
          <a:prstGeom prst="rect">
            <a:avLst/>
          </a:prstGeom>
        </p:spPr>
        <p:txBody>
          <a:bodyPr/>
          <a:lstStyle/>
          <a:p>
            <a:r>
              <a:rPr lang="es-MX" dirty="0" smtClean="0"/>
              <a:t>Competencias específicas</a:t>
            </a:r>
            <a:endParaRPr lang="es-MX" dirty="0"/>
          </a:p>
        </p:txBody>
      </p:sp>
      <p:sp>
        <p:nvSpPr>
          <p:cNvPr id="3" name="Marcador de contenido 2"/>
          <p:cNvSpPr>
            <a:spLocks noGrp="1"/>
          </p:cNvSpPr>
          <p:nvPr>
            <p:ph idx="4294967295"/>
          </p:nvPr>
        </p:nvSpPr>
        <p:spPr>
          <a:xfrm>
            <a:off x="413223" y="1041401"/>
            <a:ext cx="8265412" cy="3880773"/>
          </a:xfrm>
          <a:prstGeom prst="rect">
            <a:avLst/>
          </a:prstGeom>
        </p:spPr>
        <p:txBody>
          <a:bodyPr>
            <a:noAutofit/>
          </a:bodyPr>
          <a:lstStyle/>
          <a:p>
            <a:r>
              <a:rPr lang="es-MX" sz="1600" dirty="0"/>
              <a:t>Argumenta alcances y limitaciones de distintos enfoques sobre </a:t>
            </a:r>
            <a:r>
              <a:rPr lang="es-MX" sz="1600" dirty="0" smtClean="0"/>
              <a:t>la evaluación </a:t>
            </a:r>
            <a:r>
              <a:rPr lang="es-MX" sz="1600" dirty="0"/>
              <a:t>del aprendizaje, tales como el empleo de </a:t>
            </a:r>
            <a:r>
              <a:rPr lang="es-MX" sz="1600" dirty="0" smtClean="0"/>
              <a:t>pruebas estandarizadas </a:t>
            </a:r>
            <a:r>
              <a:rPr lang="es-MX" sz="1600" dirty="0"/>
              <a:t>de gran alcance y la utilización de </a:t>
            </a:r>
            <a:r>
              <a:rPr lang="es-MX" sz="1600" dirty="0" smtClean="0"/>
              <a:t>pruebas objetivas</a:t>
            </a:r>
            <a:r>
              <a:rPr lang="es-MX" sz="1600" dirty="0"/>
              <a:t>, en contraste con la perspectiva de </a:t>
            </a:r>
            <a:r>
              <a:rPr lang="es-MX" sz="1600" dirty="0" smtClean="0"/>
              <a:t>evaluación alternativa </a:t>
            </a:r>
            <a:r>
              <a:rPr lang="es-MX" sz="1600" dirty="0"/>
              <a:t>y auténtica, valorando de qué manera contribuyen </a:t>
            </a:r>
            <a:r>
              <a:rPr lang="es-MX" sz="1600" dirty="0" smtClean="0"/>
              <a:t>en cada </a:t>
            </a:r>
            <a:r>
              <a:rPr lang="es-MX" sz="1600" dirty="0"/>
              <a:t>caso al aprendizaje y la autorregulación de los estudiantes.</a:t>
            </a:r>
          </a:p>
          <a:p>
            <a:r>
              <a:rPr lang="es-MX" sz="1600" dirty="0" smtClean="0"/>
              <a:t>Identifica </a:t>
            </a:r>
            <a:r>
              <a:rPr lang="es-MX" sz="1600" dirty="0"/>
              <a:t>las principales preconcepciones y </a:t>
            </a:r>
            <a:r>
              <a:rPr lang="es-MX" sz="1600" dirty="0" smtClean="0"/>
              <a:t>prácticas subyacentes </a:t>
            </a:r>
            <a:r>
              <a:rPr lang="es-MX" sz="1600" dirty="0"/>
              <a:t>a la cultura de la evaluación del aprendizaje </a:t>
            </a:r>
            <a:r>
              <a:rPr lang="es-MX" sz="1600" dirty="0" smtClean="0"/>
              <a:t>escolar imperante </a:t>
            </a:r>
            <a:r>
              <a:rPr lang="es-MX" sz="1600" dirty="0"/>
              <a:t>en las escuelas, tanto las propias como las de </a:t>
            </a:r>
            <a:r>
              <a:rPr lang="es-MX" sz="1600" dirty="0" smtClean="0"/>
              <a:t>otros docentes </a:t>
            </a:r>
            <a:r>
              <a:rPr lang="es-MX" sz="1600" dirty="0"/>
              <a:t>y genera cauces de acción tendientes a </a:t>
            </a:r>
            <a:r>
              <a:rPr lang="es-MX" sz="1600" dirty="0" smtClean="0"/>
              <a:t>su transformación </a:t>
            </a:r>
            <a:r>
              <a:rPr lang="es-MX" sz="1600" dirty="0"/>
              <a:t>y dado el caso, a prevenir su reproducción en </a:t>
            </a:r>
            <a:r>
              <a:rPr lang="es-MX" sz="1600" dirty="0" smtClean="0"/>
              <a:t>el aula</a:t>
            </a:r>
            <a:r>
              <a:rPr lang="es-MX" sz="1600" dirty="0"/>
              <a:t>.</a:t>
            </a:r>
          </a:p>
          <a:p>
            <a:r>
              <a:rPr lang="es-MX" sz="1600" dirty="0" smtClean="0"/>
              <a:t>Elige </a:t>
            </a:r>
            <a:r>
              <a:rPr lang="es-MX" sz="1600" dirty="0"/>
              <a:t>y/o re‐construye sistemas e instrumentos de evaluación </a:t>
            </a:r>
            <a:r>
              <a:rPr lang="es-MX" sz="1600" dirty="0" smtClean="0"/>
              <a:t>del aprendizaje</a:t>
            </a:r>
            <a:r>
              <a:rPr lang="es-MX" sz="1600" dirty="0"/>
              <a:t>, a partir de la identificación de </a:t>
            </a:r>
            <a:r>
              <a:rPr lang="es-MX" sz="1600" dirty="0" smtClean="0"/>
              <a:t>principios psicopedagógicos</a:t>
            </a:r>
            <a:r>
              <a:rPr lang="es-MX" sz="1600" dirty="0"/>
              <a:t>, distinguiendo sus </a:t>
            </a:r>
            <a:r>
              <a:rPr lang="es-MX" sz="1600" dirty="0" smtClean="0"/>
              <a:t>potencialidades, limitaciones </a:t>
            </a:r>
            <a:r>
              <a:rPr lang="es-MX" sz="1600" dirty="0"/>
              <a:t>y contribuciones al aprendizaje y la </a:t>
            </a:r>
            <a:r>
              <a:rPr lang="es-MX" sz="1600" dirty="0" smtClean="0"/>
              <a:t>autorregulación de </a:t>
            </a:r>
            <a:r>
              <a:rPr lang="es-MX" sz="1600" dirty="0"/>
              <a:t>los estudiantes.</a:t>
            </a:r>
          </a:p>
          <a:p>
            <a:r>
              <a:rPr lang="es-MX" sz="1600" dirty="0" smtClean="0"/>
              <a:t>Analiza </a:t>
            </a:r>
            <a:r>
              <a:rPr lang="es-MX" sz="1600" dirty="0"/>
              <a:t>y emplea los resultados de las pruebas estandarizadas </a:t>
            </a:r>
            <a:r>
              <a:rPr lang="es-MX" sz="1600" dirty="0" smtClean="0"/>
              <a:t>de gran </a:t>
            </a:r>
            <a:r>
              <a:rPr lang="es-MX" sz="1600" dirty="0"/>
              <a:t>alcance a fin de diseñar estrategias y situaciones </a:t>
            </a:r>
            <a:r>
              <a:rPr lang="es-MX" sz="1600" dirty="0" smtClean="0"/>
              <a:t>didácticas que </a:t>
            </a:r>
            <a:r>
              <a:rPr lang="es-MX" sz="1600" dirty="0"/>
              <a:t>coadyuven al aprendizaje escolar.</a:t>
            </a:r>
          </a:p>
        </p:txBody>
      </p:sp>
    </p:spTree>
    <p:extLst>
      <p:ext uri="{BB962C8B-B14F-4D97-AF65-F5344CB8AC3E}">
        <p14:creationId xmlns:p14="http://schemas.microsoft.com/office/powerpoint/2010/main" val="7044588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p:cNvSpPr>
          <p:nvPr/>
        </p:nvSpPr>
        <p:spPr>
          <a:xfrm>
            <a:off x="344716" y="348343"/>
            <a:ext cx="6447501" cy="734869"/>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MX" dirty="0" smtClean="0"/>
              <a:t>Secuencia de Contenidos</a:t>
            </a:r>
            <a:endParaRPr lang="es-MX" dirty="0"/>
          </a:p>
        </p:txBody>
      </p:sp>
      <p:sp>
        <p:nvSpPr>
          <p:cNvPr id="3" name="Rectángulo 2"/>
          <p:cNvSpPr/>
          <p:nvPr/>
        </p:nvSpPr>
        <p:spPr>
          <a:xfrm>
            <a:off x="133643" y="930873"/>
            <a:ext cx="4002259" cy="3816429"/>
          </a:xfrm>
          <a:prstGeom prst="rect">
            <a:avLst/>
          </a:prstGeom>
        </p:spPr>
        <p:txBody>
          <a:bodyPr wrap="square">
            <a:spAutoFit/>
          </a:bodyPr>
          <a:lstStyle/>
          <a:p>
            <a:r>
              <a:rPr lang="es-ES" sz="1400" dirty="0" smtClean="0"/>
              <a:t>UNIDAD I: Estadística.</a:t>
            </a:r>
          </a:p>
          <a:p>
            <a:endParaRPr lang="es-ES" sz="1400" dirty="0" smtClean="0"/>
          </a:p>
          <a:p>
            <a:pPr algn="just"/>
            <a:r>
              <a:rPr lang="es-ES_tradnl" sz="1400" dirty="0" smtClean="0"/>
              <a:t>A través del estudio de esta unidad se espera que los futuros docentes comprendan los conceptos básicos de la estadística que le permitan la construcción de marcos explicativos sobre la realidad educativa.</a:t>
            </a:r>
          </a:p>
          <a:p>
            <a:pPr algn="just"/>
            <a:r>
              <a:rPr lang="es-ES_tradnl" sz="1400" dirty="0" smtClean="0"/>
              <a:t>1.1 Importancia del estudio de la estadística.</a:t>
            </a:r>
          </a:p>
          <a:p>
            <a:pPr algn="just"/>
            <a:r>
              <a:rPr lang="es-ES_tradnl" sz="1400" dirty="0" smtClean="0"/>
              <a:t>1.2 Tablas de distribución de frecuencias y representaciones gráficas.</a:t>
            </a:r>
          </a:p>
          <a:p>
            <a:pPr algn="just"/>
            <a:r>
              <a:rPr lang="es-ES_tradnl" sz="1400" dirty="0" smtClean="0"/>
              <a:t>1.3 Medidas de tendencia central.</a:t>
            </a:r>
          </a:p>
          <a:p>
            <a:pPr algn="just"/>
            <a:r>
              <a:rPr lang="es-ES_tradnl" sz="1400" dirty="0" smtClean="0"/>
              <a:t>1.4 Medidas de posición.</a:t>
            </a:r>
          </a:p>
          <a:p>
            <a:pPr algn="just"/>
            <a:r>
              <a:rPr lang="es-ES_tradnl" sz="1400" dirty="0" smtClean="0"/>
              <a:t>1.5 Medidas de dispersión.</a:t>
            </a:r>
          </a:p>
          <a:p>
            <a:pPr algn="just"/>
            <a:r>
              <a:rPr lang="es-ES_tradnl" sz="1400" dirty="0" smtClean="0"/>
              <a:t>1.6 Estudio de poblaciones con datos </a:t>
            </a:r>
            <a:r>
              <a:rPr lang="es-ES_tradnl" sz="1400" dirty="0" err="1" smtClean="0"/>
              <a:t>bivariados</a:t>
            </a:r>
            <a:r>
              <a:rPr lang="es-ES_tradnl" sz="1400" dirty="0" smtClean="0"/>
              <a:t>.</a:t>
            </a:r>
          </a:p>
          <a:p>
            <a:pPr algn="just"/>
            <a:endParaRPr lang="es-ES_tradnl" sz="1600" dirty="0" smtClean="0"/>
          </a:p>
          <a:p>
            <a:pPr algn="just"/>
            <a:endParaRPr lang="es-ES" sz="1600" dirty="0"/>
          </a:p>
        </p:txBody>
      </p:sp>
      <p:sp>
        <p:nvSpPr>
          <p:cNvPr id="4" name="Rectángulo 3"/>
          <p:cNvSpPr/>
          <p:nvPr/>
        </p:nvSpPr>
        <p:spPr>
          <a:xfrm>
            <a:off x="4506217" y="959403"/>
            <a:ext cx="4572000" cy="2031325"/>
          </a:xfrm>
          <a:prstGeom prst="rect">
            <a:avLst/>
          </a:prstGeom>
        </p:spPr>
        <p:txBody>
          <a:bodyPr>
            <a:spAutoFit/>
          </a:bodyPr>
          <a:lstStyle/>
          <a:p>
            <a:r>
              <a:rPr lang="es-ES" sz="1400" dirty="0" smtClean="0"/>
              <a:t>UNIDAD II: Probabilidad y muestreo.</a:t>
            </a:r>
          </a:p>
          <a:p>
            <a:endParaRPr lang="es-ES" sz="1400" dirty="0" smtClean="0"/>
          </a:p>
          <a:p>
            <a:r>
              <a:rPr lang="es-ES_tradnl" sz="1400" dirty="0" smtClean="0"/>
              <a:t>Se aborda el estudio de la probabilidad como recurso para resolver problemas.</a:t>
            </a:r>
            <a:endParaRPr lang="es-ES" sz="1400" dirty="0"/>
          </a:p>
          <a:p>
            <a:r>
              <a:rPr lang="es-ES_tradnl" sz="1400" dirty="0" smtClean="0"/>
              <a:t>2.1 Principio fundamental del conteo (permutaciones, combinaciones y orientaciones).</a:t>
            </a:r>
          </a:p>
          <a:p>
            <a:r>
              <a:rPr lang="es-ES_tradnl" sz="1400" dirty="0" smtClean="0"/>
              <a:t>2.2 Conceptos de probabilidad clásica.</a:t>
            </a:r>
          </a:p>
          <a:p>
            <a:r>
              <a:rPr lang="es-ES_tradnl" sz="1400" dirty="0" smtClean="0"/>
              <a:t>2.3 Bases teóricas del muestreo.</a:t>
            </a:r>
          </a:p>
          <a:p>
            <a:r>
              <a:rPr lang="es-ES_tradnl" sz="1400" dirty="0" smtClean="0"/>
              <a:t>2.4 Técnicas de muestreo.</a:t>
            </a:r>
            <a:endParaRPr lang="es-ES" sz="1400" dirty="0"/>
          </a:p>
        </p:txBody>
      </p:sp>
      <p:sp>
        <p:nvSpPr>
          <p:cNvPr id="5" name="Rectángulo 4"/>
          <p:cNvSpPr/>
          <p:nvPr/>
        </p:nvSpPr>
        <p:spPr>
          <a:xfrm>
            <a:off x="3568466" y="4125008"/>
            <a:ext cx="4572000" cy="2246769"/>
          </a:xfrm>
          <a:prstGeom prst="rect">
            <a:avLst/>
          </a:prstGeom>
        </p:spPr>
        <p:txBody>
          <a:bodyPr>
            <a:spAutoFit/>
          </a:bodyPr>
          <a:lstStyle/>
          <a:p>
            <a:r>
              <a:rPr lang="es-ES" sz="1400" dirty="0" smtClean="0"/>
              <a:t>UNIDAD III: Inferencia Estadística.</a:t>
            </a:r>
          </a:p>
          <a:p>
            <a:r>
              <a:rPr lang="es-ES_tradnl" sz="1400" dirty="0" smtClean="0"/>
              <a:t>Estudio de conceptos y aplicaciones en el ámbito educativo.</a:t>
            </a:r>
            <a:endParaRPr lang="es-ES" sz="1400" dirty="0"/>
          </a:p>
          <a:p>
            <a:r>
              <a:rPr lang="es-ES" sz="1400" dirty="0" smtClean="0"/>
              <a:t>3.1 Teoría de la medición</a:t>
            </a:r>
          </a:p>
          <a:p>
            <a:r>
              <a:rPr lang="es-ES" sz="1400" dirty="0" smtClean="0"/>
              <a:t> 3.2 Tipos de variable.</a:t>
            </a:r>
          </a:p>
          <a:p>
            <a:r>
              <a:rPr lang="es-ES_tradnl" sz="1400" dirty="0" smtClean="0"/>
              <a:t>3.3 La distribución normal.</a:t>
            </a:r>
          </a:p>
          <a:p>
            <a:r>
              <a:rPr lang="es-ES_tradnl" sz="1400" dirty="0" smtClean="0"/>
              <a:t>3.4 Bases teóricas de las pruebas de hipótesis.</a:t>
            </a:r>
          </a:p>
          <a:p>
            <a:r>
              <a:rPr lang="es-ES_tradnl" sz="1400" dirty="0" smtClean="0"/>
              <a:t>3.5 Distribución T de </a:t>
            </a:r>
            <a:r>
              <a:rPr lang="es-ES_tradnl" sz="1400" dirty="0" err="1" smtClean="0"/>
              <a:t>Student</a:t>
            </a:r>
            <a:r>
              <a:rPr lang="es-ES_tradnl" sz="1400" dirty="0" smtClean="0"/>
              <a:t>.</a:t>
            </a:r>
          </a:p>
          <a:p>
            <a:r>
              <a:rPr lang="es-ES_tradnl" sz="1400" dirty="0" smtClean="0"/>
              <a:t>3.6 Distribución Ji Cuadrada.</a:t>
            </a:r>
          </a:p>
          <a:p>
            <a:endParaRPr lang="es-ES" sz="1400" dirty="0"/>
          </a:p>
        </p:txBody>
      </p:sp>
    </p:spTree>
    <p:extLst>
      <p:ext uri="{BB962C8B-B14F-4D97-AF65-F5344CB8AC3E}">
        <p14:creationId xmlns:p14="http://schemas.microsoft.com/office/powerpoint/2010/main" val="647971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p:cNvSpPr>
          <p:nvPr/>
        </p:nvSpPr>
        <p:spPr>
          <a:xfrm>
            <a:off x="344716" y="602343"/>
            <a:ext cx="6447501" cy="1466389"/>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MX" dirty="0" smtClean="0"/>
              <a:t>Cursos que anteceden y subsecuentes</a:t>
            </a:r>
            <a:endParaRPr lang="es-MX" dirty="0"/>
          </a:p>
        </p:txBody>
      </p:sp>
      <p:graphicFrame>
        <p:nvGraphicFramePr>
          <p:cNvPr id="3" name="Tabla 2"/>
          <p:cNvGraphicFramePr>
            <a:graphicFrameLocks noGrp="1"/>
          </p:cNvGraphicFramePr>
          <p:nvPr>
            <p:extLst>
              <p:ext uri="{D42A27DB-BD31-4B8C-83A1-F6EECF244321}">
                <p14:modId xmlns:p14="http://schemas.microsoft.com/office/powerpoint/2010/main" val="1354032264"/>
              </p:ext>
            </p:extLst>
          </p:nvPr>
        </p:nvGraphicFramePr>
        <p:xfrm>
          <a:off x="486682" y="2377439"/>
          <a:ext cx="6163567" cy="3364992"/>
        </p:xfrm>
        <a:graphic>
          <a:graphicData uri="http://schemas.openxmlformats.org/drawingml/2006/table">
            <a:tbl>
              <a:tblPr firstRow="1" firstCol="1" bandRow="1">
                <a:tableStyleId>{5C22544A-7EE6-4342-B048-85BDC9FD1C3A}</a:tableStyleId>
              </a:tblPr>
              <a:tblGrid>
                <a:gridCol w="6163567"/>
              </a:tblGrid>
              <a:tr h="645752">
                <a:tc>
                  <a:txBody>
                    <a:bodyPr/>
                    <a:lstStyle/>
                    <a:p>
                      <a:pPr>
                        <a:lnSpc>
                          <a:spcPct val="115000"/>
                        </a:lnSpc>
                        <a:spcAft>
                          <a:spcPts val="0"/>
                        </a:spcAft>
                      </a:pPr>
                      <a:r>
                        <a:rPr lang="es-MX" sz="2400" dirty="0">
                          <a:effectLst/>
                        </a:rPr>
                        <a:t>CURSO QUE ANTECEDE: </a:t>
                      </a:r>
                      <a:r>
                        <a:rPr lang="es-MX" sz="2400" dirty="0" smtClean="0">
                          <a:effectLst/>
                        </a:rPr>
                        <a:t>Pensamiento</a:t>
                      </a:r>
                      <a:r>
                        <a:rPr lang="es-MX" sz="2400" baseline="0" dirty="0" smtClean="0">
                          <a:effectLst/>
                        </a:rPr>
                        <a:t> cuantitativo, Forma espacio y medida, Uso de las TIC en la educación.</a:t>
                      </a:r>
                      <a:endParaRPr lang="es-E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2616" marR="62616" marT="0" marB="0"/>
                </a:tc>
              </a:tr>
              <a:tr h="645752">
                <a:tc>
                  <a:txBody>
                    <a:bodyPr/>
                    <a:lstStyle/>
                    <a:p>
                      <a:pPr>
                        <a:lnSpc>
                          <a:spcPct val="115000"/>
                        </a:lnSpc>
                        <a:spcAft>
                          <a:spcPts val="0"/>
                        </a:spcAft>
                      </a:pPr>
                      <a:r>
                        <a:rPr lang="es-MX" sz="2400" dirty="0">
                          <a:effectLst/>
                        </a:rPr>
                        <a:t>CURSO CONSECUENTE: </a:t>
                      </a:r>
                      <a:r>
                        <a:rPr lang="es-MX" sz="2400" dirty="0" smtClean="0">
                          <a:effectLst/>
                        </a:rPr>
                        <a:t>Herramientas básicas para la Investigación</a:t>
                      </a:r>
                      <a:r>
                        <a:rPr lang="es-MX" sz="2400" baseline="0" dirty="0" smtClean="0">
                          <a:effectLst/>
                        </a:rPr>
                        <a:t> Educativa, </a:t>
                      </a:r>
                      <a:r>
                        <a:rPr lang="es-MX" sz="2400" dirty="0" smtClean="0">
                          <a:effectLst/>
                        </a:rPr>
                        <a:t>Iniciación</a:t>
                      </a:r>
                      <a:r>
                        <a:rPr lang="es-MX" sz="2400" baseline="0" dirty="0" smtClean="0">
                          <a:effectLst/>
                        </a:rPr>
                        <a:t> al trabajo docente, Proyectos de Intervención Socioeducativa, Práctica Profesional.</a:t>
                      </a:r>
                      <a:endParaRPr lang="es-E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2616" marR="62616" marT="0" marB="0"/>
                </a:tc>
              </a:tr>
            </a:tbl>
          </a:graphicData>
        </a:graphic>
      </p:graphicFrame>
      <p:sp>
        <p:nvSpPr>
          <p:cNvPr id="4" name="Marcador de contenido 2"/>
          <p:cNvSpPr txBox="1">
            <a:spLocks/>
          </p:cNvSpPr>
          <p:nvPr/>
        </p:nvSpPr>
        <p:spPr>
          <a:xfrm>
            <a:off x="344716" y="1814732"/>
            <a:ext cx="8265412" cy="3880773"/>
          </a:xfrm>
          <a:prstGeom prst="rect">
            <a:avLst/>
          </a:prstGeom>
        </p:spPr>
        <p:txBody>
          <a:bodyPr>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endParaRPr lang="es-MX" dirty="0"/>
          </a:p>
        </p:txBody>
      </p:sp>
    </p:spTree>
    <p:extLst>
      <p:ext uri="{BB962C8B-B14F-4D97-AF65-F5344CB8AC3E}">
        <p14:creationId xmlns:p14="http://schemas.microsoft.com/office/powerpoint/2010/main" val="2411504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p:cNvSpPr>
          <p:nvPr/>
        </p:nvSpPr>
        <p:spPr>
          <a:xfrm>
            <a:off x="344716" y="348343"/>
            <a:ext cx="6447501" cy="1466389"/>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MX" dirty="0" smtClean="0"/>
              <a:t>Evidencias de aprendizaje por unidades.</a:t>
            </a:r>
            <a:endParaRPr lang="es-MX" dirty="0"/>
          </a:p>
        </p:txBody>
      </p:sp>
      <p:sp>
        <p:nvSpPr>
          <p:cNvPr id="4" name="Rectángulo 3"/>
          <p:cNvSpPr/>
          <p:nvPr/>
        </p:nvSpPr>
        <p:spPr>
          <a:xfrm>
            <a:off x="175846" y="1535784"/>
            <a:ext cx="4002259" cy="338554"/>
          </a:xfrm>
          <a:prstGeom prst="rect">
            <a:avLst/>
          </a:prstGeom>
        </p:spPr>
        <p:txBody>
          <a:bodyPr wrap="square">
            <a:spAutoFit/>
          </a:bodyPr>
          <a:lstStyle/>
          <a:p>
            <a:r>
              <a:rPr lang="es-ES" sz="1600" b="1" dirty="0" smtClean="0"/>
              <a:t>UNIDAD I:</a:t>
            </a:r>
            <a:endParaRPr lang="es-ES" sz="1600" dirty="0"/>
          </a:p>
        </p:txBody>
      </p:sp>
      <p:sp>
        <p:nvSpPr>
          <p:cNvPr id="5" name="Rectángulo 4"/>
          <p:cNvSpPr/>
          <p:nvPr/>
        </p:nvSpPr>
        <p:spPr>
          <a:xfrm>
            <a:off x="4379741" y="2351392"/>
            <a:ext cx="4002259" cy="338554"/>
          </a:xfrm>
          <a:prstGeom prst="rect">
            <a:avLst/>
          </a:prstGeom>
        </p:spPr>
        <p:txBody>
          <a:bodyPr wrap="square">
            <a:spAutoFit/>
          </a:bodyPr>
          <a:lstStyle/>
          <a:p>
            <a:r>
              <a:rPr lang="es-ES" sz="1600" b="1" dirty="0" smtClean="0"/>
              <a:t>UNIDAD </a:t>
            </a:r>
            <a:r>
              <a:rPr lang="es-ES" sz="1600" b="1" dirty="0"/>
              <a:t>I</a:t>
            </a:r>
            <a:r>
              <a:rPr lang="es-ES" sz="1600" b="1" dirty="0" smtClean="0"/>
              <a:t>I:</a:t>
            </a:r>
          </a:p>
        </p:txBody>
      </p:sp>
      <p:sp>
        <p:nvSpPr>
          <p:cNvPr id="6" name="Rectángulo 5"/>
          <p:cNvSpPr/>
          <p:nvPr/>
        </p:nvSpPr>
        <p:spPr>
          <a:xfrm>
            <a:off x="344716" y="4108959"/>
            <a:ext cx="7031501" cy="584775"/>
          </a:xfrm>
          <a:prstGeom prst="rect">
            <a:avLst/>
          </a:prstGeom>
        </p:spPr>
        <p:txBody>
          <a:bodyPr wrap="square">
            <a:spAutoFit/>
          </a:bodyPr>
          <a:lstStyle/>
          <a:p>
            <a:r>
              <a:rPr lang="es-ES" sz="1600" b="1" dirty="0" smtClean="0"/>
              <a:t>UNIDAD III:</a:t>
            </a:r>
          </a:p>
          <a:p>
            <a:endParaRPr lang="es-ES" sz="1600" b="1" dirty="0" smtClean="0"/>
          </a:p>
        </p:txBody>
      </p:sp>
      <p:sp>
        <p:nvSpPr>
          <p:cNvPr id="3" name="2 Rectángulo"/>
          <p:cNvSpPr/>
          <p:nvPr/>
        </p:nvSpPr>
        <p:spPr>
          <a:xfrm>
            <a:off x="175846" y="1880352"/>
            <a:ext cx="3684620" cy="1323439"/>
          </a:xfrm>
          <a:prstGeom prst="rect">
            <a:avLst/>
          </a:prstGeom>
        </p:spPr>
        <p:txBody>
          <a:bodyPr wrap="square">
            <a:spAutoFit/>
          </a:bodyPr>
          <a:lstStyle/>
          <a:p>
            <a:pPr algn="just"/>
            <a:r>
              <a:rPr lang="es-ES" sz="1600" dirty="0"/>
              <a:t>Colección de problemas resueltos que involucren el uso de datos </a:t>
            </a:r>
            <a:r>
              <a:rPr lang="es-ES" sz="1600" dirty="0" err="1"/>
              <a:t>bivariados</a:t>
            </a:r>
            <a:r>
              <a:rPr lang="es-ES" sz="1600" dirty="0"/>
              <a:t> y sus características; regresión lineal simple, coeficiente de correlación y parámetros de regresión.</a:t>
            </a:r>
          </a:p>
        </p:txBody>
      </p:sp>
      <p:sp>
        <p:nvSpPr>
          <p:cNvPr id="7" name="6 Rectángulo"/>
          <p:cNvSpPr/>
          <p:nvPr/>
        </p:nvSpPr>
        <p:spPr>
          <a:xfrm>
            <a:off x="4056184" y="2742126"/>
            <a:ext cx="3320033" cy="830997"/>
          </a:xfrm>
          <a:prstGeom prst="rect">
            <a:avLst/>
          </a:prstGeom>
        </p:spPr>
        <p:txBody>
          <a:bodyPr wrap="square">
            <a:spAutoFit/>
          </a:bodyPr>
          <a:lstStyle/>
          <a:p>
            <a:pPr algn="just"/>
            <a:r>
              <a:rPr lang="es-ES" sz="1600" dirty="0"/>
              <a:t>Ensayo del procedimiento que se siguió para determinar el tamaño </a:t>
            </a:r>
            <a:r>
              <a:rPr lang="es-ES" sz="1600" dirty="0" err="1"/>
              <a:t>muestral</a:t>
            </a:r>
            <a:r>
              <a:rPr lang="es-ES" sz="1600" dirty="0"/>
              <a:t>.</a:t>
            </a:r>
          </a:p>
        </p:txBody>
      </p:sp>
      <p:sp>
        <p:nvSpPr>
          <p:cNvPr id="8" name="7 Rectángulo"/>
          <p:cNvSpPr/>
          <p:nvPr/>
        </p:nvSpPr>
        <p:spPr>
          <a:xfrm>
            <a:off x="574430" y="4526505"/>
            <a:ext cx="3716216" cy="923330"/>
          </a:xfrm>
          <a:prstGeom prst="rect">
            <a:avLst/>
          </a:prstGeom>
        </p:spPr>
        <p:txBody>
          <a:bodyPr wrap="square">
            <a:spAutoFit/>
          </a:bodyPr>
          <a:lstStyle/>
          <a:p>
            <a:pPr algn="just"/>
            <a:r>
              <a:rPr lang="es-ES" dirty="0"/>
              <a:t>Presentación de las bases de una investigación utilizando diversos estadígrafos. </a:t>
            </a:r>
          </a:p>
        </p:txBody>
      </p:sp>
    </p:spTree>
    <p:extLst>
      <p:ext uri="{BB962C8B-B14F-4D97-AF65-F5344CB8AC3E}">
        <p14:creationId xmlns:p14="http://schemas.microsoft.com/office/powerpoint/2010/main" val="7342882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826408" y="356507"/>
            <a:ext cx="6447501" cy="1320800"/>
          </a:xfrm>
          <a:prstGeom prst="rect">
            <a:avLst/>
          </a:prstGeom>
          <a:ln>
            <a:solidFill>
              <a:schemeClr val="accent2">
                <a:lumMod val="60000"/>
                <a:lumOff val="40000"/>
              </a:schemeClr>
            </a:solidFill>
          </a:ln>
        </p:spPr>
        <p:txBody>
          <a:bodyPr/>
          <a:lstStyle/>
          <a:p>
            <a:r>
              <a:rPr lang="es-MX" sz="3200" dirty="0" smtClean="0">
                <a:solidFill>
                  <a:schemeClr val="accent1">
                    <a:lumMod val="75000"/>
                  </a:schemeClr>
                </a:solidFill>
              </a:rPr>
              <a:t>Trabajo para la evaluación global.</a:t>
            </a:r>
            <a:endParaRPr lang="es-MX" sz="3200" dirty="0">
              <a:solidFill>
                <a:schemeClr val="accent1">
                  <a:lumMod val="75000"/>
                </a:schemeClr>
              </a:solidFill>
            </a:endParaRPr>
          </a:p>
        </p:txBody>
      </p:sp>
      <p:sp>
        <p:nvSpPr>
          <p:cNvPr id="3" name="Marcador de contenido 2"/>
          <p:cNvSpPr>
            <a:spLocks noGrp="1"/>
          </p:cNvSpPr>
          <p:nvPr>
            <p:ph idx="4294967295"/>
          </p:nvPr>
        </p:nvSpPr>
        <p:spPr>
          <a:xfrm>
            <a:off x="508001" y="1606798"/>
            <a:ext cx="6447501" cy="3880773"/>
          </a:xfrm>
          <a:prstGeom prst="rect">
            <a:avLst/>
          </a:prstGeom>
        </p:spPr>
        <p:txBody>
          <a:bodyPr>
            <a:normAutofit/>
          </a:bodyPr>
          <a:lstStyle/>
          <a:p>
            <a:r>
              <a:rPr lang="es-ES" sz="2800" dirty="0"/>
              <a:t>Presentación de las bases de una investigación utilizando diversos estadígrafos. </a:t>
            </a:r>
            <a:endParaRPr lang="es-MX" sz="2800" dirty="0"/>
          </a:p>
        </p:txBody>
      </p:sp>
    </p:spTree>
    <p:extLst>
      <p:ext uri="{BB962C8B-B14F-4D97-AF65-F5344CB8AC3E}">
        <p14:creationId xmlns:p14="http://schemas.microsoft.com/office/powerpoint/2010/main" val="28257990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p:cNvSpPr txBox="1">
            <a:spLocks/>
          </p:cNvSpPr>
          <p:nvPr/>
        </p:nvSpPr>
        <p:spPr>
          <a:xfrm>
            <a:off x="508001" y="609600"/>
            <a:ext cx="6447501" cy="1320800"/>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MX" dirty="0" smtClean="0"/>
              <a:t>Criterios de Evaluación</a:t>
            </a:r>
            <a:endParaRPr lang="es-MX" dirty="0"/>
          </a:p>
        </p:txBody>
      </p:sp>
      <p:graphicFrame>
        <p:nvGraphicFramePr>
          <p:cNvPr id="5" name="Tabla 4"/>
          <p:cNvGraphicFramePr>
            <a:graphicFrameLocks noGrp="1"/>
          </p:cNvGraphicFramePr>
          <p:nvPr>
            <p:extLst>
              <p:ext uri="{D42A27DB-BD31-4B8C-83A1-F6EECF244321}">
                <p14:modId xmlns:p14="http://schemas.microsoft.com/office/powerpoint/2010/main" val="2105253434"/>
              </p:ext>
            </p:extLst>
          </p:nvPr>
        </p:nvGraphicFramePr>
        <p:xfrm>
          <a:off x="683751" y="1593946"/>
          <a:ext cx="6096000" cy="4268920"/>
        </p:xfrm>
        <a:graphic>
          <a:graphicData uri="http://schemas.openxmlformats.org/drawingml/2006/table">
            <a:tbl>
              <a:tblPr firstRow="1" bandRow="1">
                <a:tableStyleId>{5C22544A-7EE6-4342-B048-85BDC9FD1C3A}</a:tableStyleId>
              </a:tblPr>
              <a:tblGrid>
                <a:gridCol w="2032000"/>
                <a:gridCol w="2032000"/>
                <a:gridCol w="2032000"/>
              </a:tblGrid>
              <a:tr h="587170">
                <a:tc>
                  <a:txBody>
                    <a:bodyPr/>
                    <a:lstStyle/>
                    <a:p>
                      <a:endParaRPr lang="es-ES" dirty="0"/>
                    </a:p>
                  </a:txBody>
                  <a:tcPr/>
                </a:tc>
                <a:tc>
                  <a:txBody>
                    <a:bodyPr/>
                    <a:lstStyle/>
                    <a:p>
                      <a:r>
                        <a:rPr lang="es-ES" dirty="0" smtClean="0"/>
                        <a:t>Con jornada</a:t>
                      </a:r>
                      <a:r>
                        <a:rPr lang="es-ES" baseline="0" dirty="0" smtClean="0"/>
                        <a:t> de práctica</a:t>
                      </a:r>
                      <a:endParaRPr lang="es-ES" dirty="0"/>
                    </a:p>
                  </a:txBody>
                  <a:tcPr/>
                </a:tc>
                <a:tc>
                  <a:txBody>
                    <a:bodyPr/>
                    <a:lstStyle/>
                    <a:p>
                      <a:r>
                        <a:rPr lang="es-ES" dirty="0" smtClean="0"/>
                        <a:t>Sin jornada de práctica </a:t>
                      </a:r>
                      <a:endParaRPr lang="es-ES" dirty="0"/>
                    </a:p>
                  </a:txBody>
                  <a:tcPr/>
                </a:tc>
              </a:tr>
              <a:tr h="587170">
                <a:tc>
                  <a:txBody>
                    <a:bodyPr/>
                    <a:lstStyle/>
                    <a:p>
                      <a:r>
                        <a:rPr lang="es-ES_tradnl" dirty="0" smtClean="0"/>
                        <a:t>EXÁMENES</a:t>
                      </a:r>
                      <a:endParaRPr lang="es-ES" dirty="0"/>
                    </a:p>
                  </a:txBody>
                  <a:tcPr/>
                </a:tc>
                <a:tc>
                  <a:txBody>
                    <a:bodyPr/>
                    <a:lstStyle/>
                    <a:p>
                      <a:r>
                        <a:rPr lang="es-ES" dirty="0" smtClean="0"/>
                        <a:t>30</a:t>
                      </a:r>
                      <a:endParaRPr lang="es-ES" dirty="0"/>
                    </a:p>
                  </a:txBody>
                  <a:tcPr/>
                </a:tc>
                <a:tc>
                  <a:txBody>
                    <a:bodyPr/>
                    <a:lstStyle/>
                    <a:p>
                      <a:r>
                        <a:rPr lang="es-ES" dirty="0" smtClean="0"/>
                        <a:t>30</a:t>
                      </a:r>
                      <a:endParaRPr lang="es-ES" dirty="0"/>
                    </a:p>
                  </a:txBody>
                  <a:tcPr/>
                </a:tc>
              </a:tr>
              <a:tr h="587170">
                <a:tc>
                  <a:txBody>
                    <a:bodyPr/>
                    <a:lstStyle/>
                    <a:p>
                      <a:r>
                        <a:rPr lang="es-ES_tradnl" dirty="0" smtClean="0"/>
                        <a:t>TRABAJOS ESCRITOS</a:t>
                      </a:r>
                      <a:endParaRPr lang="es-ES" dirty="0"/>
                    </a:p>
                  </a:txBody>
                  <a:tcPr/>
                </a:tc>
                <a:tc>
                  <a:txBody>
                    <a:bodyPr/>
                    <a:lstStyle/>
                    <a:p>
                      <a:r>
                        <a:rPr lang="es-ES" dirty="0" smtClean="0"/>
                        <a:t>15</a:t>
                      </a:r>
                      <a:endParaRPr lang="es-ES" dirty="0"/>
                    </a:p>
                  </a:txBody>
                  <a:tcPr/>
                </a:tc>
                <a:tc>
                  <a:txBody>
                    <a:bodyPr/>
                    <a:lstStyle/>
                    <a:p>
                      <a:r>
                        <a:rPr lang="es-ES" dirty="0" smtClean="0"/>
                        <a:t>30</a:t>
                      </a:r>
                      <a:endParaRPr lang="es-ES" dirty="0"/>
                    </a:p>
                  </a:txBody>
                  <a:tcPr/>
                </a:tc>
              </a:tr>
              <a:tr h="587170">
                <a:tc>
                  <a:txBody>
                    <a:bodyPr/>
                    <a:lstStyle/>
                    <a:p>
                      <a:r>
                        <a:rPr lang="es-ES_tradnl" dirty="0" smtClean="0"/>
                        <a:t>PARTICIPACIONES</a:t>
                      </a:r>
                      <a:endParaRPr lang="es-ES" dirty="0"/>
                    </a:p>
                  </a:txBody>
                  <a:tcPr/>
                </a:tc>
                <a:tc>
                  <a:txBody>
                    <a:bodyPr/>
                    <a:lstStyle/>
                    <a:p>
                      <a:r>
                        <a:rPr lang="es-ES" dirty="0" smtClean="0"/>
                        <a:t>10</a:t>
                      </a:r>
                      <a:endParaRPr lang="es-ES" dirty="0"/>
                    </a:p>
                  </a:txBody>
                  <a:tcPr/>
                </a:tc>
                <a:tc>
                  <a:txBody>
                    <a:bodyPr/>
                    <a:lstStyle/>
                    <a:p>
                      <a:r>
                        <a:rPr lang="es-ES" dirty="0" smtClean="0"/>
                        <a:t>20</a:t>
                      </a:r>
                      <a:endParaRPr lang="es-ES" dirty="0"/>
                    </a:p>
                  </a:txBody>
                  <a:tcPr/>
                </a:tc>
              </a:tr>
              <a:tr h="587170">
                <a:tc>
                  <a:txBody>
                    <a:bodyPr/>
                    <a:lstStyle/>
                    <a:p>
                      <a:r>
                        <a:rPr lang="es-ES_tradnl" dirty="0" smtClean="0"/>
                        <a:t>PORTAFOLIO</a:t>
                      </a:r>
                      <a:endParaRPr lang="es-ES" dirty="0"/>
                    </a:p>
                  </a:txBody>
                  <a:tcPr/>
                </a:tc>
                <a:tc>
                  <a:txBody>
                    <a:bodyPr/>
                    <a:lstStyle/>
                    <a:p>
                      <a:r>
                        <a:rPr lang="es-ES" dirty="0" smtClean="0"/>
                        <a:t>20</a:t>
                      </a:r>
                      <a:endParaRPr lang="es-ES" dirty="0"/>
                    </a:p>
                  </a:txBody>
                  <a:tcPr/>
                </a:tc>
                <a:tc>
                  <a:txBody>
                    <a:bodyPr/>
                    <a:lstStyle/>
                    <a:p>
                      <a:r>
                        <a:rPr lang="es-ES" dirty="0" smtClean="0"/>
                        <a:t>20</a:t>
                      </a:r>
                      <a:endParaRPr lang="es-ES" dirty="0"/>
                    </a:p>
                  </a:txBody>
                  <a:tcPr/>
                </a:tc>
              </a:tr>
              <a:tr h="587170">
                <a:tc>
                  <a:txBody>
                    <a:bodyPr/>
                    <a:lstStyle/>
                    <a:p>
                      <a:r>
                        <a:rPr lang="es-ES_tradnl" dirty="0" smtClean="0"/>
                        <a:t>OBSERVACIÓN</a:t>
                      </a:r>
                      <a:r>
                        <a:rPr lang="es-ES_tradnl" baseline="0" dirty="0" smtClean="0"/>
                        <a:t> Y PRÁCTICA</a:t>
                      </a:r>
                      <a:endParaRPr lang="es-ES" dirty="0"/>
                    </a:p>
                  </a:txBody>
                  <a:tcPr/>
                </a:tc>
                <a:tc>
                  <a:txBody>
                    <a:bodyPr/>
                    <a:lstStyle/>
                    <a:p>
                      <a:r>
                        <a:rPr lang="es-ES" dirty="0" smtClean="0"/>
                        <a:t>25</a:t>
                      </a:r>
                      <a:endParaRPr lang="es-ES" dirty="0"/>
                    </a:p>
                  </a:txBody>
                  <a:tcPr/>
                </a:tc>
                <a:tc>
                  <a:txBody>
                    <a:bodyPr/>
                    <a:lstStyle/>
                    <a:p>
                      <a:r>
                        <a:rPr lang="es-ES" dirty="0" smtClean="0"/>
                        <a:t>0</a:t>
                      </a:r>
                      <a:endParaRPr lang="es-ES" dirty="0"/>
                    </a:p>
                  </a:txBody>
                  <a:tcPr/>
                </a:tc>
              </a:tr>
              <a:tr h="587170">
                <a:tc>
                  <a:txBody>
                    <a:bodyPr/>
                    <a:lstStyle/>
                    <a:p>
                      <a:r>
                        <a:rPr lang="es-ES" dirty="0" smtClean="0"/>
                        <a:t>TOTAL</a:t>
                      </a:r>
                      <a:endParaRPr lang="es-ES" dirty="0"/>
                    </a:p>
                  </a:txBody>
                  <a:tcPr/>
                </a:tc>
                <a:tc>
                  <a:txBody>
                    <a:bodyPr/>
                    <a:lstStyle/>
                    <a:p>
                      <a:r>
                        <a:rPr lang="es-ES" dirty="0" smtClean="0"/>
                        <a:t>100</a:t>
                      </a:r>
                      <a:endParaRPr lang="es-ES" dirty="0"/>
                    </a:p>
                  </a:txBody>
                  <a:tcPr/>
                </a:tc>
                <a:tc>
                  <a:txBody>
                    <a:bodyPr/>
                    <a:lstStyle/>
                    <a:p>
                      <a:r>
                        <a:rPr lang="es-ES" smtClean="0"/>
                        <a:t>100</a:t>
                      </a:r>
                      <a:endParaRPr lang="es-ES" dirty="0"/>
                    </a:p>
                  </a:txBody>
                  <a:tcPr/>
                </a:tc>
              </a:tr>
            </a:tbl>
          </a:graphicData>
        </a:graphic>
      </p:graphicFrame>
    </p:spTree>
    <p:extLst>
      <p:ext uri="{BB962C8B-B14F-4D97-AF65-F5344CB8AC3E}">
        <p14:creationId xmlns:p14="http://schemas.microsoft.com/office/powerpoint/2010/main" val="19336103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txBox="1">
            <a:spLocks/>
          </p:cNvSpPr>
          <p:nvPr/>
        </p:nvSpPr>
        <p:spPr>
          <a:xfrm>
            <a:off x="1014438" y="201637"/>
            <a:ext cx="6447501" cy="572086"/>
          </a:xfrm>
          <a:prstGeom prst="rect">
            <a:avLst/>
          </a:prstGeom>
        </p:spPr>
        <p:txBody>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MX" sz="3200" dirty="0" smtClean="0"/>
              <a:t>Reglamento y acuerdos internos</a:t>
            </a:r>
            <a:endParaRPr lang="es-MX" sz="3200" dirty="0"/>
          </a:p>
        </p:txBody>
      </p:sp>
      <p:sp>
        <p:nvSpPr>
          <p:cNvPr id="3" name="Marcador de contenido 2"/>
          <p:cNvSpPr txBox="1">
            <a:spLocks/>
          </p:cNvSpPr>
          <p:nvPr/>
        </p:nvSpPr>
        <p:spPr>
          <a:xfrm>
            <a:off x="282918" y="950768"/>
            <a:ext cx="8312442" cy="5140543"/>
          </a:xfrm>
          <a:prstGeom prst="rect">
            <a:avLst/>
          </a:prstGeom>
        </p:spPr>
        <p:txBody>
          <a:bodyPr>
            <a:normAutofit fontScale="62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s-MX" sz="2400" dirty="0" smtClean="0"/>
              <a:t>Tener un cuaderno específico para el curso</a:t>
            </a:r>
          </a:p>
          <a:p>
            <a:r>
              <a:rPr lang="es-MX" sz="2400" dirty="0" smtClean="0"/>
              <a:t>Imprimir y pegar en el cuaderno la planeación y el encuadre.</a:t>
            </a:r>
          </a:p>
          <a:p>
            <a:r>
              <a:rPr lang="es-MX" sz="2400" dirty="0" smtClean="0"/>
              <a:t>Imprimir y traer siempre a la clase el programa del curso, el no traerlo causará falta en las dos horas de la clase.</a:t>
            </a:r>
          </a:p>
          <a:p>
            <a:r>
              <a:rPr lang="es-MX" sz="2400" dirty="0" smtClean="0"/>
              <a:t>La copia de cualquier tarea y/o evidencia causará cero en el % de trabajos o donde aplique</a:t>
            </a:r>
          </a:p>
          <a:p>
            <a:r>
              <a:rPr lang="es-MX" sz="2400" dirty="0" smtClean="0"/>
              <a:t>No se permite el uso de celular dentro del salón, se deberá tener en vibrador para sólo casos de emergencias.</a:t>
            </a:r>
          </a:p>
          <a:p>
            <a:r>
              <a:rPr lang="es-MX" sz="2400" dirty="0" smtClean="0"/>
              <a:t>Las tareas se revisarán únicamente el día en que se solicitó no se evaluarán después.</a:t>
            </a:r>
          </a:p>
          <a:p>
            <a:r>
              <a:rPr lang="es-MX" sz="2400" dirty="0" smtClean="0"/>
              <a:t>Para hacer una revisión sobre las tareas entregadas solamente se validarán cuando tengan la firma respectiva. No hay firma-no hay trabajo.</a:t>
            </a:r>
          </a:p>
          <a:p>
            <a:r>
              <a:rPr lang="es-MX" sz="2400" dirty="0" smtClean="0"/>
              <a:t>Las faltas no se quitan, pueden ser justificadas pero no se anulan. Hay que cuidarlas.</a:t>
            </a:r>
          </a:p>
          <a:p>
            <a:r>
              <a:rPr lang="es-MX" sz="2400" dirty="0" smtClean="0"/>
              <a:t>Siempre se deberá trabajar con respeto tanto de alumno-maestro, maestro-alumno, alumno-alumno.</a:t>
            </a:r>
          </a:p>
          <a:p>
            <a:r>
              <a:rPr lang="es-MX" sz="2400" dirty="0" smtClean="0"/>
              <a:t>Se prohíbe comer dentro del salón, el hacerlo anulará el % de participación en el bimestre.</a:t>
            </a:r>
          </a:p>
          <a:p>
            <a:r>
              <a:rPr lang="es-MX" sz="2400" dirty="0" smtClean="0"/>
              <a:t>Se considerará retardo si el alumno llega al salón antes del inicio de la segunda hora, si llega después de iniciada automáticamente generará las 2 faltas</a:t>
            </a:r>
          </a:p>
        </p:txBody>
      </p:sp>
    </p:spTree>
    <p:extLst>
      <p:ext uri="{BB962C8B-B14F-4D97-AF65-F5344CB8AC3E}">
        <p14:creationId xmlns:p14="http://schemas.microsoft.com/office/powerpoint/2010/main" val="2573738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508001" y="609600"/>
            <a:ext cx="6447501" cy="1320800"/>
          </a:xfrm>
          <a:prstGeom prst="rect">
            <a:avLst/>
          </a:prstGeom>
        </p:spPr>
        <p:txBody>
          <a:bodyPr/>
          <a:lstStyle/>
          <a:p>
            <a:pPr algn="ctr"/>
            <a:r>
              <a:rPr lang="es-MX" dirty="0" smtClean="0"/>
              <a:t>Evaluación para el aprendizaje.</a:t>
            </a:r>
            <a:endParaRPr lang="es-MX" dirty="0"/>
          </a:p>
        </p:txBody>
      </p:sp>
      <p:sp>
        <p:nvSpPr>
          <p:cNvPr id="3" name="Marcador de contenido 2"/>
          <p:cNvSpPr>
            <a:spLocks noGrp="1"/>
          </p:cNvSpPr>
          <p:nvPr>
            <p:ph idx="4294967295"/>
          </p:nvPr>
        </p:nvSpPr>
        <p:spPr>
          <a:xfrm>
            <a:off x="508001" y="2160590"/>
            <a:ext cx="6447501" cy="3880773"/>
          </a:xfrm>
          <a:prstGeom prst="rect">
            <a:avLst/>
          </a:prstGeom>
        </p:spPr>
        <p:txBody>
          <a:bodyPr/>
          <a:lstStyle/>
          <a:p>
            <a:r>
              <a:rPr lang="pt-BR" b="1" dirty="0" smtClean="0"/>
              <a:t>Semestre </a:t>
            </a:r>
            <a:r>
              <a:rPr lang="pt-BR" dirty="0"/>
              <a:t>6</a:t>
            </a:r>
            <a:r>
              <a:rPr lang="pt-BR" dirty="0" smtClean="0"/>
              <a:t> </a:t>
            </a:r>
            <a:r>
              <a:rPr lang="pt-BR" b="1" dirty="0"/>
              <a:t>Horas </a:t>
            </a:r>
            <a:endParaRPr lang="pt-BR" b="1" dirty="0" smtClean="0"/>
          </a:p>
          <a:p>
            <a:r>
              <a:rPr lang="es-MX" b="1" dirty="0" smtClean="0"/>
              <a:t>Trayecto formativo y ámbitos formativos</a:t>
            </a:r>
            <a:endParaRPr lang="es-MX" b="1" dirty="0"/>
          </a:p>
          <a:p>
            <a:r>
              <a:rPr lang="es-MX" dirty="0"/>
              <a:t>La asignatura se inserta en el trayecto formativo psicopedagógico y</a:t>
            </a:r>
          </a:p>
          <a:p>
            <a:r>
              <a:rPr lang="es-MX" dirty="0"/>
              <a:t>responde al ámbito formativo de evaluación educativa.</a:t>
            </a:r>
          </a:p>
        </p:txBody>
      </p:sp>
    </p:spTree>
    <p:extLst>
      <p:ext uri="{BB962C8B-B14F-4D97-AF65-F5344CB8AC3E}">
        <p14:creationId xmlns:p14="http://schemas.microsoft.com/office/powerpoint/2010/main" val="1864974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160585" y="964867"/>
            <a:ext cx="5861537" cy="523220"/>
          </a:xfrm>
          <a:prstGeom prst="rect">
            <a:avLst/>
          </a:prstGeom>
        </p:spPr>
        <p:txBody>
          <a:bodyPr wrap="square">
            <a:spAutoFit/>
          </a:bodyPr>
          <a:lstStyle/>
          <a:p>
            <a:r>
              <a:rPr lang="es-MX" sz="2800" dirty="0" smtClean="0">
                <a:solidFill>
                  <a:srgbClr val="90C226"/>
                </a:solidFill>
                <a:ea typeface="+mj-ea"/>
                <a:cs typeface="+mj-cs"/>
              </a:rPr>
              <a:t>Descripción general del curso.</a:t>
            </a:r>
            <a:endParaRPr lang="es-ES" sz="1400" dirty="0"/>
          </a:p>
        </p:txBody>
      </p:sp>
      <p:sp>
        <p:nvSpPr>
          <p:cNvPr id="5" name="4 CuadroTexto"/>
          <p:cNvSpPr txBox="1"/>
          <p:nvPr/>
        </p:nvSpPr>
        <p:spPr>
          <a:xfrm>
            <a:off x="1160584" y="1781908"/>
            <a:ext cx="6107723" cy="2554545"/>
          </a:xfrm>
          <a:prstGeom prst="rect">
            <a:avLst/>
          </a:prstGeom>
          <a:noFill/>
        </p:spPr>
        <p:txBody>
          <a:bodyPr wrap="square" rtlCol="0">
            <a:spAutoFit/>
          </a:bodyPr>
          <a:lstStyle/>
          <a:p>
            <a:pPr algn="just"/>
            <a:r>
              <a:rPr lang="es-ES_tradnl" sz="2000" dirty="0" smtClean="0"/>
              <a:t>El curso contempla la construcción y lectura de tablas y gráficas, así como el cálculo de medidas e índices para caracterizar y realizar estudios sobre planeaciones, en el tratamiento de estos temas se acude al uso de software especializado como herramienta para agilizar la comprensión de los conceptos y técnicas de la estadística y el procesamiento y análisis de datos cuantitativos. </a:t>
            </a:r>
            <a:endParaRPr lang="es-ES" sz="2000" dirty="0"/>
          </a:p>
        </p:txBody>
      </p:sp>
    </p:spTree>
    <p:extLst>
      <p:ext uri="{BB962C8B-B14F-4D97-AF65-F5344CB8AC3E}">
        <p14:creationId xmlns:p14="http://schemas.microsoft.com/office/powerpoint/2010/main" val="341569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1397908" y="225878"/>
            <a:ext cx="6447501" cy="1320800"/>
          </a:xfrm>
          <a:prstGeom prst="rect">
            <a:avLst/>
          </a:prstGeom>
        </p:spPr>
        <p:txBody>
          <a:bodyPr/>
          <a:lstStyle/>
          <a:p>
            <a:r>
              <a:rPr lang="es-MX" dirty="0" smtClean="0"/>
              <a:t>Propósitos del Curso</a:t>
            </a:r>
            <a:endParaRPr lang="es-MX" dirty="0"/>
          </a:p>
        </p:txBody>
      </p:sp>
      <p:sp>
        <p:nvSpPr>
          <p:cNvPr id="3" name="Marcador de contenido 2"/>
          <p:cNvSpPr>
            <a:spLocks noGrp="1"/>
          </p:cNvSpPr>
          <p:nvPr>
            <p:ph idx="4294967295"/>
          </p:nvPr>
        </p:nvSpPr>
        <p:spPr>
          <a:xfrm>
            <a:off x="334737" y="1033236"/>
            <a:ext cx="8327570" cy="5259589"/>
          </a:xfrm>
          <a:prstGeom prst="rect">
            <a:avLst/>
          </a:prstGeom>
        </p:spPr>
        <p:txBody>
          <a:bodyPr>
            <a:noAutofit/>
          </a:bodyPr>
          <a:lstStyle/>
          <a:p>
            <a:pPr algn="just"/>
            <a:r>
              <a:rPr lang="es-ES" dirty="0"/>
              <a:t>El propósito de este curso es promover que el futuro docente comprenda y aplique los </a:t>
            </a:r>
            <a:r>
              <a:rPr lang="es-ES" dirty="0" smtClean="0"/>
              <a:t>conceptos y </a:t>
            </a:r>
            <a:r>
              <a:rPr lang="es-ES" dirty="0"/>
              <a:t>procedimientos básicos de probabilidad y estadística descriptiva e inferencial que le </a:t>
            </a:r>
            <a:r>
              <a:rPr lang="es-ES" dirty="0" smtClean="0"/>
              <a:t>permitan recolectar</a:t>
            </a:r>
            <a:r>
              <a:rPr lang="es-ES" dirty="0"/>
              <a:t>, organizar, presentar y analizar datos para abordar la resolución de problemas en </a:t>
            </a:r>
            <a:r>
              <a:rPr lang="es-ES" dirty="0" smtClean="0"/>
              <a:t>el contexto </a:t>
            </a:r>
            <a:r>
              <a:rPr lang="es-ES" dirty="0"/>
              <a:t>educativo; asimismo, se pretende que los futuros docentes apliquen estos conceptos </a:t>
            </a:r>
            <a:r>
              <a:rPr lang="es-ES" dirty="0" smtClean="0"/>
              <a:t>y procedimientos </a:t>
            </a:r>
            <a:r>
              <a:rPr lang="es-ES" dirty="0"/>
              <a:t>en la realización de proyectos de investigación y en la elaboración de su </a:t>
            </a:r>
            <a:r>
              <a:rPr lang="es-ES" dirty="0" smtClean="0"/>
              <a:t>documento </a:t>
            </a:r>
            <a:r>
              <a:rPr lang="es-ES" dirty="0" err="1" smtClean="0"/>
              <a:t>recepcional</a:t>
            </a:r>
            <a:r>
              <a:rPr lang="es-ES" dirty="0" smtClean="0"/>
              <a:t>.</a:t>
            </a:r>
          </a:p>
          <a:p>
            <a:pPr algn="just"/>
            <a:endParaRPr lang="es-ES" dirty="0"/>
          </a:p>
          <a:p>
            <a:pPr algn="just"/>
            <a:r>
              <a:rPr lang="es-ES" dirty="0"/>
              <a:t>El curso contempla la construcción y lectura de tablas y gráficas, así como el cálculo de </a:t>
            </a:r>
            <a:r>
              <a:rPr lang="es-ES" dirty="0" smtClean="0"/>
              <a:t>medidas e </a:t>
            </a:r>
            <a:r>
              <a:rPr lang="es-ES" dirty="0"/>
              <a:t>índices para caracterizar y realizar estudios sobre poblaciones, en el tratamiento de </a:t>
            </a:r>
            <a:r>
              <a:rPr lang="es-ES" dirty="0" smtClean="0"/>
              <a:t>estos temas </a:t>
            </a:r>
            <a:r>
              <a:rPr lang="es-ES" dirty="0"/>
              <a:t>se acude al uso de software especializado como herramienta para agilizar la </a:t>
            </a:r>
            <a:r>
              <a:rPr lang="es-ES" dirty="0" smtClean="0"/>
              <a:t>comprensión de </a:t>
            </a:r>
            <a:r>
              <a:rPr lang="es-ES" dirty="0"/>
              <a:t>los conceptos y técnicas de la estadística y el procesamiento y análisis de datos cuantitativos.</a:t>
            </a:r>
            <a:endParaRPr lang="es-MX" dirty="0"/>
          </a:p>
        </p:txBody>
      </p:sp>
    </p:spTree>
    <p:extLst>
      <p:ext uri="{BB962C8B-B14F-4D97-AF65-F5344CB8AC3E}">
        <p14:creationId xmlns:p14="http://schemas.microsoft.com/office/powerpoint/2010/main" val="3893026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508001" y="609600"/>
            <a:ext cx="6447501" cy="1320800"/>
          </a:xfrm>
          <a:prstGeom prst="rect">
            <a:avLst/>
          </a:prstGeom>
        </p:spPr>
        <p:txBody>
          <a:bodyPr/>
          <a:lstStyle/>
          <a:p>
            <a:r>
              <a:rPr lang="es-MX" dirty="0" smtClean="0"/>
              <a:t>UNIDADES DE APRENDIZAJE</a:t>
            </a:r>
            <a:endParaRPr lang="es-MX" dirty="0"/>
          </a:p>
        </p:txBody>
      </p:sp>
      <p:sp>
        <p:nvSpPr>
          <p:cNvPr id="3" name="Marcador de contenido 2"/>
          <p:cNvSpPr>
            <a:spLocks noGrp="1"/>
          </p:cNvSpPr>
          <p:nvPr>
            <p:ph idx="4294967295"/>
          </p:nvPr>
        </p:nvSpPr>
        <p:spPr>
          <a:xfrm>
            <a:off x="508001" y="1439373"/>
            <a:ext cx="6447501" cy="3880773"/>
          </a:xfrm>
          <a:prstGeom prst="rect">
            <a:avLst/>
          </a:prstGeom>
        </p:spPr>
        <p:txBody>
          <a:bodyPr>
            <a:normAutofit/>
          </a:bodyPr>
          <a:lstStyle/>
          <a:p>
            <a:r>
              <a:rPr lang="es-MX" dirty="0"/>
              <a:t>El curso se estructura en tres unidades de aprendizaje:</a:t>
            </a:r>
          </a:p>
          <a:p>
            <a:r>
              <a:rPr lang="es-MX" dirty="0"/>
              <a:t> </a:t>
            </a:r>
            <a:r>
              <a:rPr lang="es-MX" b="1" dirty="0"/>
              <a:t>Unidad </a:t>
            </a:r>
            <a:r>
              <a:rPr lang="es-MX" b="1" dirty="0" smtClean="0"/>
              <a:t>1.  Estadística</a:t>
            </a:r>
          </a:p>
          <a:p>
            <a:endParaRPr lang="es-MX" b="1" dirty="0"/>
          </a:p>
          <a:p>
            <a:r>
              <a:rPr lang="es-MX" dirty="0" smtClean="0"/>
              <a:t> </a:t>
            </a:r>
            <a:r>
              <a:rPr lang="es-MX" b="1" dirty="0"/>
              <a:t>Unidad 2</a:t>
            </a:r>
            <a:r>
              <a:rPr lang="es-MX" dirty="0"/>
              <a:t>. Probabilidad y muestreo</a:t>
            </a:r>
            <a:endParaRPr lang="es-MX" dirty="0" smtClean="0"/>
          </a:p>
          <a:p>
            <a:endParaRPr lang="es-MX" dirty="0"/>
          </a:p>
          <a:p>
            <a:r>
              <a:rPr lang="es-MX" dirty="0" smtClean="0"/>
              <a:t> </a:t>
            </a:r>
            <a:r>
              <a:rPr lang="es-MX" b="1" dirty="0"/>
              <a:t>Unidad 3</a:t>
            </a:r>
            <a:r>
              <a:rPr lang="es-MX" dirty="0"/>
              <a:t>. Inferencia Estadística</a:t>
            </a:r>
          </a:p>
        </p:txBody>
      </p:sp>
      <p:sp>
        <p:nvSpPr>
          <p:cNvPr id="5" name="Rectangle 2"/>
          <p:cNvSpPr>
            <a:spLocks noChangeArrowheads="1"/>
          </p:cNvSpPr>
          <p:nvPr/>
        </p:nvSpPr>
        <p:spPr bwMode="auto">
          <a:xfrm>
            <a:off x="2623931" y="5243675"/>
            <a:ext cx="1021308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MX"/>
          </a:p>
        </p:txBody>
      </p:sp>
    </p:spTree>
    <p:extLst>
      <p:ext uri="{BB962C8B-B14F-4D97-AF65-F5344CB8AC3E}">
        <p14:creationId xmlns:p14="http://schemas.microsoft.com/office/powerpoint/2010/main" val="3681922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508001" y="609600"/>
            <a:ext cx="6447501" cy="1320800"/>
          </a:xfrm>
          <a:prstGeom prst="rect">
            <a:avLst/>
          </a:prstGeom>
        </p:spPr>
        <p:txBody>
          <a:bodyPr>
            <a:normAutofit/>
          </a:bodyPr>
          <a:lstStyle/>
          <a:p>
            <a:r>
              <a:rPr lang="es-MX" sz="2800" dirty="0" smtClean="0"/>
              <a:t>Competencias profesionales del perfil de egreso alas que contribuye el curso.</a:t>
            </a:r>
            <a:endParaRPr lang="es-MX" sz="2800" dirty="0"/>
          </a:p>
        </p:txBody>
      </p:sp>
      <p:sp>
        <p:nvSpPr>
          <p:cNvPr id="3" name="Marcador de contenido 2"/>
          <p:cNvSpPr>
            <a:spLocks noGrp="1"/>
          </p:cNvSpPr>
          <p:nvPr>
            <p:ph idx="4294967295"/>
          </p:nvPr>
        </p:nvSpPr>
        <p:spPr>
          <a:xfrm>
            <a:off x="519725" y="1867513"/>
            <a:ext cx="6447501" cy="3880773"/>
          </a:xfrm>
          <a:prstGeom prst="rect">
            <a:avLst/>
          </a:prstGeom>
        </p:spPr>
        <p:txBody>
          <a:bodyPr>
            <a:normAutofit lnSpcReduction="10000"/>
          </a:bodyPr>
          <a:lstStyle/>
          <a:p>
            <a:pPr algn="just"/>
            <a:r>
              <a:rPr lang="es-MX" dirty="0" smtClean="0"/>
              <a:t>Emplea </a:t>
            </a:r>
            <a:r>
              <a:rPr lang="es-MX" dirty="0"/>
              <a:t>la evaluación para intervenir en los diferentes ámbitos </a:t>
            </a:r>
            <a:r>
              <a:rPr lang="es-MX" dirty="0" smtClean="0"/>
              <a:t>y momentos </a:t>
            </a:r>
            <a:r>
              <a:rPr lang="es-MX" dirty="0"/>
              <a:t>de la tarea educativa</a:t>
            </a:r>
            <a:r>
              <a:rPr lang="es-MX" dirty="0" smtClean="0"/>
              <a:t>.</a:t>
            </a:r>
          </a:p>
          <a:p>
            <a:pPr algn="just"/>
            <a:r>
              <a:rPr lang="es-MX" dirty="0" smtClean="0"/>
              <a:t>Diseña planeaciones didácticas aplicando sus conocimientos pedagógicos y disciplinares para responder a las necesidades del contexto en el marco de los planes y programas de educación básica.</a:t>
            </a:r>
          </a:p>
          <a:p>
            <a:pPr algn="just"/>
            <a:r>
              <a:rPr lang="es-MX" dirty="0" smtClean="0"/>
              <a:t>Genera ambientes formativos para propiciar la autonomía y promover el desarrollo de conocimientos, habilidades, actitudes y valores en los alumnos.</a:t>
            </a:r>
          </a:p>
          <a:p>
            <a:pPr algn="just"/>
            <a:r>
              <a:rPr lang="es-MX" dirty="0" smtClean="0"/>
              <a:t>Aplica críticamente el plan y programas de estudio de la educación básica para alcanzar los propósitos educativos y contribuir al pleno desenvolvimiento de las capacidades de los alumnos del nivel preescolar.</a:t>
            </a:r>
          </a:p>
          <a:p>
            <a:pPr algn="just"/>
            <a:endParaRPr lang="es-MX" dirty="0"/>
          </a:p>
        </p:txBody>
      </p:sp>
    </p:spTree>
    <p:extLst>
      <p:ext uri="{BB962C8B-B14F-4D97-AF65-F5344CB8AC3E}">
        <p14:creationId xmlns:p14="http://schemas.microsoft.com/office/powerpoint/2010/main" val="3728223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949569" y="1760886"/>
            <a:ext cx="5908431" cy="3929281"/>
          </a:xfrm>
          <a:prstGeom prst="rect">
            <a:avLst/>
          </a:prstGeom>
        </p:spPr>
        <p:txBody>
          <a:bodyPr wrap="square">
            <a:spAutoFit/>
          </a:bodyPr>
          <a:lstStyle/>
          <a:p>
            <a:pPr marL="342900" lvl="0" indent="-342900" algn="just" defTabSz="457200">
              <a:spcBef>
                <a:spcPts val="1000"/>
              </a:spcBef>
              <a:buClr>
                <a:srgbClr val="90C226"/>
              </a:buClr>
              <a:buSzPct val="80000"/>
              <a:buFont typeface="Wingdings 3" charset="2"/>
              <a:buChar char=""/>
            </a:pPr>
            <a:r>
              <a:rPr lang="es-MX" dirty="0" smtClean="0">
                <a:solidFill>
                  <a:prstClr val="black">
                    <a:lumMod val="75000"/>
                    <a:lumOff val="25000"/>
                  </a:prstClr>
                </a:solidFill>
              </a:rPr>
              <a:t>Analiza los contenidos matemáticos del programa de estudios de educación primaria y los contenidos  disciplinarios de este curso para determinar las relaciones entre ellos.</a:t>
            </a:r>
          </a:p>
          <a:p>
            <a:pPr marL="342900" lvl="0" indent="-342900" algn="just" defTabSz="457200">
              <a:spcBef>
                <a:spcPts val="1000"/>
              </a:spcBef>
              <a:buClr>
                <a:srgbClr val="90C226"/>
              </a:buClr>
              <a:buSzPct val="80000"/>
              <a:buFont typeface="Wingdings 3" charset="2"/>
              <a:buChar char=""/>
            </a:pPr>
            <a:r>
              <a:rPr lang="es-MX" dirty="0" smtClean="0">
                <a:solidFill>
                  <a:prstClr val="black">
                    <a:lumMod val="75000"/>
                    <a:lumOff val="25000"/>
                  </a:prstClr>
                </a:solidFill>
              </a:rPr>
              <a:t>Usa las tecnologías de información y Comunicación (TIC) como herramienta de enseñanza y aprendizaje.</a:t>
            </a:r>
          </a:p>
          <a:p>
            <a:pPr marL="342900" lvl="0" indent="-342900" algn="just" defTabSz="457200">
              <a:spcBef>
                <a:spcPts val="1000"/>
              </a:spcBef>
              <a:buClr>
                <a:srgbClr val="90C226"/>
              </a:buClr>
              <a:buSzPct val="80000"/>
              <a:buFont typeface="Wingdings 3" charset="2"/>
              <a:buChar char=""/>
            </a:pPr>
            <a:r>
              <a:rPr lang="es-MX" dirty="0" smtClean="0">
                <a:solidFill>
                  <a:prstClr val="black">
                    <a:lumMod val="75000"/>
                    <a:lumOff val="25000"/>
                  </a:prstClr>
                </a:solidFill>
              </a:rPr>
              <a:t>Utiliza recursos de la investigación educativa para enriquecer la práctica docente, expresando su interés por la ciencia y la propia investigación.</a:t>
            </a:r>
          </a:p>
          <a:p>
            <a:pPr marL="342900" lvl="0" indent="-342900" defTabSz="457200">
              <a:spcBef>
                <a:spcPts val="1000"/>
              </a:spcBef>
              <a:buClr>
                <a:srgbClr val="90C226"/>
              </a:buClr>
              <a:buSzPct val="80000"/>
              <a:buFont typeface="Wingdings 3" charset="2"/>
              <a:buChar char=""/>
            </a:pPr>
            <a:endParaRPr lang="es-MX" dirty="0" smtClean="0">
              <a:solidFill>
                <a:prstClr val="black">
                  <a:lumMod val="75000"/>
                  <a:lumOff val="25000"/>
                </a:prstClr>
              </a:solidFill>
            </a:endParaRPr>
          </a:p>
          <a:p>
            <a:pPr lvl="0" defTabSz="457200">
              <a:spcBef>
                <a:spcPts val="1000"/>
              </a:spcBef>
              <a:buClr>
                <a:srgbClr val="90C226"/>
              </a:buClr>
              <a:buSzPct val="80000"/>
            </a:pPr>
            <a:endParaRPr lang="es-ES" dirty="0"/>
          </a:p>
        </p:txBody>
      </p:sp>
    </p:spTree>
    <p:extLst>
      <p:ext uri="{BB962C8B-B14F-4D97-AF65-F5344CB8AC3E}">
        <p14:creationId xmlns:p14="http://schemas.microsoft.com/office/powerpoint/2010/main" val="1814649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246744" y="250372"/>
            <a:ext cx="6447501" cy="1320800"/>
          </a:xfrm>
          <a:prstGeom prst="rect">
            <a:avLst/>
          </a:prstGeom>
        </p:spPr>
        <p:txBody>
          <a:bodyPr/>
          <a:lstStyle/>
          <a:p>
            <a:r>
              <a:rPr lang="es-MX" dirty="0" smtClean="0"/>
              <a:t>Competencia genera del curso.</a:t>
            </a:r>
            <a:endParaRPr lang="es-MX" dirty="0"/>
          </a:p>
        </p:txBody>
      </p:sp>
      <p:sp>
        <p:nvSpPr>
          <p:cNvPr id="3" name="Marcador de contenido 2"/>
          <p:cNvSpPr>
            <a:spLocks noGrp="1"/>
          </p:cNvSpPr>
          <p:nvPr>
            <p:ph idx="4294967295"/>
          </p:nvPr>
        </p:nvSpPr>
        <p:spPr>
          <a:xfrm>
            <a:off x="246743" y="1402116"/>
            <a:ext cx="8431893" cy="3880773"/>
          </a:xfrm>
          <a:prstGeom prst="rect">
            <a:avLst/>
          </a:prstGeom>
        </p:spPr>
        <p:txBody>
          <a:bodyPr>
            <a:noAutofit/>
          </a:bodyPr>
          <a:lstStyle/>
          <a:p>
            <a:pPr algn="just"/>
            <a:r>
              <a:rPr lang="es-MX" sz="2000" dirty="0"/>
              <a:t>A partir de un análisis crítico y situado del origen, procesos </a:t>
            </a:r>
            <a:r>
              <a:rPr lang="es-MX" sz="2000" dirty="0" smtClean="0"/>
              <a:t>y cultura </a:t>
            </a:r>
            <a:r>
              <a:rPr lang="es-MX" sz="2000" dirty="0"/>
              <a:t>de la evaluación educativa en la educación básica, </a:t>
            </a:r>
            <a:r>
              <a:rPr lang="es-MX" sz="2000" dirty="0" smtClean="0"/>
              <a:t>reconstruye propuestas</a:t>
            </a:r>
            <a:r>
              <a:rPr lang="es-MX" sz="2000" dirty="0"/>
              <a:t>, sistemas e instrumentos de evaluación </a:t>
            </a:r>
            <a:r>
              <a:rPr lang="es-MX" sz="2000" dirty="0" smtClean="0"/>
              <a:t>del aprendizaje </a:t>
            </a:r>
            <a:r>
              <a:rPr lang="es-MX" sz="2000" dirty="0"/>
              <a:t>situados en contexto, con el debido rigor y </a:t>
            </a:r>
            <a:r>
              <a:rPr lang="es-MX" sz="2000" dirty="0" smtClean="0"/>
              <a:t>validez, que </a:t>
            </a:r>
            <a:r>
              <a:rPr lang="es-MX" sz="2000" dirty="0"/>
              <a:t>le permiten identificar, monitorear y apoyar los </a:t>
            </a:r>
            <a:r>
              <a:rPr lang="es-MX" sz="2000" dirty="0" smtClean="0"/>
              <a:t>aprendizajes escolares </a:t>
            </a:r>
            <a:r>
              <a:rPr lang="es-MX" sz="2000" dirty="0"/>
              <a:t>de manera ajustada y pertinente a las </a:t>
            </a:r>
            <a:r>
              <a:rPr lang="es-MX" sz="2000" dirty="0" smtClean="0"/>
              <a:t>necesidades, capacidades </a:t>
            </a:r>
            <a:r>
              <a:rPr lang="es-MX" sz="2000" dirty="0"/>
              <a:t>y estilos de los educandos, asumiendo </a:t>
            </a:r>
            <a:r>
              <a:rPr lang="es-MX" sz="2000" dirty="0" smtClean="0"/>
              <a:t>una perspectiva </a:t>
            </a:r>
            <a:r>
              <a:rPr lang="es-MX" sz="2000" dirty="0"/>
              <a:t>de promoción del crecimiento del estudiante </a:t>
            </a:r>
            <a:r>
              <a:rPr lang="es-MX" sz="2000" dirty="0" smtClean="0"/>
              <a:t>como aprendiz </a:t>
            </a:r>
            <a:r>
              <a:rPr lang="es-MX" sz="2000" dirty="0"/>
              <a:t>y como persona, evitando su etiquetación o la </a:t>
            </a:r>
            <a:r>
              <a:rPr lang="es-MX" sz="2000" dirty="0" smtClean="0"/>
              <a:t>exclusión del </a:t>
            </a:r>
            <a:r>
              <a:rPr lang="es-MX" sz="2000" dirty="0"/>
              <a:t>acceso a oportunidades educativas.</a:t>
            </a:r>
          </a:p>
        </p:txBody>
      </p:sp>
    </p:spTree>
    <p:extLst>
      <p:ext uri="{BB962C8B-B14F-4D97-AF65-F5344CB8AC3E}">
        <p14:creationId xmlns:p14="http://schemas.microsoft.com/office/powerpoint/2010/main" val="10448223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066800" y="623748"/>
            <a:ext cx="5908431" cy="5047536"/>
          </a:xfrm>
          <a:prstGeom prst="rect">
            <a:avLst/>
          </a:prstGeom>
        </p:spPr>
        <p:txBody>
          <a:bodyPr wrap="square">
            <a:spAutoFit/>
          </a:bodyPr>
          <a:lstStyle/>
          <a:p>
            <a:pPr marL="342900" lvl="0" indent="-342900" defTabSz="457200">
              <a:spcBef>
                <a:spcPts val="1000"/>
              </a:spcBef>
              <a:buClr>
                <a:srgbClr val="90C226"/>
              </a:buClr>
              <a:buSzPct val="80000"/>
              <a:buFont typeface="Wingdings 3" charset="2"/>
              <a:buChar char=""/>
            </a:pPr>
            <a:r>
              <a:rPr lang="es-MX" sz="1600" dirty="0" smtClean="0">
                <a:solidFill>
                  <a:prstClr val="black">
                    <a:lumMod val="75000"/>
                    <a:lumOff val="25000"/>
                  </a:prstClr>
                </a:solidFill>
              </a:rPr>
              <a:t>Comprende elementos de la probabilidad y estadística y los usa en la resolución de problemas educativos.</a:t>
            </a:r>
          </a:p>
          <a:p>
            <a:pPr marL="342900" lvl="0" indent="-342900" defTabSz="457200">
              <a:spcBef>
                <a:spcPts val="1000"/>
              </a:spcBef>
              <a:buClr>
                <a:srgbClr val="90C226"/>
              </a:buClr>
              <a:buSzPct val="80000"/>
              <a:buFont typeface="Wingdings 3" charset="2"/>
              <a:buChar char=""/>
            </a:pPr>
            <a:r>
              <a:rPr lang="es-MX" sz="1600" dirty="0" smtClean="0">
                <a:solidFill>
                  <a:prstClr val="black">
                    <a:lumMod val="75000"/>
                    <a:lumOff val="25000"/>
                  </a:prstClr>
                </a:solidFill>
              </a:rPr>
              <a:t>Distingue las técnicas estadísticas adecuadas de acuerdo con el tipo de variable que se pretende estudiar y proyectos de investigación para profundizar en el conocimiento de sus alumnos e intervenir en sus procesos de desarrollo.</a:t>
            </a:r>
          </a:p>
          <a:p>
            <a:pPr marL="342900" lvl="0" indent="-342900" defTabSz="457200">
              <a:spcBef>
                <a:spcPts val="1000"/>
              </a:spcBef>
              <a:buClr>
                <a:srgbClr val="90C226"/>
              </a:buClr>
              <a:buSzPct val="80000"/>
              <a:buFont typeface="Wingdings 3" charset="2"/>
              <a:buChar char=""/>
            </a:pPr>
            <a:r>
              <a:rPr lang="es-MX" sz="1600" dirty="0" smtClean="0">
                <a:solidFill>
                  <a:prstClr val="black">
                    <a:lumMod val="75000"/>
                    <a:lumOff val="25000"/>
                  </a:prstClr>
                </a:solidFill>
              </a:rPr>
              <a:t>Describe las características de una población o una muestra a través de medidas estadísticas.</a:t>
            </a:r>
          </a:p>
          <a:p>
            <a:pPr marL="342900" lvl="0" indent="-342900" defTabSz="457200">
              <a:spcBef>
                <a:spcPts val="1000"/>
              </a:spcBef>
              <a:buClr>
                <a:srgbClr val="90C226"/>
              </a:buClr>
              <a:buSzPct val="80000"/>
              <a:buFont typeface="Wingdings 3" charset="2"/>
              <a:buChar char=""/>
            </a:pPr>
            <a:r>
              <a:rPr lang="es-MX" sz="1600" dirty="0" smtClean="0">
                <a:solidFill>
                  <a:prstClr val="black">
                    <a:lumMod val="75000"/>
                    <a:lumOff val="25000"/>
                  </a:prstClr>
                </a:solidFill>
              </a:rPr>
              <a:t>Aplica pruebas de hipótesis en diferentes contextos.</a:t>
            </a:r>
          </a:p>
          <a:p>
            <a:pPr marL="342900" lvl="0" indent="-342900" defTabSz="457200">
              <a:spcBef>
                <a:spcPts val="1000"/>
              </a:spcBef>
              <a:buClr>
                <a:srgbClr val="90C226"/>
              </a:buClr>
              <a:buSzPct val="80000"/>
              <a:buFont typeface="Wingdings 3" charset="2"/>
              <a:buChar char=""/>
            </a:pPr>
            <a:r>
              <a:rPr lang="es-MX" sz="1600" dirty="0" smtClean="0">
                <a:solidFill>
                  <a:prstClr val="black">
                    <a:lumMod val="75000"/>
                    <a:lumOff val="25000"/>
                  </a:prstClr>
                </a:solidFill>
              </a:rPr>
              <a:t>Usa software estadístico para el análisis estadístico de datos y resolución de problemas.</a:t>
            </a:r>
          </a:p>
          <a:p>
            <a:pPr marL="342900" lvl="0" indent="-342900" defTabSz="457200">
              <a:spcBef>
                <a:spcPts val="1000"/>
              </a:spcBef>
              <a:buClr>
                <a:srgbClr val="90C226"/>
              </a:buClr>
              <a:buSzPct val="80000"/>
              <a:buFont typeface="Wingdings 3" charset="2"/>
              <a:buChar char=""/>
            </a:pPr>
            <a:r>
              <a:rPr lang="es-MX" sz="1600" dirty="0" smtClean="0">
                <a:solidFill>
                  <a:prstClr val="black">
                    <a:lumMod val="75000"/>
                    <a:lumOff val="25000"/>
                  </a:prstClr>
                </a:solidFill>
              </a:rPr>
              <a:t>Usa las TIC como herramienta de enseñanza y aprendizaje.</a:t>
            </a:r>
          </a:p>
          <a:p>
            <a:pPr marL="342900" lvl="0" indent="-342900" defTabSz="457200">
              <a:spcBef>
                <a:spcPts val="1000"/>
              </a:spcBef>
              <a:buClr>
                <a:srgbClr val="90C226"/>
              </a:buClr>
              <a:buSzPct val="80000"/>
              <a:buFont typeface="Wingdings 3" charset="2"/>
              <a:buChar char=""/>
            </a:pPr>
            <a:r>
              <a:rPr lang="es-MX" sz="1600" dirty="0" smtClean="0">
                <a:solidFill>
                  <a:prstClr val="black">
                    <a:lumMod val="75000"/>
                    <a:lumOff val="25000"/>
                  </a:prstClr>
                </a:solidFill>
              </a:rPr>
              <a:t>Aplica los contenidos disciplinarios que se estudian en este curso para analizar los contenidos del plan y programa de estudios en educación preescolar.</a:t>
            </a:r>
            <a:endParaRPr lang="es-MX" sz="1600" dirty="0">
              <a:solidFill>
                <a:prstClr val="black">
                  <a:lumMod val="75000"/>
                  <a:lumOff val="25000"/>
                </a:prstClr>
              </a:solidFill>
            </a:endParaRPr>
          </a:p>
        </p:txBody>
      </p:sp>
    </p:spTree>
    <p:extLst>
      <p:ext uri="{BB962C8B-B14F-4D97-AF65-F5344CB8AC3E}">
        <p14:creationId xmlns:p14="http://schemas.microsoft.com/office/powerpoint/2010/main" val="2088686828"/>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385</TotalTime>
  <Words>1421</Words>
  <Application>Microsoft Office PowerPoint</Application>
  <PresentationFormat>Carta (216 x 279 mm)</PresentationFormat>
  <Paragraphs>114</Paragraphs>
  <Slides>16</Slides>
  <Notes>2</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16</vt:i4>
      </vt:variant>
    </vt:vector>
  </HeadingPairs>
  <TitlesOfParts>
    <vt:vector size="22" baseType="lpstr">
      <vt:lpstr>Arial</vt:lpstr>
      <vt:lpstr>Calibri</vt:lpstr>
      <vt:lpstr>Times New Roman</vt:lpstr>
      <vt:lpstr>Trebuchet MS</vt:lpstr>
      <vt:lpstr>Wingdings 3</vt:lpstr>
      <vt:lpstr>Faceta</vt:lpstr>
      <vt:lpstr>Nombre del curso: Procesamiento de la Información y Estadística</vt:lpstr>
      <vt:lpstr>Evaluación para el aprendizaje.</vt:lpstr>
      <vt:lpstr>Presentación de PowerPoint</vt:lpstr>
      <vt:lpstr>Propósitos del Curso</vt:lpstr>
      <vt:lpstr>UNIDADES DE APRENDIZAJE</vt:lpstr>
      <vt:lpstr>Competencias profesionales del perfil de egreso alas que contribuye el curso.</vt:lpstr>
      <vt:lpstr>Presentación de PowerPoint</vt:lpstr>
      <vt:lpstr>Competencia genera del curso.</vt:lpstr>
      <vt:lpstr>Presentación de PowerPoint</vt:lpstr>
      <vt:lpstr>Competencias específicas</vt:lpstr>
      <vt:lpstr>Presentación de PowerPoint</vt:lpstr>
      <vt:lpstr>Presentación de PowerPoint</vt:lpstr>
      <vt:lpstr>Presentación de PowerPoint</vt:lpstr>
      <vt:lpstr>Trabajo para la evaluación global.</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Nombre del curso: Evaluación para el aprendizaje</dc:title>
  <dc:creator>Usuario</dc:creator>
  <cp:lastModifiedBy>María Elena Villarreal Márquez</cp:lastModifiedBy>
  <cp:revision>36</cp:revision>
  <dcterms:created xsi:type="dcterms:W3CDTF">2014-02-10T17:50:11Z</dcterms:created>
  <dcterms:modified xsi:type="dcterms:W3CDTF">2017-09-05T14:52:10Z</dcterms:modified>
</cp:coreProperties>
</file>