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8" r:id="rId2"/>
    <p:sldId id="259" r:id="rId3"/>
    <p:sldId id="260" r:id="rId4"/>
    <p:sldId id="261" r:id="rId5"/>
    <p:sldId id="267" r:id="rId6"/>
    <p:sldId id="262" r:id="rId7"/>
    <p:sldId id="263" r:id="rId8"/>
    <p:sldId id="264" r:id="rId9"/>
    <p:sldId id="265" r:id="rId10"/>
    <p:sldId id="268" r:id="rId11"/>
    <p:sldId id="277" r:id="rId12"/>
    <p:sldId id="276" r:id="rId13"/>
    <p:sldId id="269" r:id="rId14"/>
    <p:sldId id="271" r:id="rId15"/>
    <p:sldId id="272" r:id="rId16"/>
    <p:sldId id="273" r:id="rId17"/>
    <p:sldId id="274" r:id="rId18"/>
    <p:sldId id="279" r:id="rId19"/>
    <p:sldId id="270"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D91B9-DAC9-422D-83F8-980B3D100077}" type="datetimeFigureOut">
              <a:rPr lang="es-ES" smtClean="0"/>
              <a:pPr/>
              <a:t>29/08/2017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8AF08-C8D3-4171-8F41-11BFE63AC785}" type="slidenum">
              <a:rPr lang="es-ES" smtClean="0"/>
              <a:pPr/>
              <a:t>‹Nº›</a:t>
            </a:fld>
            <a:endParaRPr lang="es-ES"/>
          </a:p>
        </p:txBody>
      </p:sp>
    </p:spTree>
    <p:extLst>
      <p:ext uri="{BB962C8B-B14F-4D97-AF65-F5344CB8AC3E}">
        <p14:creationId xmlns:p14="http://schemas.microsoft.com/office/powerpoint/2010/main" xmlns="" val="25075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10</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11</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12</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13</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14</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15</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16</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17</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18</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19</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2</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3</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4</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5</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6</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7</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8</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a:solidFill>
                  <a:prstClr val="black"/>
                </a:solidFill>
              </a:rPr>
              <a:pPr/>
              <a:t>9</a:t>
            </a:fld>
            <a:endParaRPr lang="es-ES">
              <a:solidFill>
                <a:prstClr val="black"/>
              </a:solidFill>
            </a:endParaRPr>
          </a:p>
        </p:txBody>
      </p:sp>
    </p:spTree>
    <p:extLst>
      <p:ext uri="{BB962C8B-B14F-4D97-AF65-F5344CB8AC3E}">
        <p14:creationId xmlns:p14="http://schemas.microsoft.com/office/powerpoint/2010/main" xmlns="" val="228665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349882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78712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388895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83393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188906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80567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234000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219794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422015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18674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9FA763-8FD4-456D-AA35-47A5D21FC11F}" type="datetimeFigureOut">
              <a:rPr lang="es-ES" smtClean="0"/>
              <a:pPr/>
              <a:t>29/08/2017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337260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FA763-8FD4-456D-AA35-47A5D21FC11F}" type="datetimeFigureOut">
              <a:rPr lang="es-ES" smtClean="0"/>
              <a:pPr/>
              <a:t>29/08/2017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2B592-3AE7-49C3-B015-CFB014507C69}" type="slidenum">
              <a:rPr lang="es-ES" smtClean="0"/>
              <a:pPr/>
              <a:t>‹Nº›</a:t>
            </a:fld>
            <a:endParaRPr lang="es-ES"/>
          </a:p>
        </p:txBody>
      </p:sp>
    </p:spTree>
    <p:extLst>
      <p:ext uri="{BB962C8B-B14F-4D97-AF65-F5344CB8AC3E}">
        <p14:creationId xmlns:p14="http://schemas.microsoft.com/office/powerpoint/2010/main" xmlns="" val="86346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500166" y="857232"/>
            <a:ext cx="7056784" cy="4801314"/>
          </a:xfrm>
          <a:prstGeom prst="rect">
            <a:avLst/>
          </a:prstGeom>
        </p:spPr>
        <p:txBody>
          <a:bodyPr wrap="square">
            <a:spAutoFit/>
          </a:bodyPr>
          <a:lstStyle/>
          <a:p>
            <a:pPr algn="ctr"/>
            <a:r>
              <a:rPr lang="es-MX" sz="2400" b="1" dirty="0">
                <a:solidFill>
                  <a:prstClr val="black"/>
                </a:solidFill>
                <a:latin typeface="Arial" pitchFamily="34" charset="0"/>
                <a:cs typeface="Arial" pitchFamily="34" charset="0"/>
              </a:rPr>
              <a:t>Escuela Normal de Educación Preescolar</a:t>
            </a:r>
          </a:p>
          <a:p>
            <a:pPr algn="ctr"/>
            <a:endParaRPr lang="es-MX" sz="2400" b="1" dirty="0">
              <a:solidFill>
                <a:prstClr val="black"/>
              </a:solidFill>
              <a:latin typeface="Arial" pitchFamily="34" charset="0"/>
              <a:cs typeface="Arial" pitchFamily="34" charset="0"/>
            </a:endParaRPr>
          </a:p>
          <a:p>
            <a:pPr algn="ctr"/>
            <a:endParaRPr lang="es-ES_tradnl" sz="2400" b="1" dirty="0" smtClean="0">
              <a:solidFill>
                <a:prstClr val="black"/>
              </a:solidFill>
              <a:latin typeface="Arial" pitchFamily="34" charset="0"/>
              <a:cs typeface="Arial" pitchFamily="34" charset="0"/>
            </a:endParaRPr>
          </a:p>
          <a:p>
            <a:pPr algn="ctr"/>
            <a:r>
              <a:rPr lang="es-ES_tradnl" sz="2400" b="1" dirty="0" smtClean="0">
                <a:solidFill>
                  <a:prstClr val="black"/>
                </a:solidFill>
                <a:latin typeface="Arial" pitchFamily="34" charset="0"/>
                <a:cs typeface="Arial" pitchFamily="34" charset="0"/>
              </a:rPr>
              <a:t>“</a:t>
            </a:r>
            <a:r>
              <a:rPr lang="es-ES_tradnl" sz="2400" b="1" dirty="0">
                <a:solidFill>
                  <a:prstClr val="black"/>
                </a:solidFill>
                <a:latin typeface="Arial" pitchFamily="34" charset="0"/>
                <a:cs typeface="Arial" pitchFamily="34" charset="0"/>
              </a:rPr>
              <a:t>PROGRAMA INSTITUCIONAL DE TUTORÍA EDUCATIVA PARA LAS ESCUELAS NORMALES DEL ESTADO DE COAHUILA DE ZARAGOZA ”</a:t>
            </a:r>
          </a:p>
          <a:p>
            <a:pPr algn="ctr"/>
            <a:endParaRPr lang="es-ES_tradnl" sz="2400" b="1" dirty="0">
              <a:solidFill>
                <a:prstClr val="black"/>
              </a:solidFill>
              <a:latin typeface="Arial" pitchFamily="34" charset="0"/>
              <a:cs typeface="Arial" pitchFamily="34" charset="0"/>
            </a:endParaRPr>
          </a:p>
          <a:p>
            <a:pPr algn="ctr"/>
            <a:r>
              <a:rPr lang="es-ES_tradnl" sz="2400" b="1" dirty="0" smtClean="0">
                <a:solidFill>
                  <a:prstClr val="black"/>
                </a:solidFill>
                <a:latin typeface="Arial" pitchFamily="34" charset="0"/>
                <a:cs typeface="Arial" pitchFamily="34" charset="0"/>
              </a:rPr>
              <a:t>PITEENC</a:t>
            </a:r>
          </a:p>
          <a:p>
            <a:pPr algn="ctr"/>
            <a:endParaRPr lang="es-ES_tradnl" b="1" dirty="0" smtClean="0">
              <a:solidFill>
                <a:prstClr val="black"/>
              </a:solidFill>
            </a:endParaRPr>
          </a:p>
          <a:p>
            <a:pPr algn="ctr"/>
            <a:endParaRPr lang="es-ES_tradnl" b="1" dirty="0" smtClean="0">
              <a:solidFill>
                <a:prstClr val="black"/>
              </a:solidFill>
            </a:endParaRPr>
          </a:p>
          <a:p>
            <a:pPr algn="ctr"/>
            <a:endParaRPr lang="es-ES_tradnl" b="1" dirty="0">
              <a:solidFill>
                <a:prstClr val="black"/>
              </a:solidFill>
            </a:endParaRPr>
          </a:p>
          <a:p>
            <a:pPr algn="ctr"/>
            <a:r>
              <a:rPr lang="es-ES_tradnl" b="1" dirty="0">
                <a:solidFill>
                  <a:prstClr val="black"/>
                </a:solidFill>
                <a:effectLst>
                  <a:outerShdw blurRad="38100" dist="38100" dir="2700000" algn="tl">
                    <a:srgbClr val="000000">
                      <a:alpha val="43137"/>
                    </a:srgbClr>
                  </a:outerShdw>
                </a:effectLst>
              </a:rPr>
              <a:t>  </a:t>
            </a:r>
            <a:r>
              <a:rPr lang="es-ES_tradnl" b="1" dirty="0" smtClean="0">
                <a:solidFill>
                  <a:prstClr val="black"/>
                </a:solidFill>
                <a:effectLst>
                  <a:outerShdw blurRad="38100" dist="38100" dir="2700000" algn="tl">
                    <a:srgbClr val="000000">
                      <a:alpha val="43137"/>
                    </a:srgbClr>
                  </a:outerShdw>
                </a:effectLst>
              </a:rPr>
              <a:t> </a:t>
            </a:r>
            <a:r>
              <a:rPr lang="es-ES_tradnl" b="1" dirty="0">
                <a:solidFill>
                  <a:prstClr val="black"/>
                </a:solidFill>
                <a:effectLst>
                  <a:outerShdw blurRad="38100" dist="38100" dir="2700000" algn="tl">
                    <a:srgbClr val="000000">
                      <a:alpha val="43137"/>
                    </a:srgbClr>
                  </a:outerShdw>
                </a:effectLst>
              </a:rPr>
              <a:t>SEMESTRE. </a:t>
            </a:r>
            <a:r>
              <a:rPr lang="es-ES_tradnl" b="1" dirty="0" smtClean="0">
                <a:solidFill>
                  <a:prstClr val="black"/>
                </a:solidFill>
                <a:effectLst>
                  <a:outerShdw blurRad="38100" dist="38100" dir="2700000" algn="tl">
                    <a:srgbClr val="000000">
                      <a:alpha val="43137"/>
                    </a:srgbClr>
                  </a:outerShdw>
                </a:effectLst>
              </a:rPr>
              <a:t> TERCERO</a:t>
            </a:r>
            <a:endParaRPr lang="es-ES_tradnl" b="1" dirty="0">
              <a:solidFill>
                <a:prstClr val="black"/>
              </a:solidFill>
              <a:effectLst>
                <a:outerShdw blurRad="38100" dist="38100" dir="2700000" algn="tl">
                  <a:srgbClr val="000000">
                    <a:alpha val="43137"/>
                  </a:srgbClr>
                </a:outerShdw>
              </a:effectLst>
            </a:endParaRPr>
          </a:p>
          <a:p>
            <a:pPr algn="ctr"/>
            <a:r>
              <a:rPr lang="es-ES_tradnl" b="1" dirty="0" smtClean="0">
                <a:solidFill>
                  <a:prstClr val="black"/>
                </a:solidFill>
                <a:effectLst>
                  <a:outerShdw blurRad="38100" dist="38100" dir="2700000" algn="tl">
                    <a:srgbClr val="000000">
                      <a:alpha val="43137"/>
                    </a:srgbClr>
                  </a:outerShdw>
                </a:effectLst>
              </a:rPr>
              <a:t>PROFRA. LAURA CRISTINA REYES RINCÓN</a:t>
            </a:r>
            <a:endParaRPr lang="es-ES" b="1" dirty="0">
              <a:solidFill>
                <a:prstClr val="black"/>
              </a:solidFill>
            </a:endParaRPr>
          </a:p>
        </p:txBody>
      </p:sp>
    </p:spTree>
    <p:extLst>
      <p:ext uri="{BB962C8B-B14F-4D97-AF65-F5344CB8AC3E}">
        <p14:creationId xmlns:p14="http://schemas.microsoft.com/office/powerpoint/2010/main" xmlns="" val="121345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1285852" y="1166843"/>
            <a:ext cx="6572296" cy="4093428"/>
          </a:xfrm>
          <a:prstGeom prst="rect">
            <a:avLst/>
          </a:prstGeom>
        </p:spPr>
        <p:txBody>
          <a:bodyPr wrap="square">
            <a:spAutoFit/>
          </a:bodyPr>
          <a:lstStyle/>
          <a:p>
            <a:r>
              <a:rPr lang="es-ES_tradnl" dirty="0" smtClean="0"/>
              <a:t/>
            </a:r>
            <a:br>
              <a:rPr lang="es-ES_tradnl" dirty="0" smtClean="0"/>
            </a:br>
            <a:r>
              <a:rPr lang="es-ES_tradnl" dirty="0" smtClean="0"/>
              <a:t/>
            </a:r>
            <a:br>
              <a:rPr lang="es-ES_tradnl" dirty="0" smtClean="0"/>
            </a:br>
            <a:r>
              <a:rPr lang="es-ES_tradnl" sz="2400" dirty="0" smtClean="0">
                <a:latin typeface="Arial" pitchFamily="34" charset="0"/>
                <a:cs typeface="Arial" pitchFamily="34" charset="0"/>
              </a:rPr>
              <a:t>Trabajos escritos                                 20%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Participación                                        20%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Asistencia                                            30%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Portafolio                                             30%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      </a:t>
            </a:r>
            <a:br>
              <a:rPr lang="es-ES_tradnl" sz="2400" dirty="0" smtClean="0">
                <a:latin typeface="Arial" pitchFamily="34" charset="0"/>
                <a:cs typeface="Arial" pitchFamily="34" charset="0"/>
              </a:rPr>
            </a:br>
            <a:r>
              <a:rPr lang="es-ES_tradnl" sz="2400" dirty="0" smtClean="0">
                <a:latin typeface="Arial" pitchFamily="34" charset="0"/>
                <a:cs typeface="Arial" pitchFamily="34" charset="0"/>
              </a:rPr>
              <a:t>Total de evaluación                           100</a:t>
            </a:r>
            <a:r>
              <a:rPr lang="es-ES_tradnl" sz="3200" dirty="0" smtClean="0">
                <a:latin typeface="Arial" pitchFamily="34" charset="0"/>
                <a:cs typeface="Arial" pitchFamily="34" charset="0"/>
              </a:rPr>
              <a:t>%</a:t>
            </a:r>
            <a:endParaRPr lang="es-ES" sz="3200" dirty="0">
              <a:latin typeface="Arial" pitchFamily="34" charset="0"/>
              <a:cs typeface="Arial" pitchFamily="34" charset="0"/>
            </a:endParaRPr>
          </a:p>
        </p:txBody>
      </p:sp>
      <p:sp>
        <p:nvSpPr>
          <p:cNvPr id="9" name="8 Rectángulo"/>
          <p:cNvSpPr/>
          <p:nvPr/>
        </p:nvSpPr>
        <p:spPr>
          <a:xfrm>
            <a:off x="2357422" y="642918"/>
            <a:ext cx="5183407" cy="523220"/>
          </a:xfrm>
          <a:prstGeom prst="rect">
            <a:avLst/>
          </a:prstGeom>
        </p:spPr>
        <p:txBody>
          <a:bodyPr wrap="none">
            <a:spAutoFit/>
          </a:bodyPr>
          <a:lstStyle/>
          <a:p>
            <a:pPr algn="ctr"/>
            <a:r>
              <a:rPr lang="es-ES_tradnl" sz="2800" b="1" dirty="0" smtClean="0">
                <a:latin typeface="Arial" pitchFamily="34" charset="0"/>
                <a:cs typeface="Arial" pitchFamily="34" charset="0"/>
              </a:rPr>
              <a:t>CRITERIOS DE EVALUACIÓN</a:t>
            </a:r>
            <a:endParaRPr lang="es-ES" sz="2800" b="1" dirty="0">
              <a:latin typeface="Arial" pitchFamily="34" charset="0"/>
              <a:cs typeface="Arial" pitchFamily="34" charset="0"/>
            </a:endParaRP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372" y="175722"/>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11" name="10 Rectángulo"/>
          <p:cNvSpPr/>
          <p:nvPr/>
        </p:nvSpPr>
        <p:spPr>
          <a:xfrm>
            <a:off x="1687430" y="277573"/>
            <a:ext cx="6739676" cy="6217087"/>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El profesor tutor valora el desempeño del grupo bajo un sentido formativo y de </a:t>
            </a:r>
            <a:r>
              <a:rPr lang="es-MX" sz="2000" dirty="0" smtClean="0">
                <a:latin typeface="Arial" panose="020B0604020202020204" pitchFamily="34" charset="0"/>
                <a:cs typeface="Arial" panose="020B0604020202020204" pitchFamily="34" charset="0"/>
              </a:rPr>
              <a:t>retroalimentación, a </a:t>
            </a:r>
            <a:r>
              <a:rPr lang="es-MX" sz="2000" dirty="0">
                <a:latin typeface="Arial" panose="020B0604020202020204" pitchFamily="34" charset="0"/>
                <a:cs typeface="Arial" panose="020B0604020202020204" pitchFamily="34" charset="0"/>
              </a:rPr>
              <a:t>fin de fortalecer las estrategias y actividades que contribuyan al logro de competencias genéricas y profesionales y a su vez mejoren las condiciones del trabajo escolar y por ende sus resultados de aprendizaje. </a:t>
            </a:r>
          </a:p>
          <a:p>
            <a:pPr algn="just"/>
            <a:endParaRPr lang="es-MX" sz="2000" dirty="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Evaluación continua </a:t>
            </a:r>
            <a:r>
              <a:rPr lang="es-MX" sz="2000" dirty="0">
                <a:latin typeface="Arial" panose="020B0604020202020204" pitchFamily="34" charset="0"/>
                <a:cs typeface="Arial" panose="020B0604020202020204" pitchFamily="34" charset="0"/>
              </a:rPr>
              <a:t>y permanente a lo largo del semestre y ciclo escolar.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Para lo anterior utiliza diversos instrumentos de evaluación como: rúbricas, listas de cotejo, guías de observación, cuestionarios, entrevistas, formatos de autoevaluación y coevaluación para los estudiantes, así como su portafolio de evidencias de aprendizaje, permitiendo al tutor, con previo análisis de resultados, adecuar o modificar las actividades de cada línea de acción del PITEENC, considerando también la dinámica grupal entre estudiantes y tutor. </a:t>
            </a:r>
          </a:p>
          <a:p>
            <a:endParaRPr lang="es-MX" dirty="0"/>
          </a:p>
        </p:txBody>
      </p:sp>
    </p:spTree>
    <p:extLst>
      <p:ext uri="{BB962C8B-B14F-4D97-AF65-F5344CB8AC3E}">
        <p14:creationId xmlns:p14="http://schemas.microsoft.com/office/powerpoint/2010/main" xmlns="" val="656202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4572000" y="1615787"/>
            <a:ext cx="3960440" cy="400110"/>
          </a:xfrm>
          <a:prstGeom prst="rect">
            <a:avLst/>
          </a:prstGeom>
        </p:spPr>
        <p:txBody>
          <a:bodyPr wrap="square">
            <a:spAutoFit/>
          </a:bodyPr>
          <a:lstStyle/>
          <a:p>
            <a:pPr algn="ctr"/>
            <a:r>
              <a:rPr lang="es-ES" sz="2000" b="1" dirty="0">
                <a:solidFill>
                  <a:prstClr val="black"/>
                </a:solidFill>
                <a:latin typeface="Arial" panose="020B0604020202020204" pitchFamily="34" charset="0"/>
                <a:cs typeface="Arial" panose="020B0604020202020204" pitchFamily="34" charset="0"/>
              </a:rPr>
              <a:t>Actividades de Aprendizaje</a:t>
            </a: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2051720" y="561454"/>
            <a:ext cx="6480720" cy="707886"/>
          </a:xfrm>
          <a:prstGeom prst="rect">
            <a:avLst/>
          </a:prstGeom>
        </p:spPr>
        <p:txBody>
          <a:bodyPr wrap="square">
            <a:spAutoFit/>
          </a:bodyPr>
          <a:lstStyle/>
          <a:p>
            <a:r>
              <a:rPr lang="es-MX" sz="2000" b="1" dirty="0">
                <a:latin typeface="Arial" panose="020B0604020202020204" pitchFamily="34" charset="0"/>
                <a:cs typeface="Arial" panose="020B0604020202020204" pitchFamily="34" charset="0"/>
              </a:rPr>
              <a:t>TÍTULO DEL TEMA/LÍNEA DE ACCIÓN: PREPARAR UNA DECLARACIÓN DE MI MISIÓN PERSONAL. </a:t>
            </a:r>
          </a:p>
        </p:txBody>
      </p:sp>
      <p:sp>
        <p:nvSpPr>
          <p:cNvPr id="9" name="8 Rectángulo"/>
          <p:cNvSpPr/>
          <p:nvPr/>
        </p:nvSpPr>
        <p:spPr>
          <a:xfrm>
            <a:off x="456485" y="1645904"/>
            <a:ext cx="3683467" cy="1631216"/>
          </a:xfrm>
          <a:prstGeom prst="rect">
            <a:avLst/>
          </a:prstGeom>
        </p:spPr>
        <p:txBody>
          <a:bodyPr wrap="square">
            <a:spAutoFit/>
          </a:bodyPr>
          <a:lstStyle/>
          <a:p>
            <a:pPr algn="just"/>
            <a:r>
              <a:rPr lang="es-MX" sz="2000" b="1" dirty="0">
                <a:latin typeface="Arial" panose="020B0604020202020204" pitchFamily="34" charset="0"/>
                <a:cs typeface="Arial" panose="020B0604020202020204" pitchFamily="34" charset="0"/>
              </a:rPr>
              <a:t>Propósito: </a:t>
            </a:r>
          </a:p>
          <a:p>
            <a:pPr algn="just"/>
            <a:r>
              <a:rPr lang="es-MX" sz="2000" dirty="0">
                <a:latin typeface="Arial" panose="020B0604020202020204" pitchFamily="34" charset="0"/>
                <a:cs typeface="Arial" panose="020B0604020202020204" pitchFamily="34" charset="0"/>
              </a:rPr>
              <a:t>El estudiante tendrá claro al término del curso, cuál es la razón de ser de su vida personal y </a:t>
            </a:r>
            <a:r>
              <a:rPr lang="es-MX" sz="2000" dirty="0" smtClean="0">
                <a:latin typeface="Arial" panose="020B0604020202020204" pitchFamily="34" charset="0"/>
                <a:cs typeface="Arial" panose="020B0604020202020204" pitchFamily="34" charset="0"/>
              </a:rPr>
              <a:t>profesional.</a:t>
            </a:r>
            <a:endParaRPr lang="es-MX" sz="2000" dirty="0">
              <a:latin typeface="Arial" panose="020B0604020202020204" pitchFamily="34" charset="0"/>
              <a:cs typeface="Arial" panose="020B0604020202020204" pitchFamily="34" charset="0"/>
            </a:endParaRPr>
          </a:p>
        </p:txBody>
      </p:sp>
      <p:sp>
        <p:nvSpPr>
          <p:cNvPr id="10" name="9 Rectángulo"/>
          <p:cNvSpPr/>
          <p:nvPr/>
        </p:nvSpPr>
        <p:spPr>
          <a:xfrm>
            <a:off x="4580574" y="1985119"/>
            <a:ext cx="4572000" cy="1323439"/>
          </a:xfrm>
          <a:prstGeom prst="rect">
            <a:avLst/>
          </a:prstGeom>
        </p:spPr>
        <p:txBody>
          <a:bodyPr>
            <a:spAutoFit/>
          </a:bodyPr>
          <a:lstStyle/>
          <a:p>
            <a:r>
              <a:rPr lang="es-MX" sz="2000" dirty="0" smtClean="0">
                <a:latin typeface="Arial" panose="020B0604020202020204" pitchFamily="34" charset="0"/>
                <a:cs typeface="Arial" panose="020B0604020202020204" pitchFamily="34" charset="0"/>
              </a:rPr>
              <a:t>- Plan </a:t>
            </a:r>
            <a:r>
              <a:rPr lang="es-MX" sz="2000" dirty="0">
                <a:latin typeface="Arial" panose="020B0604020202020204" pitchFamily="34" charset="0"/>
                <a:cs typeface="Arial" panose="020B0604020202020204" pitchFamily="34" charset="0"/>
              </a:rPr>
              <a:t>de vida y carrera</a:t>
            </a:r>
          </a:p>
          <a:p>
            <a:r>
              <a:rPr lang="es-MX" sz="2000" dirty="0" smtClean="0">
                <a:latin typeface="Arial" panose="020B0604020202020204" pitchFamily="34" charset="0"/>
                <a:cs typeface="Arial" panose="020B0604020202020204" pitchFamily="34" charset="0"/>
              </a:rPr>
              <a:t>- Análisis </a:t>
            </a:r>
            <a:r>
              <a:rPr lang="es-MX" sz="2000" dirty="0">
                <a:latin typeface="Arial" panose="020B0604020202020204" pitchFamily="34" charset="0"/>
                <a:cs typeface="Arial" panose="020B0604020202020204" pitchFamily="34" charset="0"/>
              </a:rPr>
              <a:t>de </a:t>
            </a:r>
            <a:r>
              <a:rPr lang="es-MX" sz="2000" dirty="0" err="1">
                <a:latin typeface="Arial" panose="020B0604020202020204" pitchFamily="34" charset="0"/>
                <a:cs typeface="Arial" panose="020B0604020202020204" pitchFamily="34" charset="0"/>
              </a:rPr>
              <a:t>Johari</a:t>
            </a:r>
            <a:endParaRPr lang="es-MX" sz="2000" dirty="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 Autobiografía </a:t>
            </a:r>
            <a:r>
              <a:rPr lang="es-MX" sz="2000" dirty="0">
                <a:latin typeface="Arial" panose="020B0604020202020204" pitchFamily="34" charset="0"/>
                <a:cs typeface="Arial" panose="020B0604020202020204" pitchFamily="34" charset="0"/>
              </a:rPr>
              <a:t>“Declaración de mi misión personal</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68600" y="3717032"/>
            <a:ext cx="3511550"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371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9" name="8 Rectángulo"/>
          <p:cNvSpPr/>
          <p:nvPr/>
        </p:nvSpPr>
        <p:spPr>
          <a:xfrm>
            <a:off x="2123728" y="613867"/>
            <a:ext cx="6408712" cy="707886"/>
          </a:xfrm>
          <a:prstGeom prst="rect">
            <a:avLst/>
          </a:prstGeom>
        </p:spPr>
        <p:txBody>
          <a:bodyPr wrap="square">
            <a:spAutoFit/>
          </a:bodyPr>
          <a:lstStyle/>
          <a:p>
            <a:r>
              <a:rPr lang="es-MX" sz="2000" b="1" dirty="0">
                <a:latin typeface="Arial" panose="020B0604020202020204" pitchFamily="34" charset="0"/>
                <a:cs typeface="Arial" panose="020B0604020202020204" pitchFamily="34" charset="0"/>
              </a:rPr>
              <a:t>TÍTULO DEL TEMA/LÍNEA DE ACCIÓN: AUTO CONCEPTO Y AUTOESTIMA</a:t>
            </a:r>
          </a:p>
        </p:txBody>
      </p:sp>
      <p:sp>
        <p:nvSpPr>
          <p:cNvPr id="10" name="9 Rectángulo"/>
          <p:cNvSpPr/>
          <p:nvPr/>
        </p:nvSpPr>
        <p:spPr>
          <a:xfrm>
            <a:off x="692696" y="1854116"/>
            <a:ext cx="3159224" cy="3785652"/>
          </a:xfrm>
          <a:prstGeom prst="rect">
            <a:avLst/>
          </a:prstGeom>
        </p:spPr>
        <p:txBody>
          <a:bodyPr wrap="square">
            <a:spAutoFit/>
          </a:bodyPr>
          <a:lstStyle/>
          <a:p>
            <a:pPr algn="just"/>
            <a:r>
              <a:rPr lang="es-MX" sz="2000" b="1" dirty="0">
                <a:latin typeface="Arial" panose="020B0604020202020204" pitchFamily="34" charset="0"/>
                <a:cs typeface="Arial" panose="020B0604020202020204" pitchFamily="34" charset="0"/>
              </a:rPr>
              <a:t>Propósito: </a:t>
            </a:r>
          </a:p>
          <a:p>
            <a:pPr algn="just"/>
            <a:r>
              <a:rPr lang="es-MX" sz="2000" dirty="0">
                <a:latin typeface="Arial" panose="020B0604020202020204" pitchFamily="34" charset="0"/>
                <a:cs typeface="Arial" panose="020B0604020202020204" pitchFamily="34" charset="0"/>
              </a:rPr>
              <a:t>Al término del tema el estudiante podrá identificar sus emociones para reforzar rasgos de su personalidad. Lo anterior para fortalecer su autoestima conocer sus límites, poseer una buena salud psicológica y trasmitir una visión positiva de la vida. </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5780" y="4722489"/>
            <a:ext cx="4072082" cy="1356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Rectángulo"/>
          <p:cNvSpPr/>
          <p:nvPr/>
        </p:nvSpPr>
        <p:spPr>
          <a:xfrm>
            <a:off x="5084906" y="2450145"/>
            <a:ext cx="3664972" cy="1938992"/>
          </a:xfrm>
          <a:prstGeom prst="rect">
            <a:avLst/>
          </a:prstGeom>
        </p:spPr>
        <p:txBody>
          <a:bodyPr wrap="square">
            <a:spAutoFit/>
          </a:bodyPr>
          <a:lstStyle/>
          <a:p>
            <a:r>
              <a:rPr lang="es-MX" sz="2000" dirty="0" smtClean="0">
                <a:latin typeface="Arial" panose="020B0604020202020204" pitchFamily="34" charset="0"/>
                <a:cs typeface="Arial" panose="020B0604020202020204" pitchFamily="34" charset="0"/>
              </a:rPr>
              <a:t>- Encuadre:</a:t>
            </a:r>
            <a:endParaRPr lang="es-MX" sz="2000" dirty="0">
              <a:latin typeface="Arial" panose="020B0604020202020204" pitchFamily="34" charset="0"/>
              <a:cs typeface="Arial" panose="020B0604020202020204" pitchFamily="34" charset="0"/>
            </a:endParaRPr>
          </a:p>
          <a:p>
            <a:r>
              <a:rPr lang="es-MX" sz="2000" dirty="0" err="1">
                <a:latin typeface="Arial" panose="020B0604020202020204" pitchFamily="34" charset="0"/>
                <a:cs typeface="Arial" panose="020B0604020202020204" pitchFamily="34" charset="0"/>
              </a:rPr>
              <a:t>Autoconcepto</a:t>
            </a:r>
            <a:r>
              <a:rPr lang="es-MX" sz="2000" dirty="0">
                <a:latin typeface="Arial" panose="020B0604020202020204" pitchFamily="34" charset="0"/>
                <a:cs typeface="Arial" panose="020B0604020202020204" pitchFamily="34" charset="0"/>
              </a:rPr>
              <a:t> y </a:t>
            </a:r>
            <a:r>
              <a:rPr lang="es-MX" sz="2000" dirty="0" smtClean="0">
                <a:latin typeface="Arial" panose="020B0604020202020204" pitchFamily="34" charset="0"/>
                <a:cs typeface="Arial" panose="020B0604020202020204" pitchFamily="34" charset="0"/>
              </a:rPr>
              <a:t>autoestima</a:t>
            </a:r>
          </a:p>
          <a:p>
            <a:r>
              <a:rPr lang="es-MX" sz="2000" dirty="0" smtClean="0">
                <a:latin typeface="Arial" panose="020B0604020202020204" pitchFamily="34" charset="0"/>
                <a:cs typeface="Arial" panose="020B0604020202020204" pitchFamily="34" charset="0"/>
              </a:rPr>
              <a:t>- Valores</a:t>
            </a:r>
            <a:r>
              <a:rPr lang="es-MX" sz="2000" dirty="0">
                <a:latin typeface="Arial" panose="020B0604020202020204" pitchFamily="34" charset="0"/>
                <a:cs typeface="Arial" panose="020B0604020202020204" pitchFamily="34" charset="0"/>
              </a:rPr>
              <a:t>: dimensión y jerarquización</a:t>
            </a:r>
          </a:p>
          <a:p>
            <a:r>
              <a:rPr lang="es-MX" sz="2000" dirty="0" smtClean="0">
                <a:latin typeface="Arial" panose="020B0604020202020204" pitchFamily="34" charset="0"/>
                <a:cs typeface="Arial" panose="020B0604020202020204" pitchFamily="34" charset="0"/>
              </a:rPr>
              <a:t>- Medición </a:t>
            </a:r>
            <a:r>
              <a:rPr lang="es-MX" sz="2000" dirty="0">
                <a:latin typeface="Arial" panose="020B0604020202020204" pitchFamily="34" charset="0"/>
                <a:cs typeface="Arial" panose="020B0604020202020204" pitchFamily="34" charset="0"/>
              </a:rPr>
              <a:t>de su autoestima</a:t>
            </a:r>
          </a:p>
          <a:p>
            <a:r>
              <a:rPr lang="es-MX" sz="2000" dirty="0" smtClean="0">
                <a:latin typeface="Arial" panose="020B0604020202020204" pitchFamily="34" charset="0"/>
                <a:cs typeface="Arial" panose="020B0604020202020204" pitchFamily="34" charset="0"/>
              </a:rPr>
              <a:t>- Tu </a:t>
            </a:r>
            <a:r>
              <a:rPr lang="es-MX" sz="2000" dirty="0">
                <a:latin typeface="Arial" panose="020B0604020202020204" pitchFamily="34" charset="0"/>
                <a:cs typeface="Arial" panose="020B0604020202020204" pitchFamily="34" charset="0"/>
              </a:rPr>
              <a:t>misión, tu </a:t>
            </a:r>
            <a:r>
              <a:rPr lang="es-MX" sz="2000" dirty="0" smtClean="0">
                <a:latin typeface="Arial" panose="020B0604020202020204" pitchFamily="34" charset="0"/>
                <a:cs typeface="Arial" panose="020B0604020202020204" pitchFamily="34" charset="0"/>
              </a:rPr>
              <a:t>visión</a:t>
            </a:r>
            <a:endParaRPr lang="es-MX" sz="2000" dirty="0">
              <a:latin typeface="Arial" panose="020B0604020202020204" pitchFamily="34" charset="0"/>
              <a:cs typeface="Arial" panose="020B0604020202020204" pitchFamily="34" charset="0"/>
            </a:endParaRPr>
          </a:p>
        </p:txBody>
      </p:sp>
      <p:sp>
        <p:nvSpPr>
          <p:cNvPr id="14" name="13 Rectángulo"/>
          <p:cNvSpPr/>
          <p:nvPr/>
        </p:nvSpPr>
        <p:spPr>
          <a:xfrm>
            <a:off x="5004048" y="1854116"/>
            <a:ext cx="3826689" cy="400110"/>
          </a:xfrm>
          <a:prstGeom prst="rect">
            <a:avLst/>
          </a:prstGeom>
        </p:spPr>
        <p:txBody>
          <a:bodyPr wrap="none">
            <a:spAutoFit/>
          </a:bodyPr>
          <a:lstStyle/>
          <a:p>
            <a:r>
              <a:rPr lang="es-ES" sz="2000" b="1" spc="50"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Actividades de Aprendizaje </a:t>
            </a: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763688" y="529351"/>
            <a:ext cx="691276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sz="2000" b="1" dirty="0">
                <a:solidFill>
                  <a:prstClr val="black"/>
                </a:solidFill>
                <a:ea typeface="Calibri" panose="020F0502020204030204" pitchFamily="34" charset="0"/>
                <a:cs typeface="Arial" panose="020B0604020202020204" pitchFamily="34" charset="0"/>
              </a:rPr>
              <a:t>TÍTULO DEL TEMA/LÍNEA DE ACCIÓN: MEJORAR LA HABILIDAD DE COMPRENSIÓN LECTORA (I, II, III Y IV). </a:t>
            </a:r>
          </a:p>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539553" y="1854116"/>
            <a:ext cx="2934072" cy="3785652"/>
          </a:xfrm>
          <a:prstGeom prst="rect">
            <a:avLst/>
          </a:prstGeom>
        </p:spPr>
        <p:txBody>
          <a:bodyPr wrap="square">
            <a:spAutoFit/>
          </a:bodyPr>
          <a:lstStyle/>
          <a:p>
            <a:pPr algn="just"/>
            <a:r>
              <a:rPr lang="es-MX" sz="2000" b="1" dirty="0">
                <a:latin typeface="Arial" panose="020B0604020202020204" pitchFamily="34" charset="0"/>
                <a:cs typeface="Arial" panose="020B0604020202020204" pitchFamily="34" charset="0"/>
              </a:rPr>
              <a:t>Propósito: </a:t>
            </a:r>
          </a:p>
          <a:p>
            <a:pPr algn="just"/>
            <a:r>
              <a:rPr lang="es-MX" sz="2000" dirty="0">
                <a:latin typeface="Arial" panose="020B0604020202020204" pitchFamily="34" charset="0"/>
                <a:cs typeface="Arial" panose="020B0604020202020204" pitchFamily="34" charset="0"/>
              </a:rPr>
              <a:t>Al término del tema el estudiante comprenderá y aprenderá estratégicamente la información contenida en los textos académicos, al conocer e identificar su estilo de lectura y su lapso de atención tratando de incrementar este. </a:t>
            </a:r>
          </a:p>
        </p:txBody>
      </p:sp>
      <p:sp>
        <p:nvSpPr>
          <p:cNvPr id="9" name="8 Rectángulo"/>
          <p:cNvSpPr/>
          <p:nvPr/>
        </p:nvSpPr>
        <p:spPr>
          <a:xfrm>
            <a:off x="5096502" y="1545014"/>
            <a:ext cx="3579954"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Actividades de Aprendizaje </a:t>
            </a:r>
          </a:p>
        </p:txBody>
      </p:sp>
      <p:sp>
        <p:nvSpPr>
          <p:cNvPr id="10" name="9 Rectángulo"/>
          <p:cNvSpPr/>
          <p:nvPr/>
        </p:nvSpPr>
        <p:spPr>
          <a:xfrm>
            <a:off x="5074923" y="2148498"/>
            <a:ext cx="3744416" cy="1323439"/>
          </a:xfrm>
          <a:prstGeom prst="rect">
            <a:avLst/>
          </a:prstGeom>
        </p:spPr>
        <p:txBody>
          <a:bodyPr wrap="square">
            <a:spAutoFit/>
          </a:bodyPr>
          <a:lstStyle/>
          <a:p>
            <a:r>
              <a:rPr lang="es-MX" sz="2000" dirty="0" smtClean="0">
                <a:latin typeface="Arial" panose="020B0604020202020204" pitchFamily="34" charset="0"/>
                <a:cs typeface="Arial" panose="020B0604020202020204" pitchFamily="34" charset="0"/>
              </a:rPr>
              <a:t>- Ideas </a:t>
            </a:r>
            <a:r>
              <a:rPr lang="es-MX" sz="2000" dirty="0">
                <a:latin typeface="Arial" panose="020B0604020202020204" pitchFamily="34" charset="0"/>
                <a:cs typeface="Arial" panose="020B0604020202020204" pitchFamily="34" charset="0"/>
              </a:rPr>
              <a:t>principales y datos de apoyo en un texto</a:t>
            </a:r>
          </a:p>
          <a:p>
            <a:r>
              <a:rPr lang="es-MX" sz="2000" dirty="0" smtClean="0">
                <a:latin typeface="Arial" panose="020B0604020202020204" pitchFamily="34" charset="0"/>
                <a:cs typeface="Arial" panose="020B0604020202020204" pitchFamily="34" charset="0"/>
              </a:rPr>
              <a:t>- Análisis </a:t>
            </a:r>
            <a:r>
              <a:rPr lang="es-MX" sz="2000" dirty="0">
                <a:latin typeface="Arial" panose="020B0604020202020204" pitchFamily="34" charset="0"/>
                <a:cs typeface="Arial" panose="020B0604020202020204" pitchFamily="34" charset="0"/>
              </a:rPr>
              <a:t>de textos</a:t>
            </a:r>
          </a:p>
          <a:p>
            <a:r>
              <a:rPr lang="es-MX" sz="2000" dirty="0" smtClean="0">
                <a:latin typeface="Arial" panose="020B0604020202020204" pitchFamily="34" charset="0"/>
                <a:cs typeface="Arial" panose="020B0604020202020204" pitchFamily="34" charset="0"/>
              </a:rPr>
              <a:t>- Análisis </a:t>
            </a:r>
            <a:r>
              <a:rPr lang="es-MX" sz="2000" dirty="0">
                <a:latin typeface="Arial" panose="020B0604020202020204" pitchFamily="34" charset="0"/>
                <a:cs typeface="Arial" panose="020B0604020202020204" pitchFamily="34" charset="0"/>
              </a:rPr>
              <a:t>crítico</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37210" y="3814003"/>
            <a:ext cx="3837101" cy="1985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80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1899810" y="644644"/>
            <a:ext cx="6344598" cy="707886"/>
          </a:xfrm>
          <a:prstGeom prst="rect">
            <a:avLst/>
          </a:prstGeom>
        </p:spPr>
        <p:txBody>
          <a:bodyPr wrap="square">
            <a:spAutoFit/>
          </a:bodyPr>
          <a:lstStyle/>
          <a:p>
            <a:pPr algn="just"/>
            <a:r>
              <a:rPr lang="es-MX" sz="2000" b="1" dirty="0">
                <a:latin typeface="Arial" panose="020B0604020202020204" pitchFamily="34" charset="0"/>
                <a:cs typeface="Arial" panose="020B0604020202020204" pitchFamily="34" charset="0"/>
              </a:rPr>
              <a:t>TÍTULO DEL TEMA/LÍNEA DE ACCIÓN: APROVECHAR LA TECNOLOGÍA AL MÁXIMO II. </a:t>
            </a:r>
          </a:p>
        </p:txBody>
      </p:sp>
      <p:sp>
        <p:nvSpPr>
          <p:cNvPr id="9" name="8 Rectángulo"/>
          <p:cNvSpPr/>
          <p:nvPr/>
        </p:nvSpPr>
        <p:spPr>
          <a:xfrm>
            <a:off x="755576" y="1988840"/>
            <a:ext cx="3024336" cy="3170099"/>
          </a:xfrm>
          <a:prstGeom prst="rect">
            <a:avLst/>
          </a:prstGeom>
        </p:spPr>
        <p:txBody>
          <a:bodyPr wrap="square">
            <a:spAutoFit/>
          </a:bodyPr>
          <a:lstStyle/>
          <a:p>
            <a:pPr algn="just"/>
            <a:r>
              <a:rPr lang="es-MX" sz="2000" b="1" dirty="0">
                <a:latin typeface="Arial" panose="020B0604020202020204" pitchFamily="34" charset="0"/>
                <a:cs typeface="Arial" panose="020B0604020202020204" pitchFamily="34" charset="0"/>
              </a:rPr>
              <a:t>Propósito: </a:t>
            </a:r>
          </a:p>
          <a:p>
            <a:pPr algn="just"/>
            <a:r>
              <a:rPr lang="es-MX" sz="2000" dirty="0">
                <a:latin typeface="Arial" panose="020B0604020202020204" pitchFamily="34" charset="0"/>
                <a:cs typeface="Arial" panose="020B0604020202020204" pitchFamily="34" charset="0"/>
              </a:rPr>
              <a:t>El estudiante conocerá y dominará los usos de la computadora más allá de la comunicación informal e investigará bases de datos formales como: INEGI, Programas en línea y el uso formal del correo electrónico.</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6016" y="3573889"/>
            <a:ext cx="2808311" cy="2168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Rectángulo"/>
          <p:cNvSpPr/>
          <p:nvPr/>
        </p:nvSpPr>
        <p:spPr>
          <a:xfrm>
            <a:off x="4876060" y="1669450"/>
            <a:ext cx="3579954"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Actividades de Aprendizaje </a:t>
            </a:r>
          </a:p>
        </p:txBody>
      </p:sp>
      <p:sp>
        <p:nvSpPr>
          <p:cNvPr id="11" name="10 Rectángulo"/>
          <p:cNvSpPr/>
          <p:nvPr/>
        </p:nvSpPr>
        <p:spPr>
          <a:xfrm>
            <a:off x="4716016" y="2170024"/>
            <a:ext cx="4104456" cy="1015663"/>
          </a:xfrm>
          <a:prstGeom prst="rect">
            <a:avLst/>
          </a:prstGeom>
        </p:spPr>
        <p:txBody>
          <a:bodyPr wrap="square">
            <a:spAutoFit/>
          </a:bodyPr>
          <a:lstStyle/>
          <a:p>
            <a:r>
              <a:rPr lang="es-MX" sz="2000" dirty="0" smtClean="0">
                <a:latin typeface="Arial" panose="020B0604020202020204" pitchFamily="34" charset="0"/>
                <a:cs typeface="Arial" panose="020B0604020202020204" pitchFamily="34" charset="0"/>
              </a:rPr>
              <a:t>- Uso </a:t>
            </a:r>
            <a:r>
              <a:rPr lang="es-MX" sz="2000" dirty="0">
                <a:latin typeface="Arial" panose="020B0604020202020204" pitchFamily="34" charset="0"/>
                <a:cs typeface="Arial" panose="020B0604020202020204" pitchFamily="34" charset="0"/>
              </a:rPr>
              <a:t>adecuado del Internet</a:t>
            </a:r>
          </a:p>
          <a:p>
            <a:r>
              <a:rPr lang="es-MX" sz="2000" dirty="0" smtClean="0">
                <a:latin typeface="Arial" panose="020B0604020202020204" pitchFamily="34" charset="0"/>
                <a:cs typeface="Arial" panose="020B0604020202020204" pitchFamily="34" charset="0"/>
              </a:rPr>
              <a:t>- Uso </a:t>
            </a:r>
            <a:r>
              <a:rPr lang="es-MX" sz="2000" dirty="0">
                <a:latin typeface="Arial" panose="020B0604020202020204" pitchFamily="34" charset="0"/>
                <a:cs typeface="Arial" panose="020B0604020202020204" pitchFamily="34" charset="0"/>
              </a:rPr>
              <a:t>del TEMOA</a:t>
            </a:r>
          </a:p>
          <a:p>
            <a:r>
              <a:rPr lang="es-MX" sz="2000" dirty="0" smtClean="0">
                <a:latin typeface="Arial" panose="020B0604020202020204" pitchFamily="34" charset="0"/>
                <a:cs typeface="Arial" panose="020B0604020202020204" pitchFamily="34" charset="0"/>
              </a:rPr>
              <a:t>- Uso </a:t>
            </a:r>
            <a:r>
              <a:rPr lang="es-MX" sz="2000" dirty="0">
                <a:latin typeface="Arial" panose="020B0604020202020204" pitchFamily="34" charset="0"/>
                <a:cs typeface="Arial" panose="020B0604020202020204" pitchFamily="34" charset="0"/>
              </a:rPr>
              <a:t>formal del correo electrónico</a:t>
            </a:r>
          </a:p>
        </p:txBody>
      </p:sp>
    </p:spTree>
    <p:extLst>
      <p:ext uri="{BB962C8B-B14F-4D97-AF65-F5344CB8AC3E}">
        <p14:creationId xmlns:p14="http://schemas.microsoft.com/office/powerpoint/2010/main" xmlns="" val="154772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95536" y="1348019"/>
            <a:ext cx="3528392"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endParaRPr lang="es-ES_tradnl" altLang="es-ES" sz="2000" dirty="0" smtClean="0">
              <a:solidFill>
                <a:prstClr val="black"/>
              </a:solidFill>
              <a:ea typeface="Calibri" panose="020F0502020204030204" pitchFamily="34" charset="0"/>
              <a:cs typeface="Arial" panose="020B0604020202020204" pitchFamily="34" charset="0"/>
            </a:endParaRPr>
          </a:p>
          <a:p>
            <a:pPr algn="just"/>
            <a:r>
              <a:rPr lang="es-MX" altLang="es-ES" sz="2000" b="1" dirty="0">
                <a:solidFill>
                  <a:prstClr val="black"/>
                </a:solidFill>
              </a:rPr>
              <a:t>Propósito: </a:t>
            </a:r>
          </a:p>
          <a:p>
            <a:pPr algn="just"/>
            <a:r>
              <a:rPr lang="es-MX" altLang="es-ES" sz="2000" dirty="0">
                <a:solidFill>
                  <a:prstClr val="black"/>
                </a:solidFill>
              </a:rPr>
              <a:t>El estudiante comprenderá que en el mundo actual cada vez existen más estrategias para captar la atención del público, especialmente de los más pequeños. Deberá de identificar diferentes estrategias para presentar datos, resultados de investigaciones y persuadir al espectador; o simplemente enseñar un texto </a:t>
            </a:r>
            <a:r>
              <a:rPr lang="es-MX" altLang="es-ES" sz="2000" dirty="0" smtClean="0">
                <a:solidFill>
                  <a:prstClr val="black"/>
                </a:solidFill>
              </a:rPr>
              <a:t>sencillo.</a:t>
            </a:r>
            <a:endParaRPr lang="es-ES" altLang="es-ES" sz="2000"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1901239" y="451296"/>
            <a:ext cx="6408712" cy="707886"/>
          </a:xfrm>
          <a:prstGeom prst="rect">
            <a:avLst/>
          </a:prstGeom>
        </p:spPr>
        <p:txBody>
          <a:bodyPr wrap="square">
            <a:spAutoFit/>
          </a:bodyPr>
          <a:lstStyle/>
          <a:p>
            <a:r>
              <a:rPr lang="es-MX" sz="2000" b="1" dirty="0">
                <a:latin typeface="Arial" panose="020B0604020202020204" pitchFamily="34" charset="0"/>
                <a:cs typeface="Arial" panose="020B0604020202020204" pitchFamily="34" charset="0"/>
              </a:rPr>
              <a:t>TÍTULO DEL TEMA/LÍNEA DE ACCIÓN: REALIZACIÓN DE PRESENTACIONES EXITOSAS.</a:t>
            </a:r>
          </a:p>
        </p:txBody>
      </p:sp>
      <p:sp>
        <p:nvSpPr>
          <p:cNvPr id="9" name="8 Rectángulo"/>
          <p:cNvSpPr/>
          <p:nvPr/>
        </p:nvSpPr>
        <p:spPr>
          <a:xfrm>
            <a:off x="5186515" y="1427527"/>
            <a:ext cx="3579954"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Actividades de Aprendizaje </a:t>
            </a:r>
          </a:p>
        </p:txBody>
      </p:sp>
      <p:sp>
        <p:nvSpPr>
          <p:cNvPr id="10" name="9 Rectángulo"/>
          <p:cNvSpPr/>
          <p:nvPr/>
        </p:nvSpPr>
        <p:spPr>
          <a:xfrm>
            <a:off x="4876060" y="1988839"/>
            <a:ext cx="3801886" cy="2554545"/>
          </a:xfrm>
          <a:prstGeom prst="rect">
            <a:avLst/>
          </a:prstGeom>
        </p:spPr>
        <p:txBody>
          <a:bodyPr wrap="square">
            <a:spAutoFit/>
          </a:bodyPr>
          <a:lstStyle/>
          <a:p>
            <a:pPr algn="just"/>
            <a:r>
              <a:rPr lang="es-MX" sz="2000" dirty="0" smtClean="0">
                <a:latin typeface="Arial" panose="020B0604020202020204" pitchFamily="34" charset="0"/>
                <a:cs typeface="Arial" panose="020B0604020202020204" pitchFamily="34" charset="0"/>
              </a:rPr>
              <a:t>- Elaboración </a:t>
            </a:r>
            <a:r>
              <a:rPr lang="es-MX" sz="2000" dirty="0">
                <a:latin typeface="Arial" panose="020B0604020202020204" pitchFamily="34" charset="0"/>
                <a:cs typeface="Arial" panose="020B0604020202020204" pitchFamily="34" charset="0"/>
              </a:rPr>
              <a:t>por equipo de una presentación digital</a:t>
            </a:r>
          </a:p>
          <a:p>
            <a:pPr algn="just"/>
            <a:r>
              <a:rPr lang="es-MX" sz="2000" dirty="0" smtClean="0">
                <a:latin typeface="Arial" panose="020B0604020202020204" pitchFamily="34" charset="0"/>
                <a:cs typeface="Arial" panose="020B0604020202020204" pitchFamily="34" charset="0"/>
              </a:rPr>
              <a:t>- Presentación </a:t>
            </a:r>
            <a:r>
              <a:rPr lang="es-MX" sz="2000" dirty="0">
                <a:latin typeface="Arial" panose="020B0604020202020204" pitchFamily="34" charset="0"/>
                <a:cs typeface="Arial" panose="020B0604020202020204" pitchFamily="34" charset="0"/>
              </a:rPr>
              <a:t>ejecutiva del tema</a:t>
            </a:r>
          </a:p>
          <a:p>
            <a:pPr algn="just"/>
            <a:r>
              <a:rPr lang="es-MX" sz="2000" dirty="0" smtClean="0">
                <a:latin typeface="Arial" panose="020B0604020202020204" pitchFamily="34" charset="0"/>
                <a:cs typeface="Arial" panose="020B0604020202020204" pitchFamily="34" charset="0"/>
              </a:rPr>
              <a:t>- Ejercicios </a:t>
            </a:r>
            <a:r>
              <a:rPr lang="es-MX" sz="2000" dirty="0">
                <a:latin typeface="Arial" panose="020B0604020202020204" pitchFamily="34" charset="0"/>
                <a:cs typeface="Arial" panose="020B0604020202020204" pitchFamily="34" charset="0"/>
              </a:rPr>
              <a:t>para el desarrollo de habilidades comunicativas</a:t>
            </a:r>
          </a:p>
          <a:p>
            <a:pPr algn="just"/>
            <a:r>
              <a:rPr lang="es-MX" sz="2000" dirty="0" smtClean="0">
                <a:latin typeface="Arial" panose="020B0604020202020204" pitchFamily="34" charset="0"/>
                <a:cs typeface="Arial" panose="020B0604020202020204" pitchFamily="34" charset="0"/>
              </a:rPr>
              <a:t>- Elaboración </a:t>
            </a:r>
            <a:r>
              <a:rPr lang="es-MX" sz="2000" dirty="0">
                <a:latin typeface="Arial" panose="020B0604020202020204" pitchFamily="34" charset="0"/>
                <a:cs typeface="Arial" panose="020B0604020202020204" pitchFamily="34" charset="0"/>
              </a:rPr>
              <a:t>y presentación de un discurso</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00190" y="4737631"/>
            <a:ext cx="2335213" cy="175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960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73789" y="1988840"/>
            <a:ext cx="3240360" cy="3447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000" b="1" dirty="0" smtClean="0">
                <a:solidFill>
                  <a:prstClr val="black"/>
                </a:solidFill>
                <a:ea typeface="Calibri" panose="020F0502020204030204" pitchFamily="34" charset="0"/>
                <a:cs typeface="Arial" panose="020B0604020202020204" pitchFamily="34" charset="0"/>
              </a:rPr>
              <a:t>Propósito:</a:t>
            </a:r>
          </a:p>
          <a:p>
            <a:pPr algn="just"/>
            <a:r>
              <a:rPr lang="es-MX" altLang="es-ES" sz="2000" dirty="0" smtClean="0">
                <a:solidFill>
                  <a:prstClr val="black"/>
                </a:solidFill>
                <a:ea typeface="Calibri" panose="020F0502020204030204" pitchFamily="34" charset="0"/>
                <a:cs typeface="Arial" panose="020B0604020202020204" pitchFamily="34" charset="0"/>
              </a:rPr>
              <a:t>Favorecer </a:t>
            </a:r>
            <a:r>
              <a:rPr lang="es-MX" altLang="es-ES" sz="2000" dirty="0">
                <a:solidFill>
                  <a:prstClr val="black"/>
                </a:solidFill>
                <a:ea typeface="Calibri" panose="020F0502020204030204" pitchFamily="34" charset="0"/>
                <a:cs typeface="Arial" panose="020B0604020202020204" pitchFamily="34" charset="0"/>
              </a:rPr>
              <a:t>en los estudiantes normalistas las competencias que les permitan utilizar las nociones de geometría para construir figuras y cuerpos geométricos y calcular su perímetro, su área y su volumen. </a:t>
            </a:r>
            <a:endParaRPr lang="es-ES_tradnl" altLang="es-ES" sz="20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2293538" y="714137"/>
            <a:ext cx="5670376" cy="707886"/>
          </a:xfrm>
          <a:prstGeom prst="rect">
            <a:avLst/>
          </a:prstGeom>
        </p:spPr>
        <p:txBody>
          <a:bodyPr wrap="square">
            <a:spAutoFit/>
          </a:bodyPr>
          <a:lstStyle/>
          <a:p>
            <a:r>
              <a:rPr lang="es-MX" sz="2000" b="1" dirty="0">
                <a:latin typeface="Arial" panose="020B0604020202020204" pitchFamily="34" charset="0"/>
                <a:cs typeface="Arial" panose="020B0604020202020204" pitchFamily="34" charset="0"/>
              </a:rPr>
              <a:t>TÍTULO DEL TEMA/LÍNEA DE ACCIÓN: MATEMÁTICAS. GEOMETRÍA </a:t>
            </a:r>
          </a:p>
        </p:txBody>
      </p:sp>
      <p:sp>
        <p:nvSpPr>
          <p:cNvPr id="9" name="8 Rectángulo"/>
          <p:cNvSpPr/>
          <p:nvPr/>
        </p:nvSpPr>
        <p:spPr>
          <a:xfrm>
            <a:off x="5128726" y="1669450"/>
            <a:ext cx="3579954"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Actividades de Aprendizaje </a:t>
            </a:r>
          </a:p>
        </p:txBody>
      </p:sp>
      <p:sp>
        <p:nvSpPr>
          <p:cNvPr id="10" name="9 Rectángulo"/>
          <p:cNvSpPr/>
          <p:nvPr/>
        </p:nvSpPr>
        <p:spPr>
          <a:xfrm>
            <a:off x="5329420" y="2170024"/>
            <a:ext cx="3024336" cy="1323439"/>
          </a:xfrm>
          <a:prstGeom prst="rect">
            <a:avLst/>
          </a:prstGeom>
        </p:spPr>
        <p:txBody>
          <a:bodyPr wrap="square">
            <a:spAutoFit/>
          </a:bodyPr>
          <a:lstStyle/>
          <a:p>
            <a:r>
              <a:rPr lang="es-MX" sz="2000" dirty="0" smtClean="0">
                <a:latin typeface="Arial" panose="020B0604020202020204" pitchFamily="34" charset="0"/>
                <a:cs typeface="Arial" panose="020B0604020202020204" pitchFamily="34" charset="0"/>
              </a:rPr>
              <a:t>- Construcción </a:t>
            </a:r>
            <a:r>
              <a:rPr lang="es-MX" sz="2000" dirty="0">
                <a:latin typeface="Arial" panose="020B0604020202020204" pitchFamily="34" charset="0"/>
                <a:cs typeface="Arial" panose="020B0604020202020204" pitchFamily="34" charset="0"/>
              </a:rPr>
              <a:t>de cuerpos geométricos.</a:t>
            </a:r>
          </a:p>
          <a:p>
            <a:r>
              <a:rPr lang="es-MX" sz="2000" dirty="0" smtClean="0">
                <a:latin typeface="Arial" panose="020B0604020202020204" pitchFamily="34" charset="0"/>
                <a:cs typeface="Arial" panose="020B0604020202020204" pitchFamily="34" charset="0"/>
              </a:rPr>
              <a:t>- Manejo </a:t>
            </a:r>
            <a:r>
              <a:rPr lang="es-MX" sz="2000" dirty="0">
                <a:latin typeface="Arial" panose="020B0604020202020204" pitchFamily="34" charset="0"/>
                <a:cs typeface="Arial" panose="020B0604020202020204" pitchFamily="34" charset="0"/>
              </a:rPr>
              <a:t>da longitudes, áreas y volúmenes. </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35078" y="3662923"/>
            <a:ext cx="3538516" cy="22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2070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11" name="10 Rectángulo"/>
          <p:cNvSpPr/>
          <p:nvPr/>
        </p:nvSpPr>
        <p:spPr>
          <a:xfrm>
            <a:off x="1403648" y="1028343"/>
            <a:ext cx="6552728" cy="5016758"/>
          </a:xfrm>
          <a:prstGeom prst="rect">
            <a:avLst/>
          </a:prstGeom>
        </p:spPr>
        <p:txBody>
          <a:bodyPr wrap="square">
            <a:spAutoFit/>
          </a:bodyPr>
          <a:lstStyle/>
          <a:p>
            <a:pPr algn="ctr"/>
            <a:r>
              <a:rPr lang="es-MX" sz="2000" b="1" dirty="0">
                <a:latin typeface="Arial" panose="020B0604020202020204" pitchFamily="34" charset="0"/>
                <a:cs typeface="Arial" panose="020B0604020202020204" pitchFamily="34" charset="0"/>
              </a:rPr>
              <a:t>REGLAMENTO DE LA CLASE</a:t>
            </a:r>
          </a:p>
          <a:p>
            <a:pPr algn="just"/>
            <a:r>
              <a:rPr lang="es-MX" sz="2000" dirty="0" smtClean="0">
                <a:latin typeface="Arial" panose="020B0604020202020204" pitchFamily="34" charset="0"/>
                <a:cs typeface="Arial" panose="020B0604020202020204" pitchFamily="34" charset="0"/>
              </a:rPr>
              <a:t>- Llegar </a:t>
            </a:r>
            <a:r>
              <a:rPr lang="es-MX" sz="2000" dirty="0">
                <a:latin typeface="Arial" panose="020B0604020202020204" pitchFamily="34" charset="0"/>
                <a:cs typeface="Arial" panose="020B0604020202020204" pitchFamily="34" charset="0"/>
              </a:rPr>
              <a:t>puntualmente, después del timbre, se aplica la falta.</a:t>
            </a:r>
          </a:p>
          <a:p>
            <a:pPr algn="just"/>
            <a:r>
              <a:rPr lang="es-MX" sz="2000" dirty="0" smtClean="0">
                <a:latin typeface="Arial" panose="020B0604020202020204" pitchFamily="34" charset="0"/>
                <a:cs typeface="Arial" panose="020B0604020202020204" pitchFamily="34" charset="0"/>
              </a:rPr>
              <a:t>- Traer  </a:t>
            </a:r>
            <a:r>
              <a:rPr lang="es-MX" sz="2000" dirty="0">
                <a:latin typeface="Arial" panose="020B0604020202020204" pitchFamily="34" charset="0"/>
                <a:cs typeface="Arial" panose="020B0604020202020204" pitchFamily="34" charset="0"/>
              </a:rPr>
              <a:t>en cada clase los materiales  solicitados (cuaderno, lecturas, tareas, etc.), de lo contrario se </a:t>
            </a:r>
            <a:r>
              <a:rPr lang="es-MX" sz="2000" dirty="0" smtClean="0">
                <a:latin typeface="Arial" panose="020B0604020202020204" pitchFamily="34" charset="0"/>
                <a:cs typeface="Arial" panose="020B0604020202020204" pitchFamily="34" charset="0"/>
              </a:rPr>
              <a:t>aplicará </a:t>
            </a:r>
            <a:r>
              <a:rPr lang="es-MX" sz="2000" dirty="0">
                <a:latin typeface="Arial" panose="020B0604020202020204" pitchFamily="34" charset="0"/>
                <a:cs typeface="Arial" panose="020B0604020202020204" pitchFamily="34" charset="0"/>
              </a:rPr>
              <a:t>las </a:t>
            </a:r>
            <a:r>
              <a:rPr lang="es-MX" sz="2000" dirty="0" smtClean="0">
                <a:latin typeface="Arial" panose="020B0604020202020204" pitchFamily="34" charset="0"/>
                <a:cs typeface="Arial" panose="020B0604020202020204" pitchFamily="34" charset="0"/>
              </a:rPr>
              <a:t>falta correspondiente. </a:t>
            </a:r>
            <a:endParaRPr lang="es-MX" sz="2000" dirty="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 Evitar </a:t>
            </a:r>
            <a:r>
              <a:rPr lang="es-MX" sz="2000" dirty="0">
                <a:latin typeface="Arial" panose="020B0604020202020204" pitchFamily="34" charset="0"/>
                <a:cs typeface="Arial" panose="020B0604020202020204" pitchFamily="34" charset="0"/>
              </a:rPr>
              <a:t>salir del salón durante las horas de clase.</a:t>
            </a:r>
          </a:p>
          <a:p>
            <a:pPr algn="just"/>
            <a:r>
              <a:rPr lang="es-MX" sz="2000" dirty="0" smtClean="0">
                <a:latin typeface="Arial" panose="020B0604020202020204" pitchFamily="34" charset="0"/>
                <a:cs typeface="Arial" panose="020B0604020202020204" pitchFamily="34" charset="0"/>
              </a:rPr>
              <a:t>- No </a:t>
            </a:r>
            <a:r>
              <a:rPr lang="es-MX" sz="2000" dirty="0">
                <a:latin typeface="Arial" panose="020B0604020202020204" pitchFamily="34" charset="0"/>
                <a:cs typeface="Arial" panose="020B0604020202020204" pitchFamily="34" charset="0"/>
              </a:rPr>
              <a:t>usar  celular y computadora (la computadora sólo cuando sea solicitada)</a:t>
            </a:r>
          </a:p>
          <a:p>
            <a:pPr algn="just"/>
            <a:r>
              <a:rPr lang="es-MX" sz="2000" dirty="0" smtClean="0">
                <a:latin typeface="Arial" panose="020B0604020202020204" pitchFamily="34" charset="0"/>
                <a:cs typeface="Arial" panose="020B0604020202020204" pitchFamily="34" charset="0"/>
              </a:rPr>
              <a:t>- Entregar </a:t>
            </a:r>
            <a:r>
              <a:rPr lang="es-MX" sz="2000" dirty="0">
                <a:latin typeface="Arial" panose="020B0604020202020204" pitchFamily="34" charset="0"/>
                <a:cs typeface="Arial" panose="020B0604020202020204" pitchFamily="34" charset="0"/>
              </a:rPr>
              <a:t>en tiempo y forma trabajos y tareas, no se aceptan trabajos fuera de tiempo, sólo si están justificadas las faltas. </a:t>
            </a:r>
          </a:p>
          <a:p>
            <a:pPr algn="just"/>
            <a:r>
              <a:rPr lang="es-MX" sz="2000" dirty="0" smtClean="0">
                <a:latin typeface="Arial" panose="020B0604020202020204" pitchFamily="34" charset="0"/>
                <a:cs typeface="Arial" panose="020B0604020202020204" pitchFamily="34" charset="0"/>
              </a:rPr>
              <a:t>- La </a:t>
            </a:r>
            <a:r>
              <a:rPr lang="es-MX" sz="2000" dirty="0">
                <a:latin typeface="Arial" panose="020B0604020202020204" pitchFamily="34" charset="0"/>
                <a:cs typeface="Arial" panose="020B0604020202020204" pitchFamily="34" charset="0"/>
              </a:rPr>
              <a:t>evaluación final de cada bimestre quedará sujeta a la buena actitud, disposición y respeto en el aula hacia el docente y compañeros, de ser lo contrario automáticamente pasará a una evaluación reprobatoria.</a:t>
            </a:r>
          </a:p>
        </p:txBody>
      </p:sp>
    </p:spTree>
    <p:extLst>
      <p:ext uri="{BB962C8B-B14F-4D97-AF65-F5344CB8AC3E}">
        <p14:creationId xmlns:p14="http://schemas.microsoft.com/office/powerpoint/2010/main" xmlns="" val="293503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857224" y="2571744"/>
            <a:ext cx="7790915" cy="830997"/>
          </a:xfrm>
          <a:prstGeom prst="rect">
            <a:avLst/>
          </a:prstGeom>
        </p:spPr>
        <p:txBody>
          <a:bodyPr wrap="none">
            <a:spAutoFit/>
          </a:bodyPr>
          <a:lstStyle/>
          <a:p>
            <a:pPr algn="ctr"/>
            <a:r>
              <a:rPr lang="es-E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¡Gracias por su atención !</a:t>
            </a:r>
            <a:endParaRPr lang="es-E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0334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3" name="2 Rectángulo"/>
          <p:cNvSpPr/>
          <p:nvPr/>
        </p:nvSpPr>
        <p:spPr>
          <a:xfrm>
            <a:off x="1219681" y="692696"/>
            <a:ext cx="7312759" cy="4893647"/>
          </a:xfrm>
          <a:prstGeom prst="rect">
            <a:avLst/>
          </a:prstGeom>
        </p:spPr>
        <p:txBody>
          <a:bodyPr wrap="square">
            <a:spAutoFit/>
          </a:bodyPr>
          <a:lstStyle/>
          <a:p>
            <a:pPr algn="ctr"/>
            <a:endParaRPr lang="es-MX" b="1" dirty="0" smtClean="0"/>
          </a:p>
          <a:p>
            <a:pPr algn="ctr"/>
            <a:r>
              <a:rPr lang="es-MX" sz="2400" b="1" dirty="0" smtClean="0">
                <a:latin typeface="Arial" pitchFamily="34" charset="0"/>
                <a:cs typeface="Arial" pitchFamily="34" charset="0"/>
              </a:rPr>
              <a:t>ENFOQUE</a:t>
            </a:r>
          </a:p>
          <a:p>
            <a:pPr algn="ctr"/>
            <a:endParaRPr lang="es-MX" sz="2400" b="1" dirty="0" smtClean="0">
              <a:latin typeface="Arial" pitchFamily="34" charset="0"/>
              <a:cs typeface="Arial" pitchFamily="34" charset="0"/>
            </a:endParaRPr>
          </a:p>
          <a:p>
            <a:pPr algn="ctr"/>
            <a:r>
              <a:rPr lang="es-MX" sz="2400" b="1" dirty="0" smtClean="0">
                <a:latin typeface="Arial" pitchFamily="34" charset="0"/>
                <a:cs typeface="Arial" pitchFamily="34" charset="0"/>
              </a:rPr>
              <a:t>Basado en el desarrollo de competencias.</a:t>
            </a:r>
          </a:p>
          <a:p>
            <a:pPr algn="ctr"/>
            <a:r>
              <a:rPr lang="es-MX" sz="2400" b="1" dirty="0" smtClean="0">
                <a:latin typeface="Arial" pitchFamily="34" charset="0"/>
                <a:cs typeface="Arial" pitchFamily="34" charset="0"/>
              </a:rPr>
              <a:t>Centrado en el aprendizaje.</a:t>
            </a:r>
          </a:p>
          <a:p>
            <a:pPr algn="ctr"/>
            <a:r>
              <a:rPr lang="es-MX" sz="2400" b="1" dirty="0" smtClean="0">
                <a:latin typeface="Arial" pitchFamily="34" charset="0"/>
                <a:cs typeface="Arial" pitchFamily="34" charset="0"/>
              </a:rPr>
              <a:t>Aprendizaje colaborativo.</a:t>
            </a:r>
          </a:p>
          <a:p>
            <a:pPr algn="ctr"/>
            <a:endParaRPr lang="es-MX" b="1" dirty="0" smtClean="0">
              <a:latin typeface="Arial" pitchFamily="34" charset="0"/>
              <a:cs typeface="Arial" pitchFamily="34" charset="0"/>
            </a:endParaRPr>
          </a:p>
          <a:p>
            <a:pPr algn="just">
              <a:buNone/>
            </a:pPr>
            <a:r>
              <a:rPr lang="es-MX" dirty="0" smtClean="0">
                <a:latin typeface="Arial" pitchFamily="34" charset="0"/>
                <a:cs typeface="Arial" pitchFamily="34" charset="0"/>
              </a:rPr>
              <a:t>    </a:t>
            </a:r>
            <a:r>
              <a:rPr lang="es-MX" sz="2000" dirty="0" smtClean="0">
                <a:latin typeface="Arial" pitchFamily="34" charset="0"/>
                <a:cs typeface="Arial" pitchFamily="34" charset="0"/>
              </a:rPr>
              <a:t>La competencia es una capacidad que, no sólo se tiene o se adquiere, sino que se muestra y se demuestra, es operativa, y por tanto, debe responder a las demandas que en determinado momento pueden hacerse a quienes las poseen. También se pone en práctica, en movimiento, frente a determinadas demandas del contexto. </a:t>
            </a:r>
          </a:p>
          <a:p>
            <a:pPr algn="ctr"/>
            <a:endParaRPr lang="es-MX" b="1" dirty="0"/>
          </a:p>
          <a:p>
            <a:pPr algn="ctr"/>
            <a:endParaRPr lang="es-MX" b="1" dirty="0" smtClean="0"/>
          </a:p>
        </p:txBody>
      </p:sp>
    </p:spTree>
    <p:extLst>
      <p:ext uri="{BB962C8B-B14F-4D97-AF65-F5344CB8AC3E}">
        <p14:creationId xmlns:p14="http://schemas.microsoft.com/office/powerpoint/2010/main" xmlns="" val="46349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3265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539553" y="692696"/>
            <a:ext cx="8280919" cy="5755422"/>
          </a:xfrm>
          <a:prstGeom prst="rect">
            <a:avLst/>
          </a:prstGeom>
        </p:spPr>
        <p:txBody>
          <a:bodyPr wrap="square">
            <a:spAutoFit/>
          </a:bodyPr>
          <a:lstStyle/>
          <a:p>
            <a:pPr algn="ctr"/>
            <a:endParaRPr lang="es-MX" b="1" dirty="0">
              <a:solidFill>
                <a:prstClr val="black"/>
              </a:solidFill>
            </a:endParaRPr>
          </a:p>
          <a:p>
            <a:pPr algn="ctr"/>
            <a:endParaRPr lang="es-ES_tradnl" b="1" dirty="0" smtClean="0"/>
          </a:p>
          <a:p>
            <a:pPr algn="ctr"/>
            <a:r>
              <a:rPr lang="es-ES_tradnl" sz="2800" b="1" dirty="0" smtClean="0">
                <a:latin typeface="Arial" pitchFamily="34" charset="0"/>
                <a:cs typeface="Arial" pitchFamily="34" charset="0"/>
              </a:rPr>
              <a:t>OBJETIVOS</a:t>
            </a:r>
            <a:r>
              <a:rPr lang="es-MX" sz="2800" b="1" dirty="0" smtClean="0">
                <a:latin typeface="Arial" pitchFamily="34" charset="0"/>
                <a:cs typeface="Arial" pitchFamily="34" charset="0"/>
              </a:rPr>
              <a:t> QUE SE PRETENDEN CON LA OPERACIÓN DEL PITEENC:</a:t>
            </a:r>
            <a:r>
              <a:rPr lang="es-ES_tradnl" sz="2800" b="1" dirty="0" smtClean="0">
                <a:latin typeface="Arial" pitchFamily="34" charset="0"/>
                <a:cs typeface="Arial" pitchFamily="34" charset="0"/>
              </a:rPr>
              <a:t> </a:t>
            </a:r>
          </a:p>
          <a:p>
            <a:pPr algn="ctr"/>
            <a:endParaRPr lang="es-ES_tradnl" b="1" dirty="0">
              <a:solidFill>
                <a:prstClr val="black"/>
              </a:solidFill>
            </a:endParaRPr>
          </a:p>
          <a:p>
            <a:pPr algn="just"/>
            <a:r>
              <a:rPr lang="es-MX" sz="2000" cap="none" dirty="0" smtClean="0">
                <a:latin typeface="Arial" panose="020B0604020202020204" pitchFamily="34" charset="0"/>
                <a:cs typeface="Arial" panose="020B0604020202020204" pitchFamily="34" charset="0"/>
              </a:rPr>
              <a:t>Favorecer el Desarrollo Integral de la Persona.</a:t>
            </a:r>
          </a:p>
          <a:p>
            <a:pPr algn="just"/>
            <a:endParaRPr lang="es-MX" sz="2000" cap="none" dirty="0" smtClean="0">
              <a:latin typeface="Arial" panose="020B0604020202020204" pitchFamily="34" charset="0"/>
              <a:cs typeface="Arial" panose="020B0604020202020204" pitchFamily="34" charset="0"/>
            </a:endParaRPr>
          </a:p>
          <a:p>
            <a:pPr algn="just"/>
            <a:r>
              <a:rPr lang="es-MX" sz="2000" cap="none" dirty="0" smtClean="0">
                <a:latin typeface="Arial" panose="020B0604020202020204" pitchFamily="34" charset="0"/>
                <a:cs typeface="Arial" panose="020B0604020202020204" pitchFamily="34" charset="0"/>
              </a:rPr>
              <a:t>Desarrollar Competencias para la vida, atendiendo al contexto real y su entorno para la adquisición de aprendizajes significativos.</a:t>
            </a:r>
          </a:p>
          <a:p>
            <a:pPr algn="just"/>
            <a:endParaRPr lang="es-MX" sz="2000" cap="none" dirty="0" smtClean="0">
              <a:latin typeface="Arial" panose="020B0604020202020204" pitchFamily="34" charset="0"/>
              <a:cs typeface="Arial" panose="020B0604020202020204" pitchFamily="34" charset="0"/>
            </a:endParaRPr>
          </a:p>
          <a:p>
            <a:pPr algn="just"/>
            <a:r>
              <a:rPr lang="es-MX" sz="2000" cap="none" dirty="0" smtClean="0">
                <a:latin typeface="Arial" panose="020B0604020202020204" pitchFamily="34" charset="0"/>
                <a:cs typeface="Arial" panose="020B0604020202020204" pitchFamily="34" charset="0"/>
              </a:rPr>
              <a:t>Prevenir Dificultades de aprendizaje: reprobación, deserción, fracaso y/o inadaptación escolar.</a:t>
            </a:r>
          </a:p>
          <a:p>
            <a:pPr algn="just"/>
            <a:endParaRPr lang="es-MX" sz="2000" cap="none" dirty="0" smtClean="0">
              <a:latin typeface="Arial" panose="020B0604020202020204" pitchFamily="34" charset="0"/>
              <a:cs typeface="Arial" panose="020B0604020202020204" pitchFamily="34" charset="0"/>
            </a:endParaRPr>
          </a:p>
          <a:p>
            <a:pPr algn="just"/>
            <a:r>
              <a:rPr lang="es-MX" sz="2000" cap="none" dirty="0" smtClean="0">
                <a:latin typeface="Arial" panose="020B0604020202020204" pitchFamily="34" charset="0"/>
                <a:cs typeface="Arial" panose="020B0604020202020204" pitchFamily="34" charset="0"/>
              </a:rPr>
              <a:t>Elevar el nivel de logro de los estudiantes.</a:t>
            </a:r>
          </a:p>
          <a:p>
            <a:pPr algn="just"/>
            <a:endParaRPr lang="es-MX" sz="2000" cap="none" dirty="0" smtClean="0">
              <a:latin typeface="Arial" panose="020B0604020202020204" pitchFamily="34" charset="0"/>
              <a:cs typeface="Arial" panose="020B0604020202020204" pitchFamily="34" charset="0"/>
            </a:endParaRPr>
          </a:p>
          <a:p>
            <a:pPr algn="just"/>
            <a:r>
              <a:rPr lang="es-MX" sz="2000" cap="none" dirty="0" smtClean="0">
                <a:latin typeface="Arial" panose="020B0604020202020204" pitchFamily="34" charset="0"/>
                <a:cs typeface="Arial" panose="020B0604020202020204" pitchFamily="34" charset="0"/>
              </a:rPr>
              <a:t>Contribuir a la adecuada relación e interacción entre los distintos integrantes de la comunidad educativa.</a:t>
            </a:r>
          </a:p>
          <a:p>
            <a:pPr algn="ctr"/>
            <a:endParaRPr lang="es-MX" b="1" dirty="0">
              <a:solidFill>
                <a:prstClr val="black"/>
              </a:solidFill>
            </a:endParaRPr>
          </a:p>
        </p:txBody>
      </p:sp>
    </p:spTree>
    <p:extLst>
      <p:ext uri="{BB962C8B-B14F-4D97-AF65-F5344CB8AC3E}">
        <p14:creationId xmlns:p14="http://schemas.microsoft.com/office/powerpoint/2010/main" xmlns="" val="2929204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1785918" y="785794"/>
            <a:ext cx="7786742" cy="954107"/>
          </a:xfrm>
          <a:prstGeom prst="rect">
            <a:avLst/>
          </a:prstGeom>
        </p:spPr>
        <p:txBody>
          <a:bodyPr wrap="square">
            <a:spAutoFit/>
          </a:bodyPr>
          <a:lstStyle/>
          <a:p>
            <a:pPr algn="ctr"/>
            <a:r>
              <a:rPr lang="es-MX" sz="2800" b="1" dirty="0" smtClean="0">
                <a:latin typeface="Arial" pitchFamily="34" charset="0"/>
                <a:cs typeface="Arial" pitchFamily="34" charset="0"/>
              </a:rPr>
              <a:t>CARACTERÍSTICAS DE LA ATENCIÓN</a:t>
            </a:r>
          </a:p>
          <a:p>
            <a:pPr algn="ctr"/>
            <a:r>
              <a:rPr lang="es-MX" sz="2800" b="1" dirty="0" smtClean="0">
                <a:latin typeface="Arial" pitchFamily="34" charset="0"/>
                <a:cs typeface="Arial" pitchFamily="34" charset="0"/>
              </a:rPr>
              <a:t> DEL  PITEENC.</a:t>
            </a:r>
            <a:endParaRPr lang="es-ES" sz="2800" dirty="0">
              <a:latin typeface="Arial" pitchFamily="34" charset="0"/>
              <a:cs typeface="Arial" pitchFamily="34" charset="0"/>
            </a:endParaRPr>
          </a:p>
        </p:txBody>
      </p:sp>
      <p:sp>
        <p:nvSpPr>
          <p:cNvPr id="9" name="8 Rectángulo"/>
          <p:cNvSpPr/>
          <p:nvPr/>
        </p:nvSpPr>
        <p:spPr>
          <a:xfrm>
            <a:off x="1285852" y="2136338"/>
            <a:ext cx="7246588" cy="3416320"/>
          </a:xfrm>
          <a:prstGeom prst="rect">
            <a:avLst/>
          </a:prstGeom>
        </p:spPr>
        <p:txBody>
          <a:bodyPr wrap="square">
            <a:spAutoFit/>
          </a:bodyPr>
          <a:lstStyle/>
          <a:p>
            <a:pPr lvl="0" algn="just"/>
            <a:r>
              <a:rPr lang="es-ES" sz="2400" b="1" i="1" dirty="0" smtClean="0">
                <a:latin typeface="Arial" pitchFamily="34" charset="0"/>
                <a:cs typeface="Arial" pitchFamily="34" charset="0"/>
              </a:rPr>
              <a:t>Personalizada:  </a:t>
            </a:r>
            <a:r>
              <a:rPr lang="es-ES" sz="2400" dirty="0" smtClean="0">
                <a:latin typeface="Arial" pitchFamily="34" charset="0"/>
                <a:cs typeface="Arial" pitchFamily="34" charset="0"/>
              </a:rPr>
              <a:t>Relación directa y confidencial con el alumno. </a:t>
            </a:r>
          </a:p>
          <a:p>
            <a:pPr algn="just">
              <a:buNone/>
            </a:pPr>
            <a:endParaRPr lang="es-ES" sz="2400" dirty="0" smtClean="0">
              <a:latin typeface="Arial" pitchFamily="34" charset="0"/>
              <a:cs typeface="Arial" pitchFamily="34" charset="0"/>
            </a:endParaRPr>
          </a:p>
          <a:p>
            <a:pPr lvl="0" algn="just"/>
            <a:r>
              <a:rPr lang="es-ES" sz="2400" b="1" i="1" dirty="0" smtClean="0">
                <a:latin typeface="Arial" pitchFamily="34" charset="0"/>
                <a:cs typeface="Arial" pitchFamily="34" charset="0"/>
              </a:rPr>
              <a:t>Planificada: </a:t>
            </a:r>
            <a:r>
              <a:rPr lang="es-ES" sz="2400" dirty="0" smtClean="0">
                <a:latin typeface="Arial" pitchFamily="34" charset="0"/>
                <a:cs typeface="Arial" pitchFamily="34" charset="0"/>
              </a:rPr>
              <a:t>actividades organizadas de modo sistemático.</a:t>
            </a:r>
          </a:p>
          <a:p>
            <a:pPr algn="just">
              <a:buNone/>
            </a:pPr>
            <a:endParaRPr lang="es-ES" sz="2400" dirty="0" smtClean="0">
              <a:latin typeface="Arial" pitchFamily="34" charset="0"/>
              <a:cs typeface="Arial" pitchFamily="34" charset="0"/>
            </a:endParaRPr>
          </a:p>
          <a:p>
            <a:pPr lvl="0" algn="just"/>
            <a:r>
              <a:rPr lang="es-ES" sz="2400" b="1" i="1" dirty="0" smtClean="0">
                <a:latin typeface="Arial" pitchFamily="34" charset="0"/>
                <a:cs typeface="Arial" pitchFamily="34" charset="0"/>
              </a:rPr>
              <a:t>Continua</a:t>
            </a:r>
            <a:r>
              <a:rPr lang="es-ES" sz="2400" dirty="0" smtClean="0">
                <a:latin typeface="Arial" pitchFamily="34" charset="0"/>
                <a:cs typeface="Arial" pitchFamily="34" charset="0"/>
              </a:rPr>
              <a:t>: encuentro regular y permanente, definido en tiempo y espacio entre el tutor y tutorado (s). </a:t>
            </a: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1714480" y="714356"/>
            <a:ext cx="7786742" cy="954107"/>
          </a:xfrm>
          <a:prstGeom prst="rect">
            <a:avLst/>
          </a:prstGeom>
        </p:spPr>
        <p:txBody>
          <a:bodyPr wrap="square">
            <a:spAutoFit/>
          </a:bodyPr>
          <a:lstStyle/>
          <a:p>
            <a:pPr algn="ctr"/>
            <a:r>
              <a:rPr lang="es-MX" sz="2800" b="1" dirty="0" smtClean="0">
                <a:latin typeface="Arial" pitchFamily="34" charset="0"/>
                <a:cs typeface="Arial" pitchFamily="34" charset="0"/>
              </a:rPr>
              <a:t>CARACTERÍSTICAS DE LA ATENCIÓN</a:t>
            </a:r>
          </a:p>
          <a:p>
            <a:pPr algn="ctr"/>
            <a:r>
              <a:rPr lang="es-MX" sz="2800" b="1" dirty="0" smtClean="0">
                <a:latin typeface="Arial" pitchFamily="34" charset="0"/>
                <a:cs typeface="Arial" pitchFamily="34" charset="0"/>
              </a:rPr>
              <a:t> DEL  PITEENC.</a:t>
            </a:r>
            <a:endParaRPr lang="es-ES" sz="2800" dirty="0">
              <a:latin typeface="Arial" pitchFamily="34" charset="0"/>
              <a:cs typeface="Arial" pitchFamily="34" charset="0"/>
            </a:endParaRPr>
          </a:p>
        </p:txBody>
      </p:sp>
      <p:sp>
        <p:nvSpPr>
          <p:cNvPr id="10" name="9 Rectángulo"/>
          <p:cNvSpPr/>
          <p:nvPr/>
        </p:nvSpPr>
        <p:spPr>
          <a:xfrm>
            <a:off x="1214414" y="2000240"/>
            <a:ext cx="7606058" cy="4154984"/>
          </a:xfrm>
          <a:prstGeom prst="rect">
            <a:avLst/>
          </a:prstGeom>
        </p:spPr>
        <p:txBody>
          <a:bodyPr wrap="square">
            <a:spAutoFit/>
          </a:bodyPr>
          <a:lstStyle/>
          <a:p>
            <a:pPr lvl="0" algn="just"/>
            <a:r>
              <a:rPr lang="es-ES" sz="2400" b="1" i="1" dirty="0" smtClean="0">
                <a:latin typeface="Arial" pitchFamily="34" charset="0"/>
                <a:cs typeface="Arial" pitchFamily="34" charset="0"/>
              </a:rPr>
              <a:t>Intencionada: </a:t>
            </a:r>
            <a:r>
              <a:rPr lang="es-ES" sz="2400" dirty="0" smtClean="0">
                <a:latin typeface="Arial" pitchFamily="34" charset="0"/>
                <a:cs typeface="Arial" pitchFamily="34" charset="0"/>
              </a:rPr>
              <a:t>identifica necesidades de formación y/o aspectos problema para eficientar el desempeño y logro académico de los estudiantes.</a:t>
            </a:r>
          </a:p>
          <a:p>
            <a:pPr lvl="0" algn="just"/>
            <a:endParaRPr lang="es-ES" sz="2400" dirty="0" smtClean="0">
              <a:latin typeface="Arial" pitchFamily="34" charset="0"/>
              <a:cs typeface="Arial" pitchFamily="34" charset="0"/>
            </a:endParaRPr>
          </a:p>
          <a:p>
            <a:pPr lvl="0" algn="just"/>
            <a:r>
              <a:rPr lang="es-ES" sz="2400" b="1" i="1" dirty="0" smtClean="0">
                <a:latin typeface="Arial" pitchFamily="34" charset="0"/>
                <a:cs typeface="Arial" pitchFamily="34" charset="0"/>
              </a:rPr>
              <a:t>Preventiva: </a:t>
            </a:r>
            <a:r>
              <a:rPr lang="es-ES" sz="2400" dirty="0" smtClean="0">
                <a:latin typeface="Arial" pitchFamily="34" charset="0"/>
                <a:cs typeface="Arial" pitchFamily="34" charset="0"/>
              </a:rPr>
              <a:t>Anticipa la presencia de situaciones de riesgo en los estudiantes.</a:t>
            </a:r>
          </a:p>
          <a:p>
            <a:pPr lvl="0" algn="just"/>
            <a:endParaRPr lang="es-ES" sz="2400" dirty="0" smtClean="0">
              <a:latin typeface="Arial" pitchFamily="34" charset="0"/>
              <a:cs typeface="Arial" pitchFamily="34" charset="0"/>
            </a:endParaRPr>
          </a:p>
          <a:p>
            <a:pPr lvl="0" algn="just"/>
            <a:r>
              <a:rPr lang="es-ES" sz="2400" b="1" i="1" dirty="0" smtClean="0">
                <a:latin typeface="Arial" pitchFamily="34" charset="0"/>
                <a:cs typeface="Arial" pitchFamily="34" charset="0"/>
              </a:rPr>
              <a:t>Resolutiva:  </a:t>
            </a:r>
            <a:r>
              <a:rPr lang="es-ES" sz="2400" dirty="0" smtClean="0">
                <a:latin typeface="Arial" pitchFamily="34" charset="0"/>
                <a:cs typeface="Arial" pitchFamily="34" charset="0"/>
              </a:rPr>
              <a:t>intervención y participación de diferentes dependencias de la institución  y en caso necesario,  derivación a espacios profesionalizados para la atención de situaciones específicas. </a:t>
            </a: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10" name="9 Rectángulo"/>
          <p:cNvSpPr/>
          <p:nvPr/>
        </p:nvSpPr>
        <p:spPr>
          <a:xfrm>
            <a:off x="1785918" y="2000240"/>
            <a:ext cx="4572000" cy="2677656"/>
          </a:xfrm>
          <a:prstGeom prst="rect">
            <a:avLst/>
          </a:prstGeom>
        </p:spPr>
        <p:txBody>
          <a:bodyPr>
            <a:spAutoFit/>
          </a:bodyPr>
          <a:lstStyle/>
          <a:p>
            <a:pPr algn="just"/>
            <a:r>
              <a:rPr lang="es-ES" sz="2400" b="1" dirty="0" smtClean="0">
                <a:latin typeface="Arial" pitchFamily="34" charset="0"/>
                <a:cs typeface="Arial" pitchFamily="34" charset="0"/>
              </a:rPr>
              <a:t>Tutoría de Grupo.</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Tutoría en pequeños grupos.</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Tutoría individual.</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Tutoría de pares.</a:t>
            </a:r>
            <a:endParaRPr lang="es-ES" sz="2400" dirty="0" smtClean="0">
              <a:latin typeface="Arial" pitchFamily="34" charset="0"/>
              <a:cs typeface="Arial" pitchFamily="34" charset="0"/>
            </a:endParaRPr>
          </a:p>
        </p:txBody>
      </p:sp>
      <p:sp>
        <p:nvSpPr>
          <p:cNvPr id="11" name="10 Rectángulo"/>
          <p:cNvSpPr/>
          <p:nvPr/>
        </p:nvSpPr>
        <p:spPr>
          <a:xfrm>
            <a:off x="3071802" y="1071546"/>
            <a:ext cx="4029245" cy="584775"/>
          </a:xfrm>
          <a:prstGeom prst="rect">
            <a:avLst/>
          </a:prstGeom>
        </p:spPr>
        <p:txBody>
          <a:bodyPr wrap="none">
            <a:spAutoFit/>
          </a:bodyPr>
          <a:lstStyle/>
          <a:p>
            <a:r>
              <a:rPr lang="es-MX" sz="3200" b="1" dirty="0" smtClean="0">
                <a:latin typeface="Arial" pitchFamily="34" charset="0"/>
                <a:cs typeface="Arial" pitchFamily="34" charset="0"/>
              </a:rPr>
              <a:t>TIPOS DE TUTORÍA</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sp>
        <p:nvSpPr>
          <p:cNvPr id="8" name="7 Rectángulo"/>
          <p:cNvSpPr/>
          <p:nvPr/>
        </p:nvSpPr>
        <p:spPr>
          <a:xfrm>
            <a:off x="2714612" y="1000108"/>
            <a:ext cx="3774816" cy="523220"/>
          </a:xfrm>
          <a:prstGeom prst="rect">
            <a:avLst/>
          </a:prstGeom>
        </p:spPr>
        <p:txBody>
          <a:bodyPr wrap="none">
            <a:spAutoFit/>
          </a:bodyPr>
          <a:lstStyle/>
          <a:p>
            <a:r>
              <a:rPr lang="es-MX" sz="2800" b="1" dirty="0" smtClean="0">
                <a:latin typeface="Arial" pitchFamily="34" charset="0"/>
                <a:cs typeface="Arial" pitchFamily="34" charset="0"/>
              </a:rPr>
              <a:t>TUTORÍA DE GRUPO</a:t>
            </a:r>
            <a:endParaRPr lang="es-ES" sz="2800" dirty="0">
              <a:latin typeface="Arial" pitchFamily="34" charset="0"/>
              <a:cs typeface="Arial" pitchFamily="34" charset="0"/>
            </a:endParaRPr>
          </a:p>
        </p:txBody>
      </p:sp>
      <p:sp>
        <p:nvSpPr>
          <p:cNvPr id="9" name="8 Rectángulo"/>
          <p:cNvSpPr/>
          <p:nvPr/>
        </p:nvSpPr>
        <p:spPr>
          <a:xfrm>
            <a:off x="642910" y="1859340"/>
            <a:ext cx="7358114" cy="3785652"/>
          </a:xfrm>
          <a:prstGeom prst="rect">
            <a:avLst/>
          </a:prstGeom>
        </p:spPr>
        <p:txBody>
          <a:bodyPr wrap="square">
            <a:spAutoFit/>
          </a:bodyPr>
          <a:lstStyle/>
          <a:p>
            <a:pPr algn="just"/>
            <a:r>
              <a:rPr lang="es-ES" sz="2400" dirty="0" smtClean="0">
                <a:latin typeface="Arial" pitchFamily="34" charset="0"/>
                <a:cs typeface="Arial" pitchFamily="34" charset="0"/>
              </a:rPr>
              <a:t>Este tipo de intervención la recibirán el total de los grupos que integran la  licenciatura DE EDUCACIÓN PREESCOLAR. de acuerdo a las líneas de acción/temas que integran el Programa Institucional de Tutoría Educativa. </a:t>
            </a:r>
          </a:p>
          <a:p>
            <a:pPr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Las líneas de acción son consideradas los ejes temáticos a abordar para el desarrollo de la(s) competencia (s) que le son inherentes; y cada una de ellas se circunscribe en alguno de los ámbitos.</a:t>
            </a:r>
          </a:p>
        </p:txBody>
      </p:sp>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450836"/>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graphicFrame>
        <p:nvGraphicFramePr>
          <p:cNvPr id="8" name="7 Tabla"/>
          <p:cNvGraphicFramePr>
            <a:graphicFrameLocks noGrp="1"/>
          </p:cNvGraphicFramePr>
          <p:nvPr/>
        </p:nvGraphicFramePr>
        <p:xfrm>
          <a:off x="0" y="185963"/>
          <a:ext cx="9143998" cy="6672037"/>
        </p:xfrm>
        <a:graphic>
          <a:graphicData uri="http://schemas.openxmlformats.org/drawingml/2006/table">
            <a:tbl>
              <a:tblPr/>
              <a:tblGrid>
                <a:gridCol w="1234248"/>
                <a:gridCol w="1322870"/>
                <a:gridCol w="1079929"/>
                <a:gridCol w="967472"/>
                <a:gridCol w="915965"/>
                <a:gridCol w="1087654"/>
                <a:gridCol w="993226"/>
                <a:gridCol w="1542634"/>
              </a:tblGrid>
              <a:tr h="165376">
                <a:tc gridSpan="8">
                  <a:txBody>
                    <a:bodyPr/>
                    <a:lstStyle/>
                    <a:p>
                      <a:pPr algn="ctr">
                        <a:lnSpc>
                          <a:spcPct val="115000"/>
                        </a:lnSpc>
                        <a:spcAft>
                          <a:spcPts val="0"/>
                        </a:spcAft>
                      </a:pPr>
                      <a:r>
                        <a:rPr lang="es-ES" sz="1000" dirty="0">
                          <a:latin typeface="Arial"/>
                          <a:ea typeface="Calibri"/>
                          <a:cs typeface="Times New Roman"/>
                        </a:rPr>
                        <a:t>SEMESTRE</a:t>
                      </a:r>
                      <a:endParaRPr lang="es-ES" sz="1000" dirty="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5376">
                <a:tc>
                  <a:txBody>
                    <a:bodyPr/>
                    <a:lstStyle/>
                    <a:p>
                      <a:pPr algn="ctr">
                        <a:lnSpc>
                          <a:spcPct val="115000"/>
                        </a:lnSpc>
                        <a:spcAft>
                          <a:spcPts val="0"/>
                        </a:spcAft>
                      </a:pPr>
                      <a:r>
                        <a:rPr lang="es-ES" sz="1000">
                          <a:latin typeface="Arial"/>
                          <a:ea typeface="Calibri"/>
                          <a:cs typeface="Times New Roman"/>
                        </a:rPr>
                        <a:t>PRIMERO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SEGUNDO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TERCERO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CUARTO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QUINTO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SEXTO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SEPTIMO </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000">
                          <a:latin typeface="Arial"/>
                          <a:ea typeface="Calibri"/>
                          <a:cs typeface="Times New Roman"/>
                        </a:rPr>
                        <a:t>OCTAVO</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40597">
                <a:tc>
                  <a:txBody>
                    <a:bodyPr/>
                    <a:lstStyle/>
                    <a:p>
                      <a:pPr algn="ctr">
                        <a:spcAft>
                          <a:spcPts val="0"/>
                        </a:spcAft>
                      </a:pPr>
                      <a:r>
                        <a:rPr lang="es-ES" sz="1000" dirty="0">
                          <a:solidFill>
                            <a:srgbClr val="000000"/>
                          </a:solidFill>
                          <a:latin typeface="Arial"/>
                          <a:ea typeface="Calibri"/>
                        </a:rPr>
                        <a:t>Plan de Vida y Carrera</a:t>
                      </a:r>
                    </a:p>
                    <a:p>
                      <a:pPr algn="ctr">
                        <a:lnSpc>
                          <a:spcPct val="115000"/>
                        </a:lnSpc>
                        <a:spcAft>
                          <a:spcPts val="0"/>
                        </a:spcAft>
                      </a:pPr>
                      <a:r>
                        <a:rPr lang="es-ES" sz="1000" dirty="0">
                          <a:latin typeface="Calibri"/>
                          <a:ea typeface="Calibri"/>
                          <a:cs typeface="Times New Roman"/>
                        </a:rPr>
                        <a:t>(1)</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dirty="0">
                          <a:solidFill>
                            <a:srgbClr val="000000"/>
                          </a:solidFill>
                          <a:latin typeface="Arial"/>
                          <a:ea typeface="Calibri"/>
                        </a:rPr>
                        <a:t>Memoria y reflexión </a:t>
                      </a:r>
                    </a:p>
                    <a:p>
                      <a:pPr algn="ctr">
                        <a:lnSpc>
                          <a:spcPct val="115000"/>
                        </a:lnSpc>
                        <a:spcAft>
                          <a:spcPts val="0"/>
                        </a:spcAft>
                      </a:pPr>
                      <a:r>
                        <a:rPr lang="es-ES" sz="1000" dirty="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Preparar una declaración de mi misión personal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Toma de decisiones I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Toma de decisiones II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Seguimiento al Plan de Vida y Carrera </a:t>
                      </a:r>
                    </a:p>
                    <a:p>
                      <a:pPr algn="ctr">
                        <a:lnSpc>
                          <a:spcPct val="115000"/>
                        </a:lnSpc>
                        <a:spcAft>
                          <a:spcPts val="0"/>
                        </a:spcAft>
                      </a:pPr>
                      <a:r>
                        <a:rPr lang="es-ES" sz="1000">
                          <a:latin typeface="Arial"/>
                          <a:ea typeface="Calibri"/>
                          <a:cs typeface="Times New Roman"/>
                        </a:rPr>
                        <a:t>(3) </a:t>
                      </a:r>
                      <a:endParaRPr lang="es-ES" sz="1000">
                        <a:latin typeface="Calibri"/>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ES" sz="1000" dirty="0">
                          <a:solidFill>
                            <a:srgbClr val="000000"/>
                          </a:solidFill>
                          <a:latin typeface="Arial"/>
                          <a:ea typeface="Calibri"/>
                        </a:rPr>
                        <a:t>Tutoría de pares y Anticipando lo que viene </a:t>
                      </a:r>
                    </a:p>
                    <a:p>
                      <a:pPr algn="ctr">
                        <a:lnSpc>
                          <a:spcPct val="115000"/>
                        </a:lnSpc>
                        <a:spcAft>
                          <a:spcPts val="0"/>
                        </a:spcAft>
                      </a:pPr>
                      <a:r>
                        <a:rPr lang="es-ES" sz="1000" dirty="0">
                          <a:latin typeface="Calibri"/>
                          <a:ea typeface="Calibri"/>
                          <a:cs typeface="Times New Roman"/>
                        </a:rPr>
                        <a:t>(3)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ES" sz="1000">
                          <a:solidFill>
                            <a:srgbClr val="000000"/>
                          </a:solidFill>
                          <a:latin typeface="Arial"/>
                          <a:ea typeface="Calibri"/>
                        </a:rPr>
                        <a:t>Orientación Profesional (Programa para generar raíces con su Alma Mater) </a:t>
                      </a:r>
                    </a:p>
                    <a:p>
                      <a:pPr algn="ctr">
                        <a:lnSpc>
                          <a:spcPct val="115000"/>
                        </a:lnSpc>
                        <a:spcAft>
                          <a:spcPts val="0"/>
                        </a:spcAft>
                      </a:pPr>
                      <a:r>
                        <a:rPr lang="es-ES" sz="1000">
                          <a:latin typeface="Calibri"/>
                          <a:ea typeface="Calibri"/>
                          <a:cs typeface="Times New Roman"/>
                        </a:rPr>
                        <a:t>(3)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459623">
                <a:tc>
                  <a:txBody>
                    <a:bodyPr/>
                    <a:lstStyle/>
                    <a:p>
                      <a:pPr algn="ctr">
                        <a:spcAft>
                          <a:spcPts val="0"/>
                        </a:spcAft>
                      </a:pPr>
                      <a:r>
                        <a:rPr lang="es-ES" sz="1000">
                          <a:solidFill>
                            <a:srgbClr val="000000"/>
                          </a:solidFill>
                          <a:latin typeface="Arial"/>
                          <a:ea typeface="Calibri"/>
                        </a:rPr>
                        <a:t>Cómo ser un estudiante exitoso y Administración del tiempo.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dirty="0">
                          <a:solidFill>
                            <a:srgbClr val="000000"/>
                          </a:solidFill>
                          <a:latin typeface="Arial"/>
                          <a:ea typeface="Calibri"/>
                        </a:rPr>
                        <a:t>Cómo Tomar apuntes dirigidos a cada estilo de aprendizaje y Cómo estudiar para exámenes según el estilo de aprendizaje y área de conocimiento </a:t>
                      </a:r>
                    </a:p>
                    <a:p>
                      <a:pPr algn="ctr">
                        <a:lnSpc>
                          <a:spcPct val="115000"/>
                        </a:lnSpc>
                        <a:spcAft>
                          <a:spcPts val="0"/>
                        </a:spcAft>
                      </a:pPr>
                      <a:r>
                        <a:rPr lang="es-ES" sz="1000" dirty="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Auto concepto y autoestima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Inteligencia emocional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Manejo de conflictos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 sz="1000">
                          <a:solidFill>
                            <a:srgbClr val="000000"/>
                          </a:solidFill>
                          <a:latin typeface="Arial"/>
                          <a:ea typeface="Calibri"/>
                        </a:rPr>
                        <a:t>Manejo de emociones </a:t>
                      </a:r>
                    </a:p>
                    <a:p>
                      <a:pPr algn="ctr">
                        <a:lnSpc>
                          <a:spcPct val="115000"/>
                        </a:lnSpc>
                        <a:spcAft>
                          <a:spcPts val="0"/>
                        </a:spcAft>
                      </a:pPr>
                      <a:r>
                        <a:rPr lang="es-ES" sz="1000">
                          <a:latin typeface="Calibri"/>
                          <a:ea typeface="Calibri"/>
                          <a:cs typeface="Times New Roman"/>
                        </a:rPr>
                        <a:t>(1)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a:solidFill>
                            <a:srgbClr val="000000"/>
                          </a:solidFill>
                          <a:latin typeface="Arial"/>
                          <a:ea typeface="Calibri"/>
                        </a:rPr>
                        <a:t>Cómo ser un profesional exitoso (Preparación del Currículum Vitae, Entrevistas profesionales y Conexiones profesionales) </a:t>
                      </a:r>
                    </a:p>
                    <a:p>
                      <a:pPr algn="ctr">
                        <a:lnSpc>
                          <a:spcPct val="115000"/>
                        </a:lnSpc>
                        <a:spcAft>
                          <a:spcPts val="0"/>
                        </a:spcAft>
                      </a:pPr>
                      <a:r>
                        <a:rPr lang="es-ES" sz="1000">
                          <a:latin typeface="Calibri"/>
                          <a:ea typeface="Calibri"/>
                          <a:cs typeface="Times New Roman"/>
                        </a:rPr>
                        <a:t>(3)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740597">
                <a:tc>
                  <a:txBody>
                    <a:bodyPr/>
                    <a:lstStyle/>
                    <a:p>
                      <a:pPr algn="ctr">
                        <a:spcAft>
                          <a:spcPts val="0"/>
                        </a:spcAft>
                      </a:pPr>
                      <a:r>
                        <a:rPr lang="es-ES" sz="1000">
                          <a:solidFill>
                            <a:srgbClr val="000000"/>
                          </a:solidFill>
                          <a:latin typeface="Arial"/>
                          <a:ea typeface="Calibri"/>
                        </a:rPr>
                        <a:t>Mejorar la habilidad de comprensión lectora I</a:t>
                      </a:r>
                    </a:p>
                    <a:p>
                      <a:pPr algn="ctr">
                        <a:lnSpc>
                          <a:spcPct val="115000"/>
                        </a:lnSpc>
                        <a:spcAft>
                          <a:spcPts val="0"/>
                        </a:spcAft>
                      </a:pPr>
                      <a:r>
                        <a:rPr lang="es-ES" sz="1000">
                          <a:latin typeface="Calibri"/>
                          <a:ea typeface="Calibri"/>
                          <a:cs typeface="Times New Roman"/>
                        </a:rPr>
                        <a:t>(2)</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dirty="0">
                          <a:solidFill>
                            <a:srgbClr val="000000"/>
                          </a:solidFill>
                          <a:latin typeface="Arial"/>
                          <a:ea typeface="Calibri"/>
                        </a:rPr>
                        <a:t>Mejorar la habilidad de comprensión lectora II</a:t>
                      </a:r>
                    </a:p>
                    <a:p>
                      <a:pPr algn="ctr">
                        <a:spcAft>
                          <a:spcPts val="0"/>
                        </a:spcAft>
                      </a:pPr>
                      <a:r>
                        <a:rPr lang="es-ES" sz="1000" dirty="0">
                          <a:solidFill>
                            <a:srgbClr val="000000"/>
                          </a:solidFill>
                          <a:latin typeface="Arial"/>
                          <a:ea typeface="Calibri"/>
                        </a:rPr>
                        <a:t>(2)</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Mejorar la habilidad de comprensión lectora III</a:t>
                      </a:r>
                    </a:p>
                    <a:p>
                      <a:pPr algn="ctr">
                        <a:spcAft>
                          <a:spcPts val="0"/>
                        </a:spcAft>
                      </a:pPr>
                      <a:r>
                        <a:rPr lang="es-ES" sz="1000">
                          <a:solidFill>
                            <a:srgbClr val="000000"/>
                          </a:solidFill>
                          <a:latin typeface="Arial"/>
                          <a:ea typeface="Calibri"/>
                        </a:rPr>
                        <a:t>(2)</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Análisis de diferentes eventos I</a:t>
                      </a:r>
                    </a:p>
                    <a:p>
                      <a:pPr algn="ctr">
                        <a:spcAft>
                          <a:spcPts val="0"/>
                        </a:spcAft>
                      </a:pPr>
                      <a:r>
                        <a:rPr lang="es-ES" sz="1000">
                          <a:solidFill>
                            <a:srgbClr val="000000"/>
                          </a:solidFill>
                          <a:latin typeface="Arial"/>
                          <a:ea typeface="Calibri"/>
                        </a:rPr>
                        <a:t>(3)</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ES" sz="1000">
                          <a:solidFill>
                            <a:srgbClr val="000000"/>
                          </a:solidFill>
                          <a:latin typeface="Arial"/>
                          <a:ea typeface="Calibri"/>
                        </a:rPr>
                        <a:t>Análisis de diferentes eventos II</a:t>
                      </a:r>
                    </a:p>
                    <a:p>
                      <a:pPr algn="ctr">
                        <a:spcAft>
                          <a:spcPts val="0"/>
                        </a:spcAft>
                      </a:pPr>
                      <a:r>
                        <a:rPr lang="es-ES" sz="1000">
                          <a:solidFill>
                            <a:srgbClr val="000000"/>
                          </a:solidFill>
                          <a:latin typeface="Arial"/>
                          <a:ea typeface="Calibri"/>
                        </a:rPr>
                        <a:t>(3)</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ES" sz="1000">
                          <a:solidFill>
                            <a:srgbClr val="000000"/>
                          </a:solidFill>
                          <a:latin typeface="Arial"/>
                          <a:ea typeface="Calibri"/>
                        </a:rPr>
                        <a:t>Identificación de historias de éxito</a:t>
                      </a:r>
                    </a:p>
                    <a:p>
                      <a:pPr algn="ctr">
                        <a:spcAft>
                          <a:spcPts val="0"/>
                        </a:spcAft>
                      </a:pPr>
                      <a:r>
                        <a:rPr lang="es-ES" sz="1000">
                          <a:solidFill>
                            <a:srgbClr val="000000"/>
                          </a:solidFill>
                          <a:latin typeface="Arial"/>
                          <a:ea typeface="Calibri"/>
                        </a:rPr>
                        <a:t>(3)</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ES" sz="1000">
                          <a:solidFill>
                            <a:srgbClr val="000000"/>
                          </a:solidFill>
                          <a:latin typeface="Arial"/>
                          <a:ea typeface="Calibri"/>
                        </a:rPr>
                        <a:t>Mejorar la habilidad de comprensión lectora IV</a:t>
                      </a:r>
                    </a:p>
                    <a:p>
                      <a:pPr algn="ctr">
                        <a:spcAft>
                          <a:spcPts val="0"/>
                        </a:spcAft>
                      </a:pPr>
                      <a:r>
                        <a:rPr lang="es-ES" sz="1000">
                          <a:solidFill>
                            <a:srgbClr val="000000"/>
                          </a:solidFill>
                          <a:latin typeface="Arial"/>
                          <a:ea typeface="Calibri"/>
                        </a:rPr>
                        <a:t>(2)</a:t>
                      </a:r>
                    </a:p>
                  </a:txBody>
                  <a:tcPr marL="64372" marR="6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817">
                <a:tc>
                  <a:txBody>
                    <a:bodyPr/>
                    <a:lstStyle/>
                    <a:p>
                      <a:pPr algn="ctr">
                        <a:spcAft>
                          <a:spcPts val="0"/>
                        </a:spcAft>
                      </a:pPr>
                      <a:r>
                        <a:rPr lang="es-ES" sz="1000">
                          <a:solidFill>
                            <a:srgbClr val="000000"/>
                          </a:solidFill>
                          <a:latin typeface="Arial"/>
                          <a:ea typeface="Calibri"/>
                        </a:rPr>
                        <a:t>Reconocer mi ritmo y estilo de aprendizaje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Aprovechar la tecnología al máximo 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Aprovechar la tecnología al máximo II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Aprovechar la tecnología al máximo III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Aprovechar la tecnología al máximo IV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818">
                <a:tc>
                  <a:txBody>
                    <a:bodyPr/>
                    <a:lstStyle/>
                    <a:p>
                      <a:pPr algn="ctr">
                        <a:spcAft>
                          <a:spcPts val="0"/>
                        </a:spcAft>
                      </a:pPr>
                      <a:r>
                        <a:rPr lang="es-ES" sz="1000">
                          <a:solidFill>
                            <a:srgbClr val="000000"/>
                          </a:solidFill>
                          <a:latin typeface="Arial"/>
                          <a:ea typeface="Calibri"/>
                        </a:rPr>
                        <a:t>Comunicación Escrita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Comunicación Oral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dirty="0">
                          <a:solidFill>
                            <a:srgbClr val="000000"/>
                          </a:solidFill>
                          <a:latin typeface="Arial"/>
                          <a:ea typeface="Calibri"/>
                        </a:rPr>
                        <a:t>Realización de presentaciones exitosas </a:t>
                      </a:r>
                    </a:p>
                    <a:p>
                      <a:pPr algn="ctr">
                        <a:lnSpc>
                          <a:spcPct val="115000"/>
                        </a:lnSpc>
                        <a:spcAft>
                          <a:spcPts val="0"/>
                        </a:spcAft>
                      </a:pPr>
                      <a:r>
                        <a:rPr lang="es-ES" sz="1000" dirty="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a:solidFill>
                            <a:srgbClr val="000000"/>
                          </a:solidFill>
                          <a:latin typeface="Arial"/>
                          <a:ea typeface="Calibri"/>
                        </a:rPr>
                        <a:t>introducción a la elaboración del Portafolio de Competencia Docente (PCD)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Práctica de elaboración del Portafolio de Competencia Docente (PCD) Anteproyecto.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Elaboración y presentación de medio término del Portafolio de Competencia Docente (PCD )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dirty="0">
                          <a:solidFill>
                            <a:srgbClr val="000000"/>
                          </a:solidFill>
                          <a:latin typeface="Arial"/>
                          <a:ea typeface="Calibri"/>
                        </a:rPr>
                        <a:t>Presentación final del Portafolio de Competencia Docente (PCD) (Curso: Práctica Profesional) </a:t>
                      </a:r>
                    </a:p>
                    <a:p>
                      <a:pPr algn="ctr">
                        <a:lnSpc>
                          <a:spcPct val="115000"/>
                        </a:lnSpc>
                        <a:spcAft>
                          <a:spcPts val="0"/>
                        </a:spcAft>
                      </a:pPr>
                      <a:r>
                        <a:rPr lang="es-ES" sz="1000" dirty="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452986">
                <a:tc>
                  <a:txBody>
                    <a:bodyPr/>
                    <a:lstStyle/>
                    <a:p>
                      <a:pPr algn="ctr">
                        <a:spcAft>
                          <a:spcPts val="0"/>
                        </a:spcAft>
                      </a:pPr>
                      <a:r>
                        <a:rPr lang="es-ES" sz="1000">
                          <a:solidFill>
                            <a:srgbClr val="000000"/>
                          </a:solidFill>
                          <a:latin typeface="Arial"/>
                          <a:ea typeface="Calibri"/>
                        </a:rPr>
                        <a:t>Matemáticas 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Matemáticas II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es-ES" sz="1000">
                          <a:solidFill>
                            <a:srgbClr val="000000"/>
                          </a:solidFill>
                          <a:latin typeface="Arial"/>
                          <a:ea typeface="Calibri"/>
                        </a:rPr>
                        <a:t>Matemáticas III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a:solidFill>
                            <a:srgbClr val="000000"/>
                          </a:solidFill>
                          <a:latin typeface="Arial"/>
                          <a:ea typeface="Calibri"/>
                        </a:rPr>
                        <a:t>Matemáticas IV </a:t>
                      </a:r>
                    </a:p>
                    <a:p>
                      <a:pPr algn="ctr">
                        <a:lnSpc>
                          <a:spcPct val="115000"/>
                        </a:lnSpc>
                        <a:spcAft>
                          <a:spcPts val="0"/>
                        </a:spcAft>
                      </a:pPr>
                      <a:r>
                        <a:rPr lang="es-ES" sz="1000">
                          <a:latin typeface="Calibri"/>
                          <a:ea typeface="Calibri"/>
                          <a:cs typeface="Times New Roman"/>
                        </a:rPr>
                        <a:t>(2)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792">
                <a:tc>
                  <a:txBody>
                    <a:bodyPr/>
                    <a:lstStyle/>
                    <a:p>
                      <a:pPr algn="ctr">
                        <a:lnSpc>
                          <a:spcPct val="115000"/>
                        </a:lnSpc>
                        <a:spcAft>
                          <a:spcPts val="0"/>
                        </a:spcAft>
                      </a:pPr>
                      <a:endParaRPr lang="es-ES" sz="1000" dirty="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a:solidFill>
                            <a:srgbClr val="000000"/>
                          </a:solidFill>
                          <a:latin typeface="Arial"/>
                          <a:ea typeface="Calibri"/>
                        </a:rPr>
                        <a:t>Realizar selecciones académicas </a:t>
                      </a:r>
                    </a:p>
                    <a:p>
                      <a:pPr algn="ctr">
                        <a:lnSpc>
                          <a:spcPct val="115000"/>
                        </a:lnSpc>
                        <a:spcAft>
                          <a:spcPts val="0"/>
                        </a:spcAft>
                      </a:pPr>
                      <a:r>
                        <a:rPr lang="es-ES" sz="1000" dirty="0">
                          <a:latin typeface="Calibri"/>
                          <a:ea typeface="Calibri"/>
                          <a:cs typeface="Times New Roman"/>
                        </a:rPr>
                        <a:t>(3) </a:t>
                      </a: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endParaRPr lang="es-ES" sz="1000" dirty="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a:ea typeface="Calibri"/>
                        <a:cs typeface="Times New Roman"/>
                      </a:endParaRPr>
                    </a:p>
                  </a:txBody>
                  <a:tcPr marL="64372" marR="64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75656" y="3256235"/>
            <a:ext cx="676875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ES" sz="1400" dirty="0" smtClean="0">
              <a:solidFill>
                <a:prstClr val="black"/>
              </a:solidFill>
              <a:ea typeface="Calibri" panose="020F0502020204030204" pitchFamily="34" charset="0"/>
              <a:cs typeface="Arial" panose="020B0604020202020204" pitchFamily="34" charset="0"/>
            </a:endParaRPr>
          </a:p>
          <a:p>
            <a:endParaRPr lang="es-ES" altLang="es-ES" dirty="0" smtClean="0">
              <a:solidFill>
                <a:prstClr val="black"/>
              </a:solidFill>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5728"/>
            <a:ext cx="1360257" cy="1033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logo chiquito"/>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6376" y="6093296"/>
            <a:ext cx="402972" cy="339601"/>
          </a:xfrm>
          <a:prstGeom prst="rect">
            <a:avLst/>
          </a:prstGeom>
          <a:noFill/>
          <a:ln>
            <a:noFill/>
          </a:ln>
        </p:spPr>
      </p:pic>
      <p:sp>
        <p:nvSpPr>
          <p:cNvPr id="7" name="CuadroTexto 6"/>
          <p:cNvSpPr txBox="1"/>
          <p:nvPr/>
        </p:nvSpPr>
        <p:spPr>
          <a:xfrm>
            <a:off x="1051501" y="6093296"/>
            <a:ext cx="848309" cy="400110"/>
          </a:xfrm>
          <a:prstGeom prst="rect">
            <a:avLst/>
          </a:prstGeom>
          <a:noFill/>
        </p:spPr>
        <p:txBody>
          <a:bodyPr wrap="none" rtlCol="0">
            <a:spAutoFit/>
          </a:bodyPr>
          <a:lstStyle/>
          <a:p>
            <a:r>
              <a:rPr lang="es-ES_tradnl" sz="1000" dirty="0">
                <a:solidFill>
                  <a:prstClr val="black"/>
                </a:solidFill>
              </a:rPr>
              <a:t>ENEP-F-ST19</a:t>
            </a:r>
          </a:p>
          <a:p>
            <a:r>
              <a:rPr lang="es-ES_tradnl" sz="1000" dirty="0">
                <a:solidFill>
                  <a:prstClr val="black"/>
                </a:solidFill>
              </a:rPr>
              <a:t>V00/012016</a:t>
            </a:r>
            <a:endParaRPr lang="es-ES" sz="1000" dirty="0">
              <a:solidFill>
                <a:prstClr val="black"/>
              </a:solidFill>
            </a:endParaRPr>
          </a:p>
        </p:txBody>
      </p:sp>
      <p:sp>
        <p:nvSpPr>
          <p:cNvPr id="2" name="1 Rectángulo"/>
          <p:cNvSpPr/>
          <p:nvPr/>
        </p:nvSpPr>
        <p:spPr>
          <a:xfrm>
            <a:off x="1475656" y="1484784"/>
            <a:ext cx="7056784" cy="369332"/>
          </a:xfrm>
          <a:prstGeom prst="rect">
            <a:avLst/>
          </a:prstGeom>
        </p:spPr>
        <p:txBody>
          <a:bodyPr wrap="square">
            <a:spAutoFit/>
          </a:bodyPr>
          <a:lstStyle/>
          <a:p>
            <a:pPr algn="ctr"/>
            <a:endParaRPr lang="es-ES" b="1" dirty="0">
              <a:solidFill>
                <a:prstClr val="black"/>
              </a:solidFill>
            </a:endParaRPr>
          </a:p>
        </p:txBody>
      </p:sp>
      <p:sp>
        <p:nvSpPr>
          <p:cNvPr id="3" name="2 Rectángulo"/>
          <p:cNvSpPr/>
          <p:nvPr/>
        </p:nvSpPr>
        <p:spPr>
          <a:xfrm>
            <a:off x="1219681" y="692696"/>
            <a:ext cx="7312759" cy="1477328"/>
          </a:xfrm>
          <a:prstGeom prst="rect">
            <a:avLst/>
          </a:prstGeom>
        </p:spPr>
        <p:txBody>
          <a:bodyPr wrap="square">
            <a:spAutoFit/>
          </a:bodyPr>
          <a:lstStyle/>
          <a:p>
            <a:pPr algn="ctr"/>
            <a:endParaRPr lang="es-MX"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ES_tradnl" b="1" dirty="0">
              <a:solidFill>
                <a:prstClr val="black"/>
              </a:solidFill>
            </a:endParaRPr>
          </a:p>
          <a:p>
            <a:pPr algn="ctr"/>
            <a:endParaRPr lang="es-MX" b="1" dirty="0">
              <a:solidFill>
                <a:prstClr val="black"/>
              </a:solidFill>
            </a:endParaRPr>
          </a:p>
        </p:txBody>
      </p:sp>
      <p:pic>
        <p:nvPicPr>
          <p:cNvPr id="8" name="Picture 2"/>
          <p:cNvPicPr>
            <a:picLocks noChangeAspect="1" noChangeArrowheads="1"/>
          </p:cNvPicPr>
          <p:nvPr/>
        </p:nvPicPr>
        <p:blipFill>
          <a:blip r:embed="rId5"/>
          <a:srcRect/>
          <a:stretch>
            <a:fillRect/>
          </a:stretch>
        </p:blipFill>
        <p:spPr bwMode="auto">
          <a:xfrm>
            <a:off x="1071538" y="857232"/>
            <a:ext cx="7710054" cy="5049981"/>
          </a:xfrm>
          <a:prstGeom prst="rect">
            <a:avLst/>
          </a:prstGeom>
          <a:noFill/>
          <a:ln w="9525">
            <a:noFill/>
            <a:miter lim="800000"/>
            <a:headEnd/>
            <a:tailEnd/>
          </a:ln>
        </p:spPr>
      </p:pic>
    </p:spTree>
    <p:extLst>
      <p:ext uri="{BB962C8B-B14F-4D97-AF65-F5344CB8AC3E}">
        <p14:creationId xmlns:p14="http://schemas.microsoft.com/office/powerpoint/2010/main" xmlns="" val="197797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1560</Words>
  <Application>Microsoft Office PowerPoint</Application>
  <PresentationFormat>Presentación en pantalla (4:3)</PresentationFormat>
  <Paragraphs>309</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42</cp:revision>
  <dcterms:created xsi:type="dcterms:W3CDTF">2017-07-11T17:21:51Z</dcterms:created>
  <dcterms:modified xsi:type="dcterms:W3CDTF">2017-08-29T15:18:16Z</dcterms:modified>
</cp:coreProperties>
</file>