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notesSlides/notesSlide4.xml" ContentType="application/vnd.openxmlformats-officedocument.presentationml.notesSlide+xml"/>
  <Override PartName="/ppt/activeX/activeX9.xml" ContentType="application/vnd.ms-office.activeX+xml"/>
  <Override PartName="/ppt/activeX/activeX10.xml" ContentType="application/vnd.ms-office.activeX+xml"/>
  <Override PartName="/ppt/notesSlides/notesSlide5.xml" ContentType="application/vnd.openxmlformats-officedocument.presentationml.notesSlide+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notesSlides/notesSlide6.xml" ContentType="application/vnd.openxmlformats-officedocument.presentationml.notesSlide+xml"/>
  <Override PartName="/ppt/activeX/activeX15.xml" ContentType="application/vnd.ms-office.activeX+xml"/>
  <Override PartName="/ppt/activeX/activeX16.xml" ContentType="application/vnd.ms-office.activeX+xml"/>
  <Override PartName="/ppt/notesSlides/notesSlide7.xml" ContentType="application/vnd.openxmlformats-officedocument.presentationml.notesSlide+xml"/>
  <Override PartName="/ppt/activeX/activeX17.xml" ContentType="application/vnd.ms-office.activeX+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6" r:id="rId18"/>
    <p:sldId id="273" r:id="rId19"/>
    <p:sldId id="287" r:id="rId20"/>
    <p:sldId id="274" r:id="rId21"/>
    <p:sldId id="288" r:id="rId22"/>
    <p:sldId id="275" r:id="rId23"/>
    <p:sldId id="289" r:id="rId24"/>
    <p:sldId id="290" r:id="rId25"/>
    <p:sldId id="276" r:id="rId26"/>
    <p:sldId id="277" r:id="rId27"/>
    <p:sldId id="278" r:id="rId28"/>
    <p:sldId id="279" r:id="rId29"/>
    <p:sldId id="280"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4" d="100"/>
          <a:sy n="74" d="100"/>
        </p:scale>
        <p:origin x="5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5512D116-5CC6-11CF-8D67-00AA00BDCE1D}"/>
</file>

<file path=ppt/activeX/activeX10.xml><?xml version="1.0" encoding="utf-8"?>
<ax:ocx xmlns:ax="http://schemas.microsoft.com/office/2006/activeX" xmlns:r="http://schemas.openxmlformats.org/officeDocument/2006/relationships" ax:classid="{5512D116-5CC6-11CF-8D67-00AA00BDCE1D}"/>
</file>

<file path=ppt/activeX/activeX11.xml><?xml version="1.0" encoding="utf-8"?>
<ax:ocx xmlns:ax="http://schemas.microsoft.com/office/2006/activeX" xmlns:r="http://schemas.openxmlformats.org/officeDocument/2006/relationships" ax:classid="{5512D116-5CC6-11CF-8D67-00AA00BDCE1D}"/>
</file>

<file path=ppt/activeX/activeX12.xml><?xml version="1.0" encoding="utf-8"?>
<ax:ocx xmlns:ax="http://schemas.microsoft.com/office/2006/activeX" xmlns:r="http://schemas.openxmlformats.org/officeDocument/2006/relationships" ax:classid="{5512D116-5CC6-11CF-8D67-00AA00BDCE1D}"/>
</file>

<file path=ppt/activeX/activeX13.xml><?xml version="1.0" encoding="utf-8"?>
<ax:ocx xmlns:ax="http://schemas.microsoft.com/office/2006/activeX" xmlns:r="http://schemas.openxmlformats.org/officeDocument/2006/relationships" ax:classid="{5512D116-5CC6-11CF-8D67-00AA00BDCE1D}"/>
</file>

<file path=ppt/activeX/activeX14.xml><?xml version="1.0" encoding="utf-8"?>
<ax:ocx xmlns:ax="http://schemas.microsoft.com/office/2006/activeX" xmlns:r="http://schemas.openxmlformats.org/officeDocument/2006/relationships" ax:classid="{5512D116-5CC6-11CF-8D67-00AA00BDCE1D}"/>
</file>

<file path=ppt/activeX/activeX15.xml><?xml version="1.0" encoding="utf-8"?>
<ax:ocx xmlns:ax="http://schemas.microsoft.com/office/2006/activeX" xmlns:r="http://schemas.openxmlformats.org/officeDocument/2006/relationships" ax:classid="{5512D116-5CC6-11CF-8D67-00AA00BDCE1D}"/>
</file>

<file path=ppt/activeX/activeX16.xml><?xml version="1.0" encoding="utf-8"?>
<ax:ocx xmlns:ax="http://schemas.microsoft.com/office/2006/activeX" xmlns:r="http://schemas.openxmlformats.org/officeDocument/2006/relationships" ax:classid="{5512D116-5CC6-11CF-8D67-00AA00BDCE1D}"/>
</file>

<file path=ppt/activeX/activeX17.xml><?xml version="1.0" encoding="utf-8"?>
<ax:ocx xmlns:ax="http://schemas.microsoft.com/office/2006/activeX" xmlns:r="http://schemas.openxmlformats.org/officeDocument/2006/relationships" ax:classid="{5512D116-5CC6-11CF-8D67-00AA00BDCE1D}"/>
</file>

<file path=ppt/activeX/activeX2.xml><?xml version="1.0" encoding="utf-8"?>
<ax:ocx xmlns:ax="http://schemas.microsoft.com/office/2006/activeX" xmlns:r="http://schemas.openxmlformats.org/officeDocument/2006/relationships" ax:classid="{5512D116-5CC6-11CF-8D67-00AA00BDCE1D}"/>
</file>

<file path=ppt/activeX/activeX3.xml><?xml version="1.0" encoding="utf-8"?>
<ax:ocx xmlns:ax="http://schemas.microsoft.com/office/2006/activeX" xmlns:r="http://schemas.openxmlformats.org/officeDocument/2006/relationships" ax:classid="{5512D116-5CC6-11CF-8D67-00AA00BDCE1D}"/>
</file>

<file path=ppt/activeX/activeX4.xml><?xml version="1.0" encoding="utf-8"?>
<ax:ocx xmlns:ax="http://schemas.microsoft.com/office/2006/activeX" xmlns:r="http://schemas.openxmlformats.org/officeDocument/2006/relationships" ax:classid="{5512D116-5CC6-11CF-8D67-00AA00BDCE1D}"/>
</file>

<file path=ppt/activeX/activeX5.xml><?xml version="1.0" encoding="utf-8"?>
<ax:ocx xmlns:ax="http://schemas.microsoft.com/office/2006/activeX" xmlns:r="http://schemas.openxmlformats.org/officeDocument/2006/relationships" ax:classid="{5512D116-5CC6-11CF-8D67-00AA00BDCE1D}"/>
</file>

<file path=ppt/activeX/activeX6.xml><?xml version="1.0" encoding="utf-8"?>
<ax:ocx xmlns:ax="http://schemas.microsoft.com/office/2006/activeX" xmlns:r="http://schemas.openxmlformats.org/officeDocument/2006/relationships" ax:classid="{5512D116-5CC6-11CF-8D67-00AA00BDCE1D}"/>
</file>

<file path=ppt/activeX/activeX7.xml><?xml version="1.0" encoding="utf-8"?>
<ax:ocx xmlns:ax="http://schemas.microsoft.com/office/2006/activeX" xmlns:r="http://schemas.openxmlformats.org/officeDocument/2006/relationships" ax:classid="{5512D116-5CC6-11CF-8D67-00AA00BDCE1D}"/>
</file>

<file path=ppt/activeX/activeX8.xml><?xml version="1.0" encoding="utf-8"?>
<ax:ocx xmlns:ax="http://schemas.microsoft.com/office/2006/activeX" xmlns:r="http://schemas.openxmlformats.org/officeDocument/2006/relationships" ax:classid="{5512D116-5CC6-11CF-8D67-00AA00BDCE1D}"/>
</file>

<file path=ppt/activeX/activeX9.xml><?xml version="1.0" encoding="utf-8"?>
<ax:ocx xmlns:ax="http://schemas.microsoft.com/office/2006/activeX" xmlns:r="http://schemas.openxmlformats.org/officeDocument/2006/relationships" ax:classid="{5512D116-5CC6-11CF-8D67-00AA00BDCE1D}"/>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26370-4D23-4183-92D0-AD7DDC73D73C}" type="datetimeFigureOut">
              <a:rPr lang="es-MX" smtClean="0"/>
              <a:t>31/08/2017</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73A06-C08A-44C4-8FEF-EAEDD70B8012}" type="slidenum">
              <a:rPr lang="es-MX" smtClean="0"/>
              <a:t>‹Nº›</a:t>
            </a:fld>
            <a:endParaRPr lang="es-MX"/>
          </a:p>
        </p:txBody>
      </p:sp>
    </p:spTree>
    <p:extLst>
      <p:ext uri="{BB962C8B-B14F-4D97-AF65-F5344CB8AC3E}">
        <p14:creationId xmlns:p14="http://schemas.microsoft.com/office/powerpoint/2010/main" val="309885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 xmlns:a16="http://schemas.microsoft.com/office/drawing/2014/main" id="{F3B6C126-361D-4F0E-84FE-921D8926A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a:extLst>
              <a:ext uri="{FF2B5EF4-FFF2-40B4-BE49-F238E27FC236}">
                <a16:creationId xmlns="" xmlns:a16="http://schemas.microsoft.com/office/drawing/2014/main" id="{502C1A2E-B1D6-47EA-8010-AE00288F52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6148" name="Marcador de número de diapositiva 3">
            <a:extLst>
              <a:ext uri="{FF2B5EF4-FFF2-40B4-BE49-F238E27FC236}">
                <a16:creationId xmlns="" xmlns:a16="http://schemas.microsoft.com/office/drawing/2014/main" id="{D82C63FE-3D47-4114-8950-411E1BF648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EA28CA-649A-44CD-A31C-5CF297ECCA72}" type="slidenum">
              <a:rPr lang="es-ES" altLang="es-MX"/>
              <a:pPr/>
              <a:t>1</a:t>
            </a:fld>
            <a:endParaRPr lang="es-ES" altLang="es-MX"/>
          </a:p>
        </p:txBody>
      </p:sp>
    </p:spTree>
    <p:extLst>
      <p:ext uri="{BB962C8B-B14F-4D97-AF65-F5344CB8AC3E}">
        <p14:creationId xmlns:p14="http://schemas.microsoft.com/office/powerpoint/2010/main" val="142514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 xmlns:a16="http://schemas.microsoft.com/office/drawing/2014/main" id="{6B37B90B-06F8-4637-87AC-BEC26DF82C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a:extLst>
              <a:ext uri="{FF2B5EF4-FFF2-40B4-BE49-F238E27FC236}">
                <a16:creationId xmlns="" xmlns:a16="http://schemas.microsoft.com/office/drawing/2014/main" id="{FCF45477-44DD-4A9C-B2BD-47801BD3F8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14340" name="Marcador de número de diapositiva 3">
            <a:extLst>
              <a:ext uri="{FF2B5EF4-FFF2-40B4-BE49-F238E27FC236}">
                <a16:creationId xmlns="" xmlns:a16="http://schemas.microsoft.com/office/drawing/2014/main" id="{284D3C85-D772-4056-921F-C0A1954D3E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31C94E-E1CA-456C-9967-B2C0E2E91C40}" type="slidenum">
              <a:rPr lang="es-ES" altLang="es-MX"/>
              <a:pPr/>
              <a:t>7</a:t>
            </a:fld>
            <a:endParaRPr lang="es-ES" altLang="es-MX"/>
          </a:p>
        </p:txBody>
      </p:sp>
    </p:spTree>
    <p:extLst>
      <p:ext uri="{BB962C8B-B14F-4D97-AF65-F5344CB8AC3E}">
        <p14:creationId xmlns:p14="http://schemas.microsoft.com/office/powerpoint/2010/main" val="223111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a:extLst>
              <a:ext uri="{FF2B5EF4-FFF2-40B4-BE49-F238E27FC236}">
                <a16:creationId xmlns="" xmlns:a16="http://schemas.microsoft.com/office/drawing/2014/main" id="{568F64AE-4557-4C29-B862-71F4D0BC08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Marcador de notas 2">
            <a:extLst>
              <a:ext uri="{FF2B5EF4-FFF2-40B4-BE49-F238E27FC236}">
                <a16:creationId xmlns="" xmlns:a16="http://schemas.microsoft.com/office/drawing/2014/main" id="{C1FB064C-3C65-41DB-ABC8-AF6234F08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16388" name="Marcador de número de diapositiva 3">
            <a:extLst>
              <a:ext uri="{FF2B5EF4-FFF2-40B4-BE49-F238E27FC236}">
                <a16:creationId xmlns="" xmlns:a16="http://schemas.microsoft.com/office/drawing/2014/main" id="{F22E6BDD-7B24-40E8-87DF-793C7299D4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E035D7-0A17-4351-AC4C-A0B0AB305442}" type="slidenum">
              <a:rPr lang="es-ES" altLang="es-MX"/>
              <a:pPr/>
              <a:t>8</a:t>
            </a:fld>
            <a:endParaRPr lang="es-ES" altLang="es-MX"/>
          </a:p>
        </p:txBody>
      </p:sp>
    </p:spTree>
    <p:extLst>
      <p:ext uri="{BB962C8B-B14F-4D97-AF65-F5344CB8AC3E}">
        <p14:creationId xmlns:p14="http://schemas.microsoft.com/office/powerpoint/2010/main" val="364159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a:extLst>
              <a:ext uri="{FF2B5EF4-FFF2-40B4-BE49-F238E27FC236}">
                <a16:creationId xmlns="" xmlns:a16="http://schemas.microsoft.com/office/drawing/2014/main" id="{51BC3B0B-4747-4FCE-9D3A-7ABC3D1209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a:extLst>
              <a:ext uri="{FF2B5EF4-FFF2-40B4-BE49-F238E27FC236}">
                <a16:creationId xmlns="" xmlns:a16="http://schemas.microsoft.com/office/drawing/2014/main" id="{F941ABCE-260A-43D8-8A01-997836B375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MX" dirty="0"/>
          </a:p>
        </p:txBody>
      </p:sp>
      <p:sp>
        <p:nvSpPr>
          <p:cNvPr id="19460" name="3 Marcador de número de diapositiva">
            <a:extLst>
              <a:ext uri="{FF2B5EF4-FFF2-40B4-BE49-F238E27FC236}">
                <a16:creationId xmlns="" xmlns:a16="http://schemas.microsoft.com/office/drawing/2014/main" id="{7F944422-AAFC-4993-BAE9-EEEA6F9A09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3CF4A8-9FCD-426D-A458-25EFF5DA2284}" type="slidenum">
              <a:rPr lang="es-ES" altLang="es-MX"/>
              <a:pPr/>
              <a:t>11</a:t>
            </a:fld>
            <a:endParaRPr lang="es-ES" altLang="es-MX"/>
          </a:p>
        </p:txBody>
      </p:sp>
    </p:spTree>
    <p:extLst>
      <p:ext uri="{BB962C8B-B14F-4D97-AF65-F5344CB8AC3E}">
        <p14:creationId xmlns:p14="http://schemas.microsoft.com/office/powerpoint/2010/main" val="102964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a:extLst>
              <a:ext uri="{FF2B5EF4-FFF2-40B4-BE49-F238E27FC236}">
                <a16:creationId xmlns="" xmlns:a16="http://schemas.microsoft.com/office/drawing/2014/main" id="{51BC3B0B-4747-4FCE-9D3A-7ABC3D1209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a:extLst>
              <a:ext uri="{FF2B5EF4-FFF2-40B4-BE49-F238E27FC236}">
                <a16:creationId xmlns="" xmlns:a16="http://schemas.microsoft.com/office/drawing/2014/main" id="{F941ABCE-260A-43D8-8A01-997836B375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MX" dirty="0"/>
          </a:p>
        </p:txBody>
      </p:sp>
      <p:sp>
        <p:nvSpPr>
          <p:cNvPr id="19460" name="3 Marcador de número de diapositiva">
            <a:extLst>
              <a:ext uri="{FF2B5EF4-FFF2-40B4-BE49-F238E27FC236}">
                <a16:creationId xmlns="" xmlns:a16="http://schemas.microsoft.com/office/drawing/2014/main" id="{7F944422-AAFC-4993-BAE9-EEEA6F9A09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3CF4A8-9FCD-426D-A458-25EFF5DA2284}" type="slidenum">
              <a:rPr lang="es-ES" altLang="es-MX"/>
              <a:pPr/>
              <a:t>12</a:t>
            </a:fld>
            <a:endParaRPr lang="es-ES" altLang="es-MX"/>
          </a:p>
        </p:txBody>
      </p:sp>
    </p:spTree>
    <p:extLst>
      <p:ext uri="{BB962C8B-B14F-4D97-AF65-F5344CB8AC3E}">
        <p14:creationId xmlns:p14="http://schemas.microsoft.com/office/powerpoint/2010/main" val="319009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34ED39E9-9E08-4511-869C-00CA94FC7F50}" type="slidenum">
              <a:rPr lang="es-ES" altLang="es-MX" smtClean="0"/>
              <a:pPr>
                <a:defRPr/>
              </a:pPr>
              <a:t>14</a:t>
            </a:fld>
            <a:endParaRPr lang="es-ES" altLang="es-MX"/>
          </a:p>
        </p:txBody>
      </p:sp>
    </p:spTree>
    <p:extLst>
      <p:ext uri="{BB962C8B-B14F-4D97-AF65-F5344CB8AC3E}">
        <p14:creationId xmlns:p14="http://schemas.microsoft.com/office/powerpoint/2010/main" val="4991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34ED39E9-9E08-4511-869C-00CA94FC7F50}" type="slidenum">
              <a:rPr lang="es-ES" altLang="es-MX" smtClean="0"/>
              <a:pPr>
                <a:defRPr/>
              </a:pPr>
              <a:t>15</a:t>
            </a:fld>
            <a:endParaRPr lang="es-ES" altLang="es-MX"/>
          </a:p>
        </p:txBody>
      </p:sp>
    </p:spTree>
    <p:extLst>
      <p:ext uri="{BB962C8B-B14F-4D97-AF65-F5344CB8AC3E}">
        <p14:creationId xmlns:p14="http://schemas.microsoft.com/office/powerpoint/2010/main" val="146125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2F09823-737D-48AE-8D6A-12AEAAFFB64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 xmlns:a16="http://schemas.microsoft.com/office/drawing/2014/main" id="{8165F3EF-44ED-4ACA-86DB-4665A73AD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 xmlns:a16="http://schemas.microsoft.com/office/drawing/2014/main" id="{FBA5D865-DEEB-4657-BA72-13CF4B966C48}"/>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5" name="Marcador de pie de página 4">
            <a:extLst>
              <a:ext uri="{FF2B5EF4-FFF2-40B4-BE49-F238E27FC236}">
                <a16:creationId xmlns="" xmlns:a16="http://schemas.microsoft.com/office/drawing/2014/main" id="{CDC43755-CD01-4AB0-8654-77E07F2EC9D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A0BAC177-E50B-474C-A638-2972DEC1C865}"/>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18447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1DD3D9-B2A7-4C28-A06A-14FDFE71CEB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0B260112-5464-45A4-8FA0-CB2F5F85E6C3}"/>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2F608DA5-3357-4275-AD97-E27B200B09D6}"/>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5" name="Marcador de pie de página 4">
            <a:extLst>
              <a:ext uri="{FF2B5EF4-FFF2-40B4-BE49-F238E27FC236}">
                <a16:creationId xmlns="" xmlns:a16="http://schemas.microsoft.com/office/drawing/2014/main" id="{B1D60DFB-3863-4A61-9006-4B8679C2E82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48A03AC7-E2E5-4B52-9826-050FC5A9ED87}"/>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165520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38132362-AE08-4263-9386-268BF0D229A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C0C6021F-BA5D-4E66-95E0-3B48CFEE2447}"/>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2384B49A-6187-4B48-9746-E1C5FE7FEA50}"/>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5" name="Marcador de pie de página 4">
            <a:extLst>
              <a:ext uri="{FF2B5EF4-FFF2-40B4-BE49-F238E27FC236}">
                <a16:creationId xmlns="" xmlns:a16="http://schemas.microsoft.com/office/drawing/2014/main" id="{F7355BB9-CFF8-4C1A-A35A-0C89DA5B40F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04D17DFE-21E2-4304-939B-C19AF105DDEF}"/>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260708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C720B2E-A92C-4A86-B43C-E0E5534646B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A0A1B829-7485-414D-A39D-74EAB2E6D076}"/>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8BFAF198-163B-4DAE-BADE-D2276BAAAD55}"/>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5" name="Marcador de pie de página 4">
            <a:extLst>
              <a:ext uri="{FF2B5EF4-FFF2-40B4-BE49-F238E27FC236}">
                <a16:creationId xmlns="" xmlns:a16="http://schemas.microsoft.com/office/drawing/2014/main" id="{79BE1C01-CFFE-4C10-A78E-369017BF061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0B207168-96EC-49AD-9FF9-B1D3E17BB1D7}"/>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366737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CA174A5-9627-4EFF-86FE-E880CF47E0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6E3EB2E8-BF2F-4BC1-BAFA-5B23AF9CE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 xmlns:a16="http://schemas.microsoft.com/office/drawing/2014/main" id="{71D6EA2A-62DB-4E34-9942-1AAC528AE3B8}"/>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5" name="Marcador de pie de página 4">
            <a:extLst>
              <a:ext uri="{FF2B5EF4-FFF2-40B4-BE49-F238E27FC236}">
                <a16:creationId xmlns="" xmlns:a16="http://schemas.microsoft.com/office/drawing/2014/main" id="{B4004CA7-C989-45C2-B839-C800DFE1D69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9F5BFCCA-5D5A-4841-A7BF-661F002BA9FC}"/>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201328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7599864-CB21-4E0C-8E08-16D14495657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989B9925-D4BD-467D-9C61-329F46CF9685}"/>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1BAE8EF0-E6F9-4A16-96F5-83372EF4879C}"/>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E1C3BF61-8B44-46D5-81B1-7E59CD06BB66}"/>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6" name="Marcador de pie de página 5">
            <a:extLst>
              <a:ext uri="{FF2B5EF4-FFF2-40B4-BE49-F238E27FC236}">
                <a16:creationId xmlns="" xmlns:a16="http://schemas.microsoft.com/office/drawing/2014/main" id="{B8AA3B7E-4A3C-4C5E-B593-E4B81817A31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E9C19907-8E15-4C9B-94DF-B28C58354DA7}"/>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121257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B471613-8046-49C4-BE59-D68245DF1B8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91A3F239-8196-4593-8A7A-1332C0D99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 xmlns:a16="http://schemas.microsoft.com/office/drawing/2014/main" id="{AE9453E3-3B4B-4B48-9368-D6F78211DFB5}"/>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 xmlns:a16="http://schemas.microsoft.com/office/drawing/2014/main" id="{2ACCD304-DB67-425F-A4F7-3D865E5EC9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 xmlns:a16="http://schemas.microsoft.com/office/drawing/2014/main" id="{03AB618A-DBC5-4DEA-9E80-A315E8172E2C}"/>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 xmlns:a16="http://schemas.microsoft.com/office/drawing/2014/main" id="{5A68B7D6-FC4D-4A13-9E0F-C40B7741157D}"/>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8" name="Marcador de pie de página 7">
            <a:extLst>
              <a:ext uri="{FF2B5EF4-FFF2-40B4-BE49-F238E27FC236}">
                <a16:creationId xmlns="" xmlns:a16="http://schemas.microsoft.com/office/drawing/2014/main" id="{02AB6EB8-C48B-477E-AC92-78B981E566B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1AC7BF29-95B4-475C-9AFC-5909AEE717EE}"/>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360241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E6E41DE-B366-41F3-B5E5-43B2BC1178F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 xmlns:a16="http://schemas.microsoft.com/office/drawing/2014/main" id="{2D89C176-D82B-4139-B15A-EB3DF897B17A}"/>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4" name="Marcador de pie de página 3">
            <a:extLst>
              <a:ext uri="{FF2B5EF4-FFF2-40B4-BE49-F238E27FC236}">
                <a16:creationId xmlns="" xmlns:a16="http://schemas.microsoft.com/office/drawing/2014/main" id="{3066FFB3-67B2-485B-AE71-7C4D795AB2F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64C234A9-91D6-47E4-968D-DECD184B2ED9}"/>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306353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1839D312-3C15-4BC0-819B-2C2EC72B9252}"/>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3" name="Marcador de pie de página 2">
            <a:extLst>
              <a:ext uri="{FF2B5EF4-FFF2-40B4-BE49-F238E27FC236}">
                <a16:creationId xmlns="" xmlns:a16="http://schemas.microsoft.com/office/drawing/2014/main" id="{442C5DEC-C70E-4196-9623-F929D90CC4E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9ADA7501-618D-4093-AE44-49693D2DAFFB}"/>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250122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29BD1DC-19A1-4BED-BDBE-513E22E718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C9B1CDB4-3B19-48DD-9F58-832D02B61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 xmlns:a16="http://schemas.microsoft.com/office/drawing/2014/main" id="{3D1F2711-5EF2-433C-BE56-803426A3C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21C35585-10E3-4CCB-80F9-6A8A51E5FD8B}"/>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6" name="Marcador de pie de página 5">
            <a:extLst>
              <a:ext uri="{FF2B5EF4-FFF2-40B4-BE49-F238E27FC236}">
                <a16:creationId xmlns="" xmlns:a16="http://schemas.microsoft.com/office/drawing/2014/main" id="{75E50B2C-D9AA-4D93-90E4-2C41B823409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6847F205-FF48-4472-A9CB-D5654C010680}"/>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195124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249703-A37C-4FC4-B4FD-EDD9938F97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D17FB8A7-13AC-4F03-A205-D346E0258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 xmlns:a16="http://schemas.microsoft.com/office/drawing/2014/main" id="{E13ACC8E-BAA6-4F25-A57A-F42EF733B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9F9C4622-3B95-484B-88B3-CE9B077C6DD8}"/>
              </a:ext>
            </a:extLst>
          </p:cNvPr>
          <p:cNvSpPr>
            <a:spLocks noGrp="1"/>
          </p:cNvSpPr>
          <p:nvPr>
            <p:ph type="dt" sz="half" idx="10"/>
          </p:nvPr>
        </p:nvSpPr>
        <p:spPr/>
        <p:txBody>
          <a:bodyPr/>
          <a:lstStyle/>
          <a:p>
            <a:fld id="{D9AEFBBB-2886-4CCF-8059-DCF87FEE63F4}" type="datetimeFigureOut">
              <a:rPr lang="es-MX" smtClean="0"/>
              <a:t>31/08/2017</a:t>
            </a:fld>
            <a:endParaRPr lang="es-MX"/>
          </a:p>
        </p:txBody>
      </p:sp>
      <p:sp>
        <p:nvSpPr>
          <p:cNvPr id="6" name="Marcador de pie de página 5">
            <a:extLst>
              <a:ext uri="{FF2B5EF4-FFF2-40B4-BE49-F238E27FC236}">
                <a16:creationId xmlns="" xmlns:a16="http://schemas.microsoft.com/office/drawing/2014/main" id="{6E070B9E-F580-46A0-A246-91C63B06BC5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62B713A7-5881-4882-8259-79C4D815025F}"/>
              </a:ext>
            </a:extLst>
          </p:cNvPr>
          <p:cNvSpPr>
            <a:spLocks noGrp="1"/>
          </p:cNvSpPr>
          <p:nvPr>
            <p:ph type="sldNum" sz="quarter" idx="12"/>
          </p:nvPr>
        </p:nvSpPr>
        <p:spPr/>
        <p:txBody>
          <a:bodyPr/>
          <a:lstStyle/>
          <a:p>
            <a:fld id="{7EE1E7B3-EA5D-4D13-928C-5176255FA152}" type="slidenum">
              <a:rPr lang="es-MX" smtClean="0"/>
              <a:t>‹Nº›</a:t>
            </a:fld>
            <a:endParaRPr lang="es-MX"/>
          </a:p>
        </p:txBody>
      </p:sp>
    </p:spTree>
    <p:extLst>
      <p:ext uri="{BB962C8B-B14F-4D97-AF65-F5344CB8AC3E}">
        <p14:creationId xmlns:p14="http://schemas.microsoft.com/office/powerpoint/2010/main" val="169578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ECB0447C-FF5D-485D-AD5D-5C3D1BAF7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3BB4C5B7-B7B4-47DF-92E2-990596F060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CF72EDD8-658E-4F2C-9E77-54ED2435B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EFBBB-2886-4CCF-8059-DCF87FEE63F4}" type="datetimeFigureOut">
              <a:rPr lang="es-MX" smtClean="0"/>
              <a:t>31/08/2017</a:t>
            </a:fld>
            <a:endParaRPr lang="es-MX"/>
          </a:p>
        </p:txBody>
      </p:sp>
      <p:sp>
        <p:nvSpPr>
          <p:cNvPr id="5" name="Marcador de pie de página 4">
            <a:extLst>
              <a:ext uri="{FF2B5EF4-FFF2-40B4-BE49-F238E27FC236}">
                <a16:creationId xmlns="" xmlns:a16="http://schemas.microsoft.com/office/drawing/2014/main" id="{A81F8083-0856-40C1-86EA-1FBFE9C53A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EB1B049C-BC25-4608-98E1-0F4DB1639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1E7B3-EA5D-4D13-928C-5176255FA152}" type="slidenum">
              <a:rPr lang="es-MX" smtClean="0"/>
              <a:t>‹Nº›</a:t>
            </a:fld>
            <a:endParaRPr lang="es-MX"/>
          </a:p>
        </p:txBody>
      </p:sp>
    </p:spTree>
    <p:extLst>
      <p:ext uri="{BB962C8B-B14F-4D97-AF65-F5344CB8AC3E}">
        <p14:creationId xmlns:p14="http://schemas.microsoft.com/office/powerpoint/2010/main" val="3261047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ontrol" Target="../activeX/activeX2.xml"/><Relationship Id="rId7" Type="http://schemas.openxmlformats.org/officeDocument/2006/relationships/image" Target="../media/image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control" Target="../activeX/activeX6.xml"/><Relationship Id="rId7" Type="http://schemas.openxmlformats.org/officeDocument/2006/relationships/image" Target="../media/image3.png"/><Relationship Id="rId2" Type="http://schemas.openxmlformats.org/officeDocument/2006/relationships/control" Target="../activeX/activeX5.xml"/><Relationship Id="rId1" Type="http://schemas.openxmlformats.org/officeDocument/2006/relationships/vmlDrawing" Target="../drawings/vmlDrawing3.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ontrol" Target="../activeX/activeX8.xml"/><Relationship Id="rId7" Type="http://schemas.openxmlformats.org/officeDocument/2006/relationships/image" Target="../media/image16.jpeg"/><Relationship Id="rId2" Type="http://schemas.openxmlformats.org/officeDocument/2006/relationships/control" Target="../activeX/activeX7.xml"/><Relationship Id="rId1" Type="http://schemas.openxmlformats.org/officeDocument/2006/relationships/vmlDrawing" Target="../drawings/vmlDrawing4.vml"/><Relationship Id="rId6" Type="http://schemas.openxmlformats.org/officeDocument/2006/relationships/image" Target="../media/image15.jpe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wmf"/></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ontrol" Target="../activeX/activeX10.xml"/><Relationship Id="rId7" Type="http://schemas.openxmlformats.org/officeDocument/2006/relationships/image" Target="../media/image16.jpeg"/><Relationship Id="rId2" Type="http://schemas.openxmlformats.org/officeDocument/2006/relationships/control" Target="../activeX/activeX9.xml"/><Relationship Id="rId1" Type="http://schemas.openxmlformats.org/officeDocument/2006/relationships/vmlDrawing" Target="../drawings/vmlDrawing5.vml"/><Relationship Id="rId6" Type="http://schemas.openxmlformats.org/officeDocument/2006/relationships/image" Target="../media/image17.jpe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1.wmf"/></Relationships>
</file>

<file path=ppt/slides/_rels/slide1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control" Target="../activeX/activeX12.xml"/><Relationship Id="rId7" Type="http://schemas.openxmlformats.org/officeDocument/2006/relationships/image" Target="../media/image3.png"/><Relationship Id="rId2" Type="http://schemas.openxmlformats.org/officeDocument/2006/relationships/control" Target="../activeX/activeX11.xml"/><Relationship Id="rId1" Type="http://schemas.openxmlformats.org/officeDocument/2006/relationships/vmlDrawing" Target="../drawings/vmlDrawing6.vml"/><Relationship Id="rId6"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ontrol" Target="../activeX/activeX14.xml"/><Relationship Id="rId7" Type="http://schemas.openxmlformats.org/officeDocument/2006/relationships/image" Target="../media/image14.jpeg"/><Relationship Id="rId2" Type="http://schemas.openxmlformats.org/officeDocument/2006/relationships/control" Target="../activeX/activeX13.xml"/><Relationship Id="rId1" Type="http://schemas.openxmlformats.org/officeDocument/2006/relationships/vmlDrawing" Target="../drawings/vmlDrawing7.vml"/><Relationship Id="rId6" Type="http://schemas.openxmlformats.org/officeDocument/2006/relationships/image" Target="../media/image19.jpe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1.wmf"/></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ontrol" Target="../activeX/activeX16.xml"/><Relationship Id="rId7" Type="http://schemas.openxmlformats.org/officeDocument/2006/relationships/image" Target="../media/image14.jpeg"/><Relationship Id="rId2" Type="http://schemas.openxmlformats.org/officeDocument/2006/relationships/control" Target="../activeX/activeX15.xml"/><Relationship Id="rId1" Type="http://schemas.openxmlformats.org/officeDocument/2006/relationships/vmlDrawing" Target="../drawings/vmlDrawing8.vml"/><Relationship Id="rId6" Type="http://schemas.openxmlformats.org/officeDocument/2006/relationships/image" Target="../media/image19.jpe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1.wmf"/></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wmf"/><Relationship Id="rId2" Type="http://schemas.openxmlformats.org/officeDocument/2006/relationships/control" Target="../activeX/activeX17.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control" Target="../activeX/activeX4.xml"/><Relationship Id="rId7" Type="http://schemas.openxmlformats.org/officeDocument/2006/relationships/image" Target="../media/image3.png"/><Relationship Id="rId2" Type="http://schemas.openxmlformats.org/officeDocument/2006/relationships/control" Target="../activeX/activeX3.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C8D1501F-0A4B-4C35-AD74-15E64100D3AD}"/>
              </a:ext>
            </a:extLst>
          </p:cNvPr>
          <p:cNvSpPr>
            <a:spLocks noGrp="1" noChangeArrowheads="1"/>
          </p:cNvSpPr>
          <p:nvPr>
            <p:ph type="ctrTitle"/>
          </p:nvPr>
        </p:nvSpPr>
        <p:spPr>
          <a:xfrm>
            <a:off x="3575720" y="553816"/>
            <a:ext cx="6406480" cy="732059"/>
          </a:xfrm>
        </p:spPr>
        <p:txBody>
          <a:bodyPr>
            <a:normAutofit fontScale="90000"/>
          </a:bodyPr>
          <a:lstStyle/>
          <a:p>
            <a:pPr algn="ctr" eaLnBrk="1" hangingPunct="1">
              <a:defRPr/>
            </a:pPr>
            <a:r>
              <a:rPr lang="es-ES_tradnl" altLang="es-MX" sz="1800" b="1" dirty="0">
                <a:effectLst>
                  <a:outerShdw blurRad="38100" dist="38100" dir="2700000" algn="tl">
                    <a:srgbClr val="000000">
                      <a:alpha val="43137"/>
                    </a:srgbClr>
                  </a:outerShdw>
                </a:effectLst>
              </a:rPr>
              <a:t>ESCUELA NORMAL DE EDUCACIÓN PREESCOLAR.</a:t>
            </a:r>
            <a:br>
              <a:rPr lang="es-ES_tradnl" altLang="es-MX" sz="1800" b="1" dirty="0">
                <a:effectLst>
                  <a:outerShdw blurRad="38100" dist="38100" dir="2700000" algn="tl">
                    <a:srgbClr val="000000">
                      <a:alpha val="43137"/>
                    </a:srgbClr>
                  </a:outerShdw>
                </a:effectLst>
              </a:rPr>
            </a:br>
            <a:r>
              <a:rPr lang="es-ES_tradnl" altLang="es-MX" sz="2400" b="1" dirty="0">
                <a:effectLst>
                  <a:outerShdw blurRad="38100" dist="38100" dir="2700000" algn="tl">
                    <a:srgbClr val="000000">
                      <a:alpha val="43137"/>
                    </a:srgbClr>
                  </a:outerShdw>
                </a:effectLst>
              </a:rPr>
              <a:t>Encuadre</a:t>
            </a:r>
            <a:r>
              <a:rPr lang="es-ES_tradnl" altLang="es-MX" sz="1800" b="1" dirty="0">
                <a:effectLst>
                  <a:outerShdw blurRad="38100" dist="38100" dir="2700000" algn="tl">
                    <a:srgbClr val="000000">
                      <a:alpha val="43137"/>
                    </a:srgbClr>
                  </a:outerShdw>
                </a:effectLst>
              </a:rPr>
              <a:t> </a:t>
            </a:r>
            <a:br>
              <a:rPr lang="es-ES_tradnl" altLang="es-MX" sz="1800" b="1" dirty="0">
                <a:effectLst>
                  <a:outerShdw blurRad="38100" dist="38100" dir="2700000" algn="tl">
                    <a:srgbClr val="000000">
                      <a:alpha val="43137"/>
                    </a:srgbClr>
                  </a:outerShdw>
                </a:effectLst>
              </a:rPr>
            </a:br>
            <a:r>
              <a:rPr lang="es-ES_tradnl" altLang="es-MX" sz="1800" b="1" dirty="0">
                <a:effectLst>
                  <a:outerShdw blurRad="38100" dist="38100" dir="2700000" algn="tl">
                    <a:srgbClr val="000000">
                      <a:alpha val="43137"/>
                    </a:srgbClr>
                  </a:outerShdw>
                </a:effectLst>
              </a:rPr>
              <a:t>ciclo escolar 2017-2018</a:t>
            </a:r>
          </a:p>
        </p:txBody>
      </p:sp>
      <p:sp>
        <p:nvSpPr>
          <p:cNvPr id="5123" name="5 Rectángulo">
            <a:extLst>
              <a:ext uri="{FF2B5EF4-FFF2-40B4-BE49-F238E27FC236}">
                <a16:creationId xmlns="" xmlns:a16="http://schemas.microsoft.com/office/drawing/2014/main" id="{F459628A-A247-4F2F-8999-B217DFEED684}"/>
              </a:ext>
            </a:extLst>
          </p:cNvPr>
          <p:cNvSpPr>
            <a:spLocks noChangeArrowheads="1"/>
          </p:cNvSpPr>
          <p:nvPr/>
        </p:nvSpPr>
        <p:spPr bwMode="auto">
          <a:xfrm>
            <a:off x="1919288" y="4071938"/>
            <a:ext cx="842486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MX" sz="3600" b="1" dirty="0"/>
              <a:t>Atención A La Diversidad </a:t>
            </a:r>
          </a:p>
          <a:p>
            <a:pPr algn="ctr" eaLnBrk="1" hangingPunct="1">
              <a:spcBef>
                <a:spcPct val="0"/>
              </a:spcBef>
              <a:buFontTx/>
              <a:buNone/>
            </a:pPr>
            <a:r>
              <a:rPr lang="es-ES" altLang="es-MX" sz="2400" dirty="0"/>
              <a:t>QUINTO  SEMESTRE </a:t>
            </a:r>
            <a:endParaRPr lang="es-MX" altLang="es-MX" sz="2400" dirty="0"/>
          </a:p>
          <a:p>
            <a:pPr algn="ctr" eaLnBrk="1" hangingPunct="1">
              <a:spcBef>
                <a:spcPct val="0"/>
              </a:spcBef>
              <a:buFontTx/>
              <a:buNone/>
            </a:pPr>
            <a:r>
              <a:rPr lang="es-ES_tradnl" altLang="es-MX" sz="2100" b="1" dirty="0"/>
              <a:t>Docente ; Rosa  </a:t>
            </a:r>
            <a:r>
              <a:rPr lang="es-ES_tradnl" altLang="es-MX" sz="2100" b="1" dirty="0" err="1"/>
              <a:t>Velia</a:t>
            </a:r>
            <a:r>
              <a:rPr lang="es-ES_tradnl" altLang="es-MX" sz="2100" b="1" dirty="0"/>
              <a:t> del Rio Tijerina </a:t>
            </a:r>
            <a:endParaRPr lang="es-MX" altLang="es-MX" sz="2100" b="1" dirty="0"/>
          </a:p>
        </p:txBody>
      </p:sp>
      <p:pic>
        <p:nvPicPr>
          <p:cNvPr id="5124" name="Picture 7" descr="http://normalista.ilce.edu.mx/normalista/conoce/nor_int/enep.jpg">
            <a:extLst>
              <a:ext uri="{FF2B5EF4-FFF2-40B4-BE49-F238E27FC236}">
                <a16:creationId xmlns="" xmlns:a16="http://schemas.microsoft.com/office/drawing/2014/main" id="{24AC43D3-D0A8-4987-A9CF-342E0CB5F6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26094"/>
            <a:ext cx="133191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ángulo 2">
            <a:extLst>
              <a:ext uri="{FF2B5EF4-FFF2-40B4-BE49-F238E27FC236}">
                <a16:creationId xmlns="" xmlns:a16="http://schemas.microsoft.com/office/drawing/2014/main" id="{E49584AD-DB9F-403B-8A30-75C40AE476B7}"/>
              </a:ext>
            </a:extLst>
          </p:cNvPr>
          <p:cNvSpPr>
            <a:spLocks noChangeArrowheads="1"/>
          </p:cNvSpPr>
          <p:nvPr/>
        </p:nvSpPr>
        <p:spPr bwMode="auto">
          <a:xfrm rot="10800000" flipV="1">
            <a:off x="2100263" y="5516563"/>
            <a:ext cx="2266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r>
              <a:rPr lang="es-ES" altLang="es-MX" sz="1800">
                <a:solidFill>
                  <a:srgbClr val="FFFFFF"/>
                </a:solidFill>
                <a:latin typeface="Calibri" panose="020F0502020204030204" pitchFamily="34" charset="0"/>
              </a:rPr>
              <a:t>​</a:t>
            </a:r>
            <a:endParaRPr lang="es-ES" altLang="es-MX" sz="1800">
              <a:solidFill>
                <a:srgbClr val="FFFFFF"/>
              </a:solidFill>
            </a:endParaRPr>
          </a:p>
        </p:txBody>
      </p:sp>
      <p:sp>
        <p:nvSpPr>
          <p:cNvPr id="5126" name="AutoShape 10" descr="data:image/png;base64,%20iVBORw0KGgoAAAANSUhEUgAAAEUAAAAmCAYAAAHl6mZLAAAAAXNSR0IArs4c6QAAAARnQU1BAACxjwv8YQUAAAAJcEhZcwAADsMAAA7DAcdvqGQAABsvSURBVFhHpVl3fFVVtv7O7UlubnpPSAhIlTYi0ntRFEUEREWYcSxvFBsoo+PTAcvTUec5RRl1ZizzLCAPdRw7KNKVKi1AaEkI6T03ue3ce9631k3eb+af98874XDvPWefvdf61lrfWmsfw+LhP3UWNqcDsNtguNyw87thGQAs2FK8/M5jS/YcGHYDQ15djcqPt6Dk9htwZPGjsKIG7HbAZnYGYcSi8F4+BEd/9RJGv7oGtf/4FoNeXAk7orBxNvtDj6xe80GsGbPvXA63y4WWz3fDPrAYxTdeicqx/fGZuwvG+Yoqq6GpBVlZ2fD7u+FyGai+WIvsvBwgGsVrr/4FRqQ7aIVraymkAZvLCcPpgo2CUFQYBhfzJQaMb3KushA1ETUsDP/4N6h8YxOyJ43B2Sdep3IxTK36ImCzYiZiEQsFd81HzcbNGPH8wyh78hW4i7JhRSJcgdptu3c6wm+ugpGYALM9iAt//hAz9m3EuJ1vYuvt0ygEBalvaLRMArf1220oKe6DhqYmhMwIZs2cjpbWNpT0KQgomN/kXElBY7BMTu0xiJsFi+BGgyamVnyCWDCIHcOXAE47jHAMSHDyWgi5y+ehc/tBjN39dsAWNaOwO5xc14AnNw3jD78Puy8R7hHFcPB64/eHUb95Nye3wXX1aCAzEVNPfCjaoPH9rxGublLdDH9Ni7Vn2GL5SnPKfDGaGhh7bD2ScjJ1UO/Rdv4CDoz7OWIOShzmGQmh4GfXYMDzqwJGTW2dFQ5H4E1JwbNPPQcPwXLRyjabA8FgAG6PB53+LixZspCG7cI3325FhAjL92SvF5FwEE89+2Qco3//9dMIhsIwOcBJ41JLmtKCw0VPjcUQJrC9B21Ox4jyNHVsUmIifv346vhEobp6RLuD8ZGchHDDsNkAB0+7k9LR7eW6Le49chIIgu+CMzUZxjcpU6yogxIQOIfLxsVjiHGQw2EgYXgprvhiHXZNWYbuM3U6uUVr2pwc7XEh9cqxaH7vaxibfRMtuJNoclrNaYMZC8NTUoCBv3sQVnsXLr71EQp/ej2s5ASU3f0szNZOSkRVqbKdH+LGxtfeSRaom41xNvHYBuxb9BCGvfYYDs66R8ZhZvUX+LZ4rkbvpf/1OKre34zSe2/CwTn3weWxI8JoMr7xTbIinNLOPxsVv2z7y9g98mb0f/0ROGj3vpTiyLOvI2yF0PTMOxi7913sn3m3gmezxShIiJJ4xlIdN0V0Kep2gjjq898iY9wIxfmfj5Pr3kHV029RKgLOscFoCJdv/C2MVasft5K8iRjSrz/GjRyF9s0/wEURQ/XtCHV2Iq1fEaJuG/KumwFXbgbsiW40NLdi23fbsf/AIbS1dcBY+cvHrYdX3ov33t+IIM0sftHVRT1pUrfbo76SX1SEqdOm4IP3NxD4qFrQTnObDP362iYYDz36hGXjhZ8uW4rz5ytQR2YZNPASeH2pyMxKx9mz5zBs+FBs2vQJxowZjYrKC+iipPv37UOC24X6xlYYp8rPWH/+y9/oG+KJUXjo+iZXkpiyyEDCp+IbFumJwkkc0uXJTpTCwcV/9djqONeeeuQF1L21We1vGnxaaEK8lQAKW3EKJWlRxeDERoxOR30NoRSSZZT+ZTBsbIz8+IIGHCT3KMeTicmTnItjKKn6I90AVl4azGgYzovtKHl4OYruWxoPny3eKXAkeSlulMtyEmomDmxYdj5PyUQxziUaWRTKrrxmIn35VRj+mwdFTz32L3sYHd8e0yyjxhE7RGIqjM1BZcJhjpLQk7nJeVGu5nZwrggm1W4JGDHG3BbfZNiTkjmMi4gRubgZMeG76gqM+P1DcGWk4oc7nsDY19fCcNjRcvAYuo+egW/mFfAV5KGroQlJ2ZloPn4K3QdPwUd3TelfjO6L9Wj8ai8Kb56FQH0rdi1cAVu1nwKJcIJiRJksEghgat03AVssxHAUyEU15QOeFFoU6668CJMD99/7DMK7T6L8sXWKkiczE+dfWI9Dcx5ApNOvgnScrsSRGx5B5asfIik3m4iYOHb/i6j403vY/9CLiJIBbUGiEqXCRDtGE5GeEQny0ybQc81gc4e1q/gqWJ4EtafFPCgTCcspGTG1WB0BDHjrUfRZOg+BE6fReuI8uhub4cvPhdtHlhM9OJ+/oRHdzc1I79cXnn4F8PUrwYG716J5/VYYDHgbzWLRJ2kNNRvTJy1FewS7MbN9T8Do6vRb1W9+htYt36N95z6Rj1KTOZ1OjQJFTBI1HdkzsIhZhD7UGUKwrR0Wk4SyLAWXSYXYbUlMIqk+OLOSEQ4EETxTQ+NHYNJp86+ehtTJlyF19BAk9cmDO1n8NO6SoVAoYDQ3t1hr/+N5uJgPdWHaJ0YoJRIEHTtDUZyXVmbKY5lC56ZkOoMIrI+IHPwUmjN53+DCdvKksFkkFKIuTmaxkKJnF/vzuhmJj4txfIwV0kuvvBCw33PPijUHfzyGX9xzJ/IIu5QFfjLVrbfepMw1afIElJb0xbULrkVJSSm6u7sx77prMHvWdOzffxDLlt+K+ppqFPUtwbKf3Yrt23dyceYjCrf4psUYMnQwWd6D225fjpycHEyfMZXzB7B8+VJEGJEuRmdLazvmXj3HNBobG61nnv1PJjHmAZ6idDjCEKQaornJ72qyHgQMPhwTBOhfTklI1E5uiuNLik5LS9fUHAqE0NHRoVlU0BQUHIIQw9jBckakFSQFfQeT6vMvPBXnGQnnSIcfkaZmnViKTV1cDcezxw6auiXyBGoZI6UKv2sal3EqGCsYHSdcEp+F8Rm3o8yhU8qcPEnfTvoY/c002g4dtY7Me5jPk0UZZ5YpBCXoCMj0EoZclN+lVogxCmxMtCKIRgPliJB9DfK9hKiwtviUPktZhNBEQEOYV3wjGFEhXenJaE+0wdPGpOUPYfS2N0xb06btYOjTJMKSfJbpPRKgDixU1cE4GVXndRFSFGFJIRxBhQa/vRazzn6Jmec2Y8ALD6jSJqOMqihHIcrMx/moL5URlPnJZ12XlKBk7iz4hg/mIAdq3vwHw50CSDhKZcB4oeD0F2opsU+INPfIqg6BWiBgzmLRynydjvTLh3Gi+JE9cwJszN8OaTA4zm4wIknfUjgwnrgQBaFQUit2bj+Mxtc+gn/7EfVNNe2pR35v1fztKzob4eeaMTqiTW1NuNkAmAxBuSF8UnD7tci6ZhLs3gTEukNoOXAcjVt2w+l2wjd2JLLGjUSUE8c6WXi98ylaSP2GOKeYmIpFw2JC4sVrYjmp1Q1GWsHPrzONk7/8AwX5Ik73BE8EEZZ1UrvSl+5H3uxxaD5YBicXzyACIRJb0+c74MhOR/a0sRpFcojt677aAbOjGwWL5ujCjV/vQUJRDlxZaTj79ke4+IcP6APi5zQdAXcIgdICOcvmmjaLNmNsUQgVkbTPT06evWg6+iyahWOvvIMTtzyB2o1bmNQasfOym3Divt/h6I1P4Lt5K2hGF0nMwLaxS1B227M4tfJlbB1DLmKrcu6NDdiz4EF0nK/BkFW3wVmcT8eW9STSVHpZksLQZBoBkhBlfakxiIZB7qh952tUbvgS0TY/EicMQ826TfCwoppx9nMUrbwZJuEf+sAyEV87mYJbrkOotQUj330KMw9uRMve4+hkyZA4oA/qdh/AmVfWwzxVrQ4tVWgsxEKL/YZ2aaQCm/SfkhVNk1lThBBUJIQp05lVL6PP7IkovnM+HCx2NudNw777n2brlIrce6+Hq1++CiJKJI8agMw75rFcqMfmBXfh+C2PwlWUiaFP34fU/DycW/tnjTSNHckDUqSJaSSshfRO3P+CVbdhC8xQPMaVM/gXJQ0Ln4gK3oGFuHzzK5o7QicrUX+4DAkpPi0DenOPJLy2qmp13LShA+AdPhCRhhbsmXEnou1MlpRCahMRRSgg7q1ci9fzfn6NaRy7+zmr9oPNxEsch06kNuJgIiOMaEhx0xVE6VO3I3feFLYk+XCQEf+vI9IdQKDiIg6s+g3MA+fU77R5ItKimFRstAGShvVH3i1XI+fKCaZRs/NHq/3T7aj5+3cw6YwWJbQZkkdUZIYaBRFSSvOw5uiDYE0zLEn3rPeFZXlXU4IQoQjtycpkaUDqLshA+4ETiDHvRNmdJLFeSZkwAvnsGZJKCxhJGWwJpYGi4Ew8xsZNH1sHDh1hM8ruhRMnkjsGDxgE/sIYNiHVOw8CF2vhkOiiP0W7Igg0tSJKJ0tKSoIzzcuF2VdwzhBDNnFQCQrGjODipDFBTupZfkZYgO3fd4ANrx+HDx1Fh78T4RAVIq2PHz/WNN7b8N/WQQqiccRDKZwPWUwe0otIzEvBJNlT2s0YfUdISPKgRFyvH4nDRSSjCivGJ5J/6msSpuFwSJlb2FbylDC6JlciOWnqZNN+w6LFazpZhzyz9jFcOmwoBg0ZjB8PHYLPm6yddDftnZGRQenDlJWUTSES2RHEE5uh46R0sFHQadMnY+KkiRh12U/Q3NSkju9OIAvTKQU9O00nQvh8KWqBhAS3bg0UFvaJ2a+/YfGadsI1mIVME+0u1dWYcWOQ5PXCx9LujjtvU6Yt7FOEBQsXsuWN4Yb51+qkIUbaLUuXYPeuPbhv1QqcOnkan376GQ7/SITJLat/+SAREc1dWLRoPsZPGI9kXxLycnNxI4unyvOVaGtvR1Fxn5jNkpxCaBtqavHFZ1+itLSvblAUFRWycitEC4XbuWs3pkwah7f++gbGj70CW7fuwMiRw5GVmY7UFC+mz5yBH1m1TZhwBUaNGoWRo4Yjn9zhIGKZ7ATszC3tbGAlXOtq6tFQT7SYyo8dPaq+IxFqsKm1Dh8tY3pmN8dokYZL7CewOul84h+SkU3a2kM4480t7UyfkH5FxomZhIMk03qTk+kgFlpZBop/yHPagNFPxIekDRUS066R9MDZMWPGVNMIhyPWW2+/ixPlpzlYqE8GsWLr3Z3hUCdJSxaUWlM2newuhjYjzKJQdjqrLCB1Bufn5bgjxxWRTlLkoiNLPcNPUcLOMtNBWpDaeMaMGVhw/VxTS0Vx8gidq2XHAVS89Xd0HiqHg8WMerXmH4kgosOR8dESCFxQAkRW7RFKnFJv997jIaQoiKqSfFgQiN9i5PDko8qyNs6jc8oFmVL+k1F8RnKgKCwRKb+FvTR5ynocJlWhTCqK9gIhMks7LOjL/HJIp2JxDUWM+c5dmIuUcaOQPW+aVhY2n9c0Q+GIglK+5mVU/P59liEpGtq6koolAgjjSxLgArqyTE/VXHEh5beOFrNTELGmAKFW4SENpPijHhRYpRcLeRxw9c2CMz8DtrRkROkBdnpElHwZrm5EuL5NC4Ne1GTfRdflT3E7md+SzMS5HXRndT3KKFwqh4AWFUrkQLnnTPUiffZYruVFmKxkT0pEpLIBwRMVXK8ONpZcBXfeYJasXB4H5fSvCMofPyBhe1VRWShOW0xX8p0Iq2Kynvzmn51KiGcof1JokYUOQWIXgTQPqT6Cm3iJPC+WirHwdA4oQMb8iRi0Yikc3kTR4V+OSHsnDq9+Dm3bjiDWGmTNJ55HQGUyzizhIN/E51Q+vRoXzyY1gQhDrxFvEbFlXTFWAj0jwHYx0NGOtKICRBtbdQfR7mFjEyK9/ttC85In74nEHYvuaeMEun3Qs4gIoU2LmETW0BWpHOPPxrZOfgrvuzwu1gcMD7km25MxSULiwoSFhYjsT4RYsQaTaN38FJhZCQjW1qLlgy0of/4vqPl8G9rPVKKrsRkd5edQ8+GXOPXE79C1i6wXCCCS7kI4k8+4TYSi3bolJRWdekaPTCKHtAUGPUaNIwalF2lvRM+3a0iSN+iBNjZVXsuJcGWdbgLbKb/dyXaFWV+qe9WdZGOdeuQPqPzjhrinKP5yh5MKQARFTuYFvUdpxEQEjRziscNZmMleZyisJDeind2wmjtgJHqQyU4g9+pJcHmTZLDM+K8H5zODQXRV1qJu+15c/HIbSm64CjkTR7NuYT/N5Pi/Wf2fDiHHcHMLzv/tI9R/tQu+/CItS2THK9LSgZb9xxDlp028VfoqVVOX0ywgWUPCzEEeEo+TQwCV1w6Fd4mn3B0xmGas8n9/BVV/2sQ4owLqehwpYGvJSTAEaWF0sQ49wnlJEUa8shqpQ/vppL1H+/GzuPDJVpQsuQrevgUau6Jw47tfwv9DGYXh80zORBketj9Ft89X8Dx5WT0zAP5T51C3aQvqP9uFEN1blFHrUfCsuazrV9yIZHYp0tMFCGj3xRaksI73sBHtPaIsKBp3HMTRB1+EWdcWL7PFlgqKqEYeUvcnQEKY9P5oVwBFdyw0BzB8HModQq5S6jLHSo8vh25siaF4S/COl8NR1nN0OcY886SO6zpThf3zVyJU20I3ZNrkqtXPvYOsm2che+kcBP1dSJ07HgnFeWj8eBui7A1DLM+RnYHksSPg7gFEFefpLshB8uihuMjwkjmdaT4+S2+cOQbuIX3RcKwM9T8cROvft6Nt8/54yBAwsIBNGNwHI19+DEnkDglfG/nLkOZF9srifYKuwUDjesxUXFRODbeeUl8OI9oVts48sQ5Vr9FTEpN6WJ43GCaaYoWwGJ/K4pxRuUY4g/WAa0A+MhZMxsCHf6av8YK1jaj9eCuqX1pP62ci56bZSBo1EG5mmI6j5ahY9wG6fjwLg+WeKysVztI8lKy4CblXTlQxAx0dBONLXFi3EWZzp+4oiUflLZ6D1CmjkJCfDbOxDfUffoNGepKd4T7ot6uQdtkgONjAh7tDOLriabRvZRfAyl93IcXl6eFSfEupICgoYPGv/I/3+CNqkmjvWmResvaeiBFs7bIq1r6Gi3/9CIZsQ0hho5s2gozAw4PfpVwRctO8L3HJeFVi5n8RVuwGycp7aSnSZ4xmx+fXXSPZ5U4bPwKpI9i2pKfE5/p/HF1VtWjYuhfBsxeYxcKiLkIMo2htK0IX6mmUBu1wJVtqulZZeQoHcqzUUgKAhBFIwrStAiW/oxGGzy8ElBURo7uh3Tr/5KuoISg21tMS95LKNJ2RjOSn7rUIUAwhlUQW5Yemb7kkixJMOwnWU5qLtDlXwJWXTsFkd9yCN5chQgE7auq0CHNxHTfrcUdigqZ2NZtKzX8M0UiQ7XdHJ4LtHbDYxbhYUySyPg+zI+pg/e/NSOf3IDplw/y7HxFqbdNeUNKzjaEizanKKNuFkj3VJeiLPV6he1TULypdMU9Z2p7tU1D6PXhbxOiobrQq1qxDzRsfwZ6aRrniD4q7Cd9IOOliGokyfzwrSRqU7Rf54wP6HbLfQEVzV96IwsWzkVyYh4YjZTBaOmH42XwyKzQeL4fJAs1JcCXlczV5XA2q4MihYWshxDkdOenIGTEY9uREuAqykdi/D9zJPtQxlVe8vhFd+8sJPN2DXXaP6nEDspqVvkVcXEwYI+dkjr4UyUwOnr6FSCzlyfnc2cx05C3RjrqaPCJGe3uH9d22XeycjyCFPWhJYSFSGasuCpznTYVZVYNgxUU4glG0natG59kqRMRNpXOSP03R/BQriD5URl6DCaBK4iy8VFoRWIbS29SSvCZkJwZQRPjPJpblODEuYZYn4qf2KfE2QvgyxHLIW9oHaYP6I5GgRTxOknE+MkcRPHqrLcHD+sOtBNz72XvIjH5mp5NlpxAIBNHc3IzyU+Xo9HdjzJjLzLlzZ0UMNtTWlm+3Ye++A+racfnFYuQMsb6aULytxztYtss92cSMe5G89mSaZuGTnp6OgoJ8eNica58i2sknP+wEzsNCKSM9A+lpqfAmJWi5rrVIzxrx/7kWpZCu09/pRxu7yta2doTC8jaEXqBj43PKu4AQFaxlSDU0NOjLDbmn9RVPeaMiL05pfW1/KXBcP86h/RJll4mkUzUZ/lOnTjIXLLw2YtTXN1rfbd+JfQcOUUg7crNzkEClJN6EgAKsKjsoXKe/UwlMFhSLiXDyukY3oOXkd/UCnrJFKwKrEryn7YD85sJutzveq1A3EVwPmVO8qocY9TJ/2znO5XbxmfiOmhhGNiHYsyFCohVlTa4lh7YSfFxesIihOCnXFsV71iBYaij54zW5rOvzFI4JBkxMnTHFvHHJ9RGjprrG2rH7Bxw6cgzJPh9uXXYT/EyNH3/4CcPAhiuvmokhgwZg167vce5cBRITEtG/f2m8deeEsuVTdaEaubnZSEtLU2t9//1eeEmmAwYMUBBOlZergqNHX4azp0+joqKSIHchkeH6k9E/oRE82LNzFzrowiLDJQP66/ZQBz2k7HgZKiuq0Eoy9Xg8SE1PQxuv9+vfD8XFRWhraVHA5XVVU0sbhg0brHsTnSRqAeYCZRPjlPQt0W0Ht4tlPY3f2SlGjqKmpoZRcpCghLjmVHPhousi9vseeHDNufMVqGE/IntPlw4ZontS8lpq6rTJusV07lwlLlTXYu7c2UhN9WH9hk04eOgQzp47j6TkZCxdeiPj8gwVOIXCokLMmz8PBYUFOH/+PE6ePIlpM6Zj0uRJqsC4CeNQVJivjZkYasTI4cjJykTZkaNobGpW4adMlbrFwK6du7Fj+y5VOEDw29pYo9STz5hhRo64FAMH9GPYNKGd9Uwjeyd5bziB83uTk/Sl5OChg6hsN2Uox969+5nJYgT8EmTmZGL9u+t5bZ/qrR5KQuDasUFDB8aM06fPWbv2/ICjtIiAUVxciEgojKqqao3DzMwMPaU/CDJV6i4SvUAsL+4XZHi1kKzEktJLeGnp3JxsWrkDHUypRX2LdduzhQp30HqJTK9Z2VkU3Ivai3VIIcg+n2wgMlOQgFtbW9He3s4xmbrtJjzlpwcJG4joAk5Z2Und7UpLTdXwlhtdBNlP78vLzUFzUwsaCVZOPsuD1BR0dfmpTxUN7EM2ZRODHz9ahkAwoF4je0V+fwDTpk0ylyxZEN862MXw2cnwaKbgkhj0JRQV1g0bkYSHkGY0Fo9fyTgS0wJM74azxLTUAcINEtciqLxwddgdfE62k6Txkufi7UEv/8i8klkEYAkD5QM+K+QtO27CGzbOobWFyCLuJYfQQc+fvGQTzxKjyHjlN8pIJiO/Cb9wPiFWjok/LnwjvwzdhpbxY8ePxeXMPqUlfeKgxIexLqAQzc2tqKtrRBMtpjPw7AVIhiohcjkBTnfTeAhI8Wl4Kjh6Vf+JkrrjxYvxZ+LTyiGA6ZyyY6YX4/PpowRYno2rzd+6Vs99OXqH8qYQsHyRMbpnozLKb2kA4wN7QeMIBVi2tfsw1AvoTUmsrYT8We+Qt83I/wCoDTpymmt1LwAAAABJRU5ErkJggg==">
            <a:extLst>
              <a:ext uri="{FF2B5EF4-FFF2-40B4-BE49-F238E27FC236}">
                <a16:creationId xmlns="" xmlns:a16="http://schemas.microsoft.com/office/drawing/2014/main" id="{1AC1288A-D309-46A6-BA27-71663FB7696C}"/>
              </a:ext>
            </a:extLst>
          </p:cNvPr>
          <p:cNvSpPr>
            <a:spLocks noChangeAspect="1" noChangeArrowheads="1"/>
          </p:cNvSpPr>
          <p:nvPr/>
        </p:nvSpPr>
        <p:spPr bwMode="auto">
          <a:xfrm>
            <a:off x="9264650" y="4762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
        <p:nvSpPr>
          <p:cNvPr id="5127" name="AutoShape 10" descr="data:image/png;base64,%20iVBORw0KGgoAAAANSUhEUgAAAEUAAAAmCAYAAAHl6mZLAAAAAXNSR0IArs4c6QAAAARnQU1BAACxjwv8YQUAAAAJcEhZcwAADsMAAA7DAcdvqGQAABsvSURBVFhHpVl3fFVVtv7O7UlubnpPSAhIlTYi0ntRFEUEREWYcSxvFBsoo+PTAcvTUec5RRl1ZizzLCAPdRw7KNKVKi1AaEkI6T03ue3ce9631k3eb+af98874XDvPWefvdf61lrfWmsfw+LhP3UWNqcDsNtguNyw87thGQAs2FK8/M5jS/YcGHYDQ15djcqPt6Dk9htwZPGjsKIG7HbAZnYGYcSi8F4+BEd/9RJGv7oGtf/4FoNeXAk7orBxNvtDj6xe80GsGbPvXA63y4WWz3fDPrAYxTdeicqx/fGZuwvG+Yoqq6GpBVlZ2fD7u+FyGai+WIvsvBwgGsVrr/4FRqQ7aIVraymkAZvLCcPpgo2CUFQYBhfzJQaMb3KushA1ETUsDP/4N6h8YxOyJ43B2Sdep3IxTK36ImCzYiZiEQsFd81HzcbNGPH8wyh78hW4i7JhRSJcgdptu3c6wm+ugpGYALM9iAt//hAz9m3EuJ1vYuvt0ygEBalvaLRMArf1220oKe6DhqYmhMwIZs2cjpbWNpT0KQgomN/kXElBY7BMTu0xiJsFi+BGgyamVnyCWDCIHcOXAE47jHAMSHDyWgi5y+ehc/tBjN39dsAWNaOwO5xc14AnNw3jD78Puy8R7hHFcPB64/eHUb95Nye3wXX1aCAzEVNPfCjaoPH9rxGublLdDH9Ni7Vn2GL5SnPKfDGaGhh7bD2ScjJ1UO/Rdv4CDoz7OWIOShzmGQmh4GfXYMDzqwJGTW2dFQ5H4E1JwbNPPQcPwXLRyjabA8FgAG6PB53+LixZspCG7cI3325FhAjL92SvF5FwEE89+2Qco3//9dMIhsIwOcBJ41JLmtKCw0VPjcUQJrC9B21Ox4jyNHVsUmIifv346vhEobp6RLuD8ZGchHDDsNkAB0+7k9LR7eW6Le49chIIgu+CMzUZxjcpU6yogxIQOIfLxsVjiHGQw2EgYXgprvhiHXZNWYbuM3U6uUVr2pwc7XEh9cqxaH7vaxibfRMtuJNoclrNaYMZC8NTUoCBv3sQVnsXLr71EQp/ej2s5ASU3f0szNZOSkRVqbKdH+LGxtfeSRaom41xNvHYBuxb9BCGvfYYDs66R8ZhZvUX+LZ4rkbvpf/1OKre34zSe2/CwTn3weWxI8JoMr7xTbIinNLOPxsVv2z7y9g98mb0f/0ROGj3vpTiyLOvI2yF0PTMOxi7913sn3m3gmezxShIiJJ4xlIdN0V0Kep2gjjq898iY9wIxfmfj5Pr3kHV029RKgLOscFoCJdv/C2MVasft5K8iRjSrz/GjRyF9s0/wEURQ/XtCHV2Iq1fEaJuG/KumwFXbgbsiW40NLdi23fbsf/AIbS1dcBY+cvHrYdX3ov33t+IIM0sftHVRT1pUrfbo76SX1SEqdOm4IP3NxD4qFrQTnObDP362iYYDz36hGXjhZ8uW4rz5ytQR2YZNPASeH2pyMxKx9mz5zBs+FBs2vQJxowZjYrKC+iipPv37UOC24X6xlYYp8rPWH/+y9/oG+KJUXjo+iZXkpiyyEDCp+IbFumJwkkc0uXJTpTCwcV/9djqONeeeuQF1L21We1vGnxaaEK8lQAKW3EKJWlRxeDERoxOR30NoRSSZZT+ZTBsbIz8+IIGHCT3KMeTicmTnItjKKn6I90AVl4azGgYzovtKHl4OYruWxoPny3eKXAkeSlulMtyEmomDmxYdj5PyUQxziUaWRTKrrxmIn35VRj+mwdFTz32L3sYHd8e0yyjxhE7RGIqjM1BZcJhjpLQk7nJeVGu5nZwrggm1W4JGDHG3BbfZNiTkjmMi4gRubgZMeG76gqM+P1DcGWk4oc7nsDY19fCcNjRcvAYuo+egW/mFfAV5KGroQlJ2ZloPn4K3QdPwUd3TelfjO6L9Wj8ai8Kb56FQH0rdi1cAVu1nwKJcIJiRJksEghgat03AVssxHAUyEU15QOeFFoU6668CJMD99/7DMK7T6L8sXWKkiczE+dfWI9Dcx5ApNOvgnScrsSRGx5B5asfIik3m4iYOHb/i6j403vY/9CLiJIBbUGiEqXCRDtGE5GeEQny0ybQc81gc4e1q/gqWJ4EtafFPCgTCcspGTG1WB0BDHjrUfRZOg+BE6fReuI8uhub4cvPhdtHlhM9OJ+/oRHdzc1I79cXnn4F8PUrwYG716J5/VYYDHgbzWLRJ2kNNRvTJy1FewS7MbN9T8Do6vRb1W9+htYt36N95z6Rj1KTOZ1OjQJFTBI1HdkzsIhZhD7UGUKwrR0Wk4SyLAWXSYXYbUlMIqk+OLOSEQ4EETxTQ+NHYNJp86+ehtTJlyF19BAk9cmDO1n8NO6SoVAoYDQ3t1hr/+N5uJgPdWHaJ0YoJRIEHTtDUZyXVmbKY5lC56ZkOoMIrI+IHPwUmjN53+DCdvKksFkkFKIuTmaxkKJnF/vzuhmJj4txfIwV0kuvvBCw33PPijUHfzyGX9xzJ/IIu5QFfjLVrbfepMw1afIElJb0xbULrkVJSSm6u7sx77prMHvWdOzffxDLlt+K+ppqFPUtwbKf3Yrt23dyceYjCrf4psUYMnQwWd6D225fjpycHEyfMZXzB7B8+VJEGJEuRmdLazvmXj3HNBobG61nnv1PJjHmAZ6idDjCEKQaornJ72qyHgQMPhwTBOhfTklI1E5uiuNLik5LS9fUHAqE0NHRoVlU0BQUHIIQw9jBckakFSQFfQeT6vMvPBXnGQnnSIcfkaZmnViKTV1cDcezxw6auiXyBGoZI6UKv2sal3EqGCsYHSdcEp+F8Rm3o8yhU8qcPEnfTvoY/c002g4dtY7Me5jPk0UZZ5YpBCXoCMj0EoZclN+lVogxCmxMtCKIRgPliJB9DfK9hKiwtviUPktZhNBEQEOYV3wjGFEhXenJaE+0wdPGpOUPYfS2N0xb06btYOjTJMKSfJbpPRKgDixU1cE4GVXndRFSFGFJIRxBhQa/vRazzn6Jmec2Y8ALD6jSJqOMqihHIcrMx/moL5URlPnJZ12XlKBk7iz4hg/mIAdq3vwHw50CSDhKZcB4oeD0F2opsU+INPfIqg6BWiBgzmLRynydjvTLh3Gi+JE9cwJszN8OaTA4zm4wIknfUjgwnrgQBaFQUit2bj+Mxtc+gn/7EfVNNe2pR35v1fztKzob4eeaMTqiTW1NuNkAmAxBuSF8UnD7tci6ZhLs3gTEukNoOXAcjVt2w+l2wjd2JLLGjUSUE8c6WXi98ylaSP2GOKeYmIpFw2JC4sVrYjmp1Q1GWsHPrzONk7/8AwX5Ik73BE8EEZZ1UrvSl+5H3uxxaD5YBicXzyACIRJb0+c74MhOR/a0sRpFcojt677aAbOjGwWL5ujCjV/vQUJRDlxZaTj79ke4+IcP6APi5zQdAXcIgdICOcvmmjaLNmNsUQgVkbTPT06evWg6+iyahWOvvIMTtzyB2o1bmNQasfOym3Divt/h6I1P4Lt5K2hGF0nMwLaxS1B227M4tfJlbB1DLmKrcu6NDdiz4EF0nK/BkFW3wVmcT8eW9STSVHpZksLQZBoBkhBlfakxiIZB7qh952tUbvgS0TY/EicMQ826TfCwoppx9nMUrbwZJuEf+sAyEV87mYJbrkOotQUj330KMw9uRMve4+hkyZA4oA/qdh/AmVfWwzxVrQ4tVWgsxEKL/YZ2aaQCm/SfkhVNk1lThBBUJIQp05lVL6PP7IkovnM+HCx2NudNw777n2brlIrce6+Hq1++CiJKJI8agMw75rFcqMfmBXfh+C2PwlWUiaFP34fU/DycW/tnjTSNHckDUqSJaSSshfRO3P+CVbdhC8xQPMaVM/gXJQ0Ln4gK3oGFuHzzK5o7QicrUX+4DAkpPi0DenOPJLy2qmp13LShA+AdPhCRhhbsmXEnou1MlpRCahMRRSgg7q1ci9fzfn6NaRy7+zmr9oPNxEsch06kNuJgIiOMaEhx0xVE6VO3I3feFLYk+XCQEf+vI9IdQKDiIg6s+g3MA+fU77R5ItKimFRstAGShvVH3i1XI+fKCaZRs/NHq/3T7aj5+3cw6YwWJbQZkkdUZIYaBRFSSvOw5uiDYE0zLEn3rPeFZXlXU4IQoQjtycpkaUDqLshA+4ETiDHvRNmdJLFeSZkwAvnsGZJKCxhJGWwJpYGi4Ew8xsZNH1sHDh1hM8ruhRMnkjsGDxgE/sIYNiHVOw8CF2vhkOiiP0W7Igg0tSJKJ0tKSoIzzcuF2VdwzhBDNnFQCQrGjODipDFBTupZfkZYgO3fd4ANrx+HDx1Fh78T4RAVIq2PHz/WNN7b8N/WQQqiccRDKZwPWUwe0otIzEvBJNlT2s0YfUdISPKgRFyvH4nDRSSjCivGJ5J/6msSpuFwSJlb2FbylDC6JlciOWnqZNN+w6LFazpZhzyz9jFcOmwoBg0ZjB8PHYLPm6yddDftnZGRQenDlJWUTSES2RHEE5uh46R0sFHQadMnY+KkiRh12U/Q3NSkju9OIAvTKQU9O00nQvh8KWqBhAS3bg0UFvaJ2a+/YfGadsI1mIVME+0u1dWYcWOQ5PXCx9LujjtvU6Yt7FOEBQsXsuWN4Yb51+qkIUbaLUuXYPeuPbhv1QqcOnkan376GQ7/SITJLat/+SAREc1dWLRoPsZPGI9kXxLycnNxI4unyvOVaGtvR1Fxn5jNkpxCaBtqavHFZ1+itLSvblAUFRWycitEC4XbuWs3pkwah7f++gbGj70CW7fuwMiRw5GVmY7UFC+mz5yBH1m1TZhwBUaNGoWRo4Yjn9zhIGKZ7ATszC3tbGAlXOtq6tFQT7SYyo8dPaq+IxFqsKm1Dh8tY3pmN8dokYZL7CewOul84h+SkU3a2kM4480t7UyfkH5FxomZhIMk03qTk+kgFlpZBop/yHPagNFPxIekDRUS066R9MDZMWPGVNMIhyPWW2+/ixPlpzlYqE8GsWLr3Z3hUCdJSxaUWlM2newuhjYjzKJQdjqrLCB1Bufn5bgjxxWRTlLkoiNLPcNPUcLOMtNBWpDaeMaMGVhw/VxTS0Vx8gidq2XHAVS89Xd0HiqHg8WMerXmH4kgosOR8dESCFxQAkRW7RFKnFJv997jIaQoiKqSfFgQiN9i5PDko8qyNs6jc8oFmVL+k1F8RnKgKCwRKb+FvTR5ynocJlWhTCqK9gIhMks7LOjL/HJIp2JxDUWM+c5dmIuUcaOQPW+aVhY2n9c0Q+GIglK+5mVU/P59liEpGtq6koolAgjjSxLgArqyTE/VXHEh5beOFrNTELGmAKFW4SENpPijHhRYpRcLeRxw9c2CMz8DtrRkROkBdnpElHwZrm5EuL5NC4Ne1GTfRdflT3E7md+SzMS5HXRndT3KKFwqh4AWFUrkQLnnTPUiffZYruVFmKxkT0pEpLIBwRMVXK8ONpZcBXfeYJasXB4H5fSvCMofPyBhe1VRWShOW0xX8p0Iq2Kynvzmn51KiGcof1JokYUOQWIXgTQPqT6Cm3iJPC+WirHwdA4oQMb8iRi0Yikc3kTR4V+OSHsnDq9+Dm3bjiDWGmTNJ55HQGUyzizhIN/E51Q+vRoXzyY1gQhDrxFvEbFlXTFWAj0jwHYx0NGOtKICRBtbdQfR7mFjEyK9/ttC85In74nEHYvuaeMEun3Qs4gIoU2LmETW0BWpHOPPxrZOfgrvuzwu1gcMD7km25MxSULiwoSFhYjsT4RYsQaTaN38FJhZCQjW1qLlgy0of/4vqPl8G9rPVKKrsRkd5edQ8+GXOPXE79C1i6wXCCCS7kI4k8+4TYSi3bolJRWdekaPTCKHtAUGPUaNIwalF2lvRM+3a0iSN+iBNjZVXsuJcGWdbgLbKb/dyXaFWV+qe9WdZGOdeuQPqPzjhrinKP5yh5MKQARFTuYFvUdpxEQEjRziscNZmMleZyisJDeind2wmjtgJHqQyU4g9+pJcHmTZLDM+K8H5zODQXRV1qJu+15c/HIbSm64CjkTR7NuYT/N5Pi/Wf2fDiHHcHMLzv/tI9R/tQu+/CItS2THK9LSgZb9xxDlp028VfoqVVOX0ywgWUPCzEEeEo+TQwCV1w6Fd4mn3B0xmGas8n9/BVV/2sQ4owLqehwpYGvJSTAEaWF0sQ49wnlJEUa8shqpQ/vppL1H+/GzuPDJVpQsuQrevgUau6Jw47tfwv9DGYXh80zORBketj9Ft89X8Dx5WT0zAP5T51C3aQvqP9uFEN1blFHrUfCsuazrV9yIZHYp0tMFCGj3xRaksI73sBHtPaIsKBp3HMTRB1+EWdcWL7PFlgqKqEYeUvcnQEKY9P5oVwBFdyw0BzB8HModQq5S6jLHSo8vh25siaF4S/COl8NR1nN0OcY886SO6zpThf3zVyJU20I3ZNrkqtXPvYOsm2che+kcBP1dSJ07HgnFeWj8eBui7A1DLM+RnYHksSPg7gFEFefpLshB8uihuMjwkjmdaT4+S2+cOQbuIX3RcKwM9T8cROvft6Nt8/54yBAwsIBNGNwHI19+DEnkDglfG/nLkOZF9srifYKuwUDjesxUXFRODbeeUl8OI9oVts48sQ5Vr9FTEpN6WJ43GCaaYoWwGJ/K4pxRuUY4g/WAa0A+MhZMxsCHf6av8YK1jaj9eCuqX1pP62ci56bZSBo1EG5mmI6j5ahY9wG6fjwLg+WeKysVztI8lKy4CblXTlQxAx0dBONLXFi3EWZzp+4oiUflLZ6D1CmjkJCfDbOxDfUffoNGepKd4T7ot6uQdtkgONjAh7tDOLriabRvZRfAyl93IcXl6eFSfEupICgoYPGv/I/3+CNqkmjvWmResvaeiBFs7bIq1r6Gi3/9CIZsQ0hho5s2gozAw4PfpVwRctO8L3HJeFVi5n8RVuwGycp7aSnSZ4xmx+fXXSPZ5U4bPwKpI9i2pKfE5/p/HF1VtWjYuhfBsxeYxcKiLkIMo2htK0IX6mmUBu1wJVtqulZZeQoHcqzUUgKAhBFIwrStAiW/oxGGzy8ElBURo7uh3Tr/5KuoISg21tMS95LKNJ2RjOSn7rUIUAwhlUQW5Yemb7kkixJMOwnWU5qLtDlXwJWXTsFkd9yCN5chQgE7auq0CHNxHTfrcUdigqZ2NZtKzX8M0UiQ7XdHJ4LtHbDYxbhYUySyPg+zI+pg/e/NSOf3IDplw/y7HxFqbdNeUNKzjaEizanKKNuFkj3VJeiLPV6he1TULypdMU9Z2p7tU1D6PXhbxOiobrQq1qxDzRsfwZ6aRrniD4q7Cd9IOOliGokyfzwrSRqU7Rf54wP6HbLfQEVzV96IwsWzkVyYh4YjZTBaOmH42XwyKzQeL4fJAs1JcCXlczV5XA2q4MihYWshxDkdOenIGTEY9uREuAqykdi/D9zJPtQxlVe8vhFd+8sJPN2DXXaP6nEDspqVvkVcXEwYI+dkjr4UyUwOnr6FSCzlyfnc2cx05C3RjrqaPCJGe3uH9d22XeycjyCFPWhJYSFSGasuCpznTYVZVYNgxUU4glG0natG59kqRMRNpXOSP03R/BQriD5URl6DCaBK4iy8VFoRWIbS29SSvCZkJwZQRPjPJpblODEuYZYn4qf2KfE2QvgyxHLIW9oHaYP6I5GgRTxOknE+MkcRPHqrLcHD+sOtBNz72XvIjH5mp5NlpxAIBNHc3IzyU+Xo9HdjzJjLzLlzZ0UMNtTWlm+3Ye++A+racfnFYuQMsb6aULytxztYtss92cSMe5G89mSaZuGTnp6OgoJ8eNica58i2sknP+wEzsNCKSM9A+lpqfAmJWi5rrVIzxrx/7kWpZCu09/pRxu7yta2doTC8jaEXqBj43PKu4AQFaxlSDU0NOjLDbmn9RVPeaMiL05pfW1/KXBcP86h/RJll4mkUzUZ/lOnTjIXLLw2YtTXN1rfbd+JfQcOUUg7crNzkEClJN6EgAKsKjsoXKe/UwlMFhSLiXDyukY3oOXkd/UCnrJFKwKrEryn7YD85sJutzveq1A3EVwPmVO8qocY9TJ/2znO5XbxmfiOmhhGNiHYsyFCohVlTa4lh7YSfFxesIihOCnXFsV71iBYaij54zW5rOvzFI4JBkxMnTHFvHHJ9RGjprrG2rH7Bxw6cgzJPh9uXXYT/EyNH3/4CcPAhiuvmokhgwZg167vce5cBRITEtG/f2m8deeEsuVTdaEaubnZSEtLU2t9//1eeEmmAwYMUBBOlZergqNHX4azp0+joqKSIHchkeH6k9E/oRE82LNzFzrowiLDJQP66/ZQBz2k7HgZKiuq0Eoy9Xg8SE1PQxuv9+vfD8XFRWhraVHA5XVVU0sbhg0brHsTnSRqAeYCZRPjlPQt0W0Ht4tlPY3f2SlGjqKmpoZRcpCghLjmVHPhousi9vseeHDNufMVqGE/IntPlw4ZontS8lpq6rTJusV07lwlLlTXYu7c2UhN9WH9hk04eOgQzp47j6TkZCxdeiPj8gwVOIXCokLMmz8PBYUFOH/+PE6ePIlpM6Zj0uRJqsC4CeNQVJivjZkYasTI4cjJykTZkaNobGpW4adMlbrFwK6du7Fj+y5VOEDw29pYo9STz5hhRo64FAMH9GPYNKGd9Uwjeyd5bziB83uTk/Sl5OChg6hsN2Uox969+5nJYgT8EmTmZGL9u+t5bZ/qrR5KQuDasUFDB8aM06fPWbv2/ICjtIiAUVxciEgojKqqao3DzMwMPaU/CDJV6i4SvUAsL+4XZHi1kKzEktJLeGnp3JxsWrkDHUypRX2LdduzhQp30HqJTK9Z2VkU3Ivai3VIIcg+n2wgMlOQgFtbW9He3s4xmbrtJjzlpwcJG4joAk5Z2Und7UpLTdXwlhtdBNlP78vLzUFzUwsaCVZOPsuD1BR0dfmpTxUN7EM2ZRODHz9ahkAwoF4je0V+fwDTpk0ylyxZEN862MXw2cnwaKbgkhj0JRQV1g0bkYSHkGY0Fo9fyTgS0wJM74azxLTUAcINEtciqLxwddgdfE62k6Txkufi7UEv/8i8klkEYAkD5QM+K+QtO27CGzbOobWFyCLuJYfQQc+fvGQTzxKjyHjlN8pIJiO/Cb9wPiFWjok/LnwjvwzdhpbxY8ePxeXMPqUlfeKgxIexLqAQzc2tqKtrRBMtpjPw7AVIhiohcjkBTnfTeAhI8Wl4Kjh6Vf+JkrrjxYvxZ+LTyiGA6ZyyY6YX4/PpowRYno2rzd+6Vs99OXqH8qYQsHyRMbpnozLKb2kA4wN7QeMIBVi2tfsw1AvoTUmsrYT8We+Qt83I/wCoDTpymmt1LwAAAABJRU5ErkJggg==">
            <a:extLst>
              <a:ext uri="{FF2B5EF4-FFF2-40B4-BE49-F238E27FC236}">
                <a16:creationId xmlns="" xmlns:a16="http://schemas.microsoft.com/office/drawing/2014/main" id="{D4478B68-2B19-4ABF-A738-CFD7CF1F64D7}"/>
              </a:ext>
            </a:extLst>
          </p:cNvPr>
          <p:cNvSpPr>
            <a:spLocks noChangeAspect="1" noChangeArrowheads="1"/>
          </p:cNvSpPr>
          <p:nvPr/>
        </p:nvSpPr>
        <p:spPr bwMode="auto">
          <a:xfrm>
            <a:off x="9264650" y="47418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5130" name="Imagen 9" descr="logo chiquito">
            <a:extLst>
              <a:ext uri="{FF2B5EF4-FFF2-40B4-BE49-F238E27FC236}">
                <a16:creationId xmlns="" xmlns:a16="http://schemas.microsoft.com/office/drawing/2014/main" id="{20C66E05-6DC2-4690-A582-FF897C8F45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3" descr="https://educrea.cl/wp-content/uploads/2016/02/DOC-Pautas-y-estrategias-250x250.png">
            <a:extLst>
              <a:ext uri="{FF2B5EF4-FFF2-40B4-BE49-F238E27FC236}">
                <a16:creationId xmlns="" xmlns:a16="http://schemas.microsoft.com/office/drawing/2014/main" id="{3986857A-3377-4F17-868D-2ED8DC206416}"/>
              </a:ext>
            </a:extLst>
          </p:cNvPr>
          <p:cNvSpPr>
            <a:spLocks noChangeAspect="1" noChangeArrowheads="1"/>
          </p:cNvSpPr>
          <p:nvPr/>
        </p:nvSpPr>
        <p:spPr bwMode="auto">
          <a:xfrm>
            <a:off x="5943600" y="3180140"/>
            <a:ext cx="304800" cy="211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36" name="Picture 16" descr="https://educrea.cl/wp-content/uploads/2016/02/DOC-Pautas-y-estrategias-250x250.png">
            <a:extLst>
              <a:ext uri="{FF2B5EF4-FFF2-40B4-BE49-F238E27FC236}">
                <a16:creationId xmlns="" xmlns:a16="http://schemas.microsoft.com/office/drawing/2014/main" id="{CD884FF0-3B68-4A8B-B186-D41409796B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184" y="1713594"/>
            <a:ext cx="3888432" cy="2106258"/>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1044" r:id="rId2" imgW="257040" imgH="304920"/>
        </mc:Choice>
        <mc:Fallback>
          <p:control r:id="rId2" imgW="257040" imgH="304920">
            <p:pic>
              <p:nvPicPr>
                <p:cNvPr id="2" name="HTMLCheckbox1"/>
                <p:cNvPicPr preferRelativeResize="0">
                  <a:picLocks noChangeArrowheads="1" noChangeShapeType="1"/>
                </p:cNvPicPr>
                <p:nvPr/>
              </p:nvPicPr>
              <p:blipFill>
                <a:blip r:embed="rId9"/>
                <a:srcRect/>
                <a:stretch>
                  <a:fillRect/>
                </a:stretch>
              </p:blipFill>
              <p:spPr bwMode="auto">
                <a:xfrm>
                  <a:off x="152400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5" r:id="rId3" imgW="257040" imgH="304920"/>
        </mc:Choice>
        <mc:Fallback>
          <p:control r:id="rId3" imgW="257040" imgH="304920">
            <p:pic>
              <p:nvPicPr>
                <p:cNvPr id="4" name="HTMLCheckbox2"/>
                <p:cNvPicPr preferRelativeResize="0">
                  <a:picLocks noChangeArrowheads="1" noChangeShapeType="1"/>
                </p:cNvPicPr>
                <p:nvPr/>
              </p:nvPicPr>
              <p:blipFill>
                <a:blip r:embed="rId9"/>
                <a:srcRect/>
                <a:stretch>
                  <a:fillRect/>
                </a:stretch>
              </p:blipFill>
              <p:spPr bwMode="auto">
                <a:xfrm>
                  <a:off x="1524000" y="-96838"/>
                  <a:ext cx="1371600" cy="21272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9588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Rectángulo">
            <a:extLst>
              <a:ext uri="{FF2B5EF4-FFF2-40B4-BE49-F238E27FC236}">
                <a16:creationId xmlns="" xmlns:a16="http://schemas.microsoft.com/office/drawing/2014/main" id="{ABF4AB57-A3BC-41CB-8057-E494471818F6}"/>
              </a:ext>
            </a:extLst>
          </p:cNvPr>
          <p:cNvSpPr>
            <a:spLocks noChangeArrowheads="1"/>
          </p:cNvSpPr>
          <p:nvPr/>
        </p:nvSpPr>
        <p:spPr bwMode="auto">
          <a:xfrm>
            <a:off x="3902075" y="260350"/>
            <a:ext cx="637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2000" b="1"/>
          </a:p>
        </p:txBody>
      </p:sp>
      <p:sp>
        <p:nvSpPr>
          <p:cNvPr id="17411" name="Rectángulo 1">
            <a:extLst>
              <a:ext uri="{FF2B5EF4-FFF2-40B4-BE49-F238E27FC236}">
                <a16:creationId xmlns="" xmlns:a16="http://schemas.microsoft.com/office/drawing/2014/main" id="{01FA435C-923D-47C7-9BD1-22C72C35330E}"/>
              </a:ext>
            </a:extLst>
          </p:cNvPr>
          <p:cNvSpPr>
            <a:spLocks noChangeArrowheads="1"/>
          </p:cNvSpPr>
          <p:nvPr/>
        </p:nvSpPr>
        <p:spPr bwMode="auto">
          <a:xfrm>
            <a:off x="2171700" y="182563"/>
            <a:ext cx="7596708"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MX" altLang="es-MX" sz="2800" dirty="0">
                <a:solidFill>
                  <a:srgbClr val="000000"/>
                </a:solidFill>
              </a:rPr>
              <a:t>Bibliograf</a:t>
            </a:r>
            <a:r>
              <a:rPr lang="es-MX" altLang="es-MX" sz="2800" dirty="0">
                <a:solidFill>
                  <a:srgbClr val="000000"/>
                </a:solidFill>
                <a:latin typeface="Calibri" panose="020F0502020204030204" pitchFamily="34" charset="0"/>
              </a:rPr>
              <a:t>í</a:t>
            </a:r>
            <a:r>
              <a:rPr lang="es-MX" altLang="es-MX" sz="2800" dirty="0">
                <a:solidFill>
                  <a:srgbClr val="000000"/>
                </a:solidFill>
              </a:rPr>
              <a:t>a y materiales de apoyo</a:t>
            </a:r>
          </a:p>
          <a:p>
            <a:pPr algn="ctr">
              <a:spcBef>
                <a:spcPct val="0"/>
              </a:spcBef>
              <a:buFontTx/>
              <a:buNone/>
            </a:pPr>
            <a:r>
              <a:rPr lang="es-MX" altLang="es-MX" sz="1800" dirty="0">
                <a:solidFill>
                  <a:srgbClr val="000000"/>
                </a:solidFill>
              </a:rPr>
              <a:t>Unidad 1</a:t>
            </a:r>
          </a:p>
          <a:p>
            <a:pPr>
              <a:spcBef>
                <a:spcPct val="0"/>
              </a:spcBef>
              <a:buFontTx/>
              <a:buNone/>
            </a:pPr>
            <a:endParaRPr lang="es-MX" altLang="es-MX" sz="1200" dirty="0">
              <a:solidFill>
                <a:srgbClr val="000000"/>
              </a:solidFill>
            </a:endParaRPr>
          </a:p>
          <a:p>
            <a:pPr>
              <a:spcBef>
                <a:spcPct val="0"/>
              </a:spcBef>
              <a:buFontTx/>
              <a:buNone/>
            </a:pPr>
            <a:endParaRPr lang="es-MX" altLang="es-MX" sz="1200" dirty="0">
              <a:solidFill>
                <a:srgbClr val="000000"/>
              </a:solidFill>
            </a:endParaRPr>
          </a:p>
          <a:p>
            <a:pPr>
              <a:spcBef>
                <a:spcPct val="0"/>
              </a:spcBef>
              <a:buFontTx/>
              <a:buNone/>
            </a:pPr>
            <a:r>
              <a:rPr lang="es-MX" altLang="es-MX" sz="1200" dirty="0">
                <a:solidFill>
                  <a:srgbClr val="000000"/>
                </a:solidFill>
              </a:rPr>
              <a:t>Bibliografía complementaria: </a:t>
            </a:r>
          </a:p>
          <a:p>
            <a:pPr>
              <a:spcBef>
                <a:spcPct val="0"/>
              </a:spcBef>
              <a:buFontTx/>
              <a:buNone/>
            </a:pPr>
            <a:r>
              <a:rPr lang="es-MX" altLang="es-MX" sz="1200" dirty="0" err="1">
                <a:solidFill>
                  <a:srgbClr val="000000"/>
                </a:solidFill>
              </a:rPr>
              <a:t>Echeita</a:t>
            </a:r>
            <a:r>
              <a:rPr lang="es-MX" altLang="es-MX" sz="1200" dirty="0">
                <a:solidFill>
                  <a:srgbClr val="000000"/>
                </a:solidFill>
              </a:rPr>
              <a:t>, G. (2006). Educación para la Inclusión o Educación sin Exclusiones. Madrid: Narcea. </a:t>
            </a:r>
            <a:r>
              <a:rPr lang="es-MX" altLang="es-MX" sz="1200" dirty="0" err="1">
                <a:solidFill>
                  <a:srgbClr val="000000"/>
                </a:solidFill>
              </a:rPr>
              <a:t>Cap</a:t>
            </a:r>
            <a:r>
              <a:rPr lang="es-MX" altLang="es-MX" sz="1200" dirty="0">
                <a:solidFill>
                  <a:srgbClr val="000000"/>
                </a:solidFill>
              </a:rPr>
              <a:t> 3 pp. 75-111. </a:t>
            </a:r>
          </a:p>
          <a:p>
            <a:pPr>
              <a:spcBef>
                <a:spcPct val="0"/>
              </a:spcBef>
              <a:buFontTx/>
              <a:buNone/>
            </a:pPr>
            <a:r>
              <a:rPr lang="es-MX" altLang="es-MX" sz="1200" dirty="0">
                <a:solidFill>
                  <a:srgbClr val="000000"/>
                </a:solidFill>
              </a:rPr>
              <a:t> </a:t>
            </a:r>
          </a:p>
          <a:p>
            <a:pPr>
              <a:spcBef>
                <a:spcPct val="0"/>
              </a:spcBef>
              <a:buFontTx/>
              <a:buNone/>
            </a:pPr>
            <a:r>
              <a:rPr lang="es-MX" altLang="es-MX" sz="1200" dirty="0" err="1">
                <a:solidFill>
                  <a:srgbClr val="000000"/>
                </a:solidFill>
              </a:rPr>
              <a:t>Marchesi</a:t>
            </a:r>
            <a:r>
              <a:rPr lang="es-MX" altLang="es-MX" sz="1200" dirty="0">
                <a:solidFill>
                  <a:srgbClr val="000000"/>
                </a:solidFill>
              </a:rPr>
              <a:t>, A. (1999).Del lenguaje de las deficiencias a las escuelas inclusivas. En: Coll, C., Palacios, J. y </a:t>
            </a:r>
            <a:r>
              <a:rPr lang="es-MX" altLang="es-MX" sz="1200" dirty="0" err="1">
                <a:solidFill>
                  <a:srgbClr val="000000"/>
                </a:solidFill>
              </a:rPr>
              <a:t>Marchesi,A</a:t>
            </a:r>
            <a:r>
              <a:rPr lang="es-MX" altLang="es-MX" sz="1200" dirty="0">
                <a:solidFill>
                  <a:srgbClr val="000000"/>
                </a:solidFill>
              </a:rPr>
              <a:t>. Desarrollo Psicológico y Educación. Madrid: Alianza Editorial. </a:t>
            </a:r>
            <a:r>
              <a:rPr lang="es-MX" altLang="es-MX" sz="1200" dirty="0" err="1">
                <a:solidFill>
                  <a:srgbClr val="000000"/>
                </a:solidFill>
              </a:rPr>
              <a:t>Vol</a:t>
            </a:r>
            <a:r>
              <a:rPr lang="es-MX" altLang="es-MX" sz="1200" dirty="0">
                <a:solidFill>
                  <a:srgbClr val="000000"/>
                </a:solidFill>
              </a:rPr>
              <a:t> 3. </a:t>
            </a:r>
            <a:r>
              <a:rPr lang="es-MX" altLang="es-MX" sz="1200" dirty="0" err="1">
                <a:solidFill>
                  <a:srgbClr val="000000"/>
                </a:solidFill>
              </a:rPr>
              <a:t>Pp</a:t>
            </a:r>
            <a:r>
              <a:rPr lang="es-MX" altLang="es-MX" sz="1200" dirty="0">
                <a:solidFill>
                  <a:srgbClr val="000000"/>
                </a:solidFill>
              </a:rPr>
              <a:t> 21-44. </a:t>
            </a:r>
          </a:p>
          <a:p>
            <a:pPr>
              <a:spcBef>
                <a:spcPct val="0"/>
              </a:spcBef>
              <a:buFontTx/>
              <a:buNone/>
            </a:pPr>
            <a:endParaRPr lang="es-MX" altLang="es-MX" sz="1200" dirty="0">
              <a:solidFill>
                <a:srgbClr val="000000"/>
              </a:solidFill>
            </a:endParaRPr>
          </a:p>
          <a:p>
            <a:pPr>
              <a:spcBef>
                <a:spcPct val="0"/>
              </a:spcBef>
              <a:buFontTx/>
              <a:buNone/>
            </a:pPr>
            <a:endParaRPr lang="es-MX" altLang="es-MX" sz="1200" dirty="0">
              <a:solidFill>
                <a:srgbClr val="000000"/>
              </a:solidFill>
            </a:endParaRPr>
          </a:p>
          <a:p>
            <a:pPr>
              <a:spcBef>
                <a:spcPct val="0"/>
              </a:spcBef>
              <a:buFontTx/>
              <a:buNone/>
            </a:pPr>
            <a:r>
              <a:rPr lang="es-MX" altLang="es-MX" sz="1200" dirty="0"/>
              <a:t>Formato 1. Reflexión sobre el concepto de diversidad. Formato 2. Educación y atención a la diversidad. Formato 3 ¿Y si José fuera mi alumno? </a:t>
            </a:r>
          </a:p>
          <a:p>
            <a:pPr>
              <a:spcBef>
                <a:spcPct val="0"/>
              </a:spcBef>
              <a:buFontTx/>
              <a:buNone/>
            </a:pPr>
            <a:r>
              <a:rPr lang="es-MX" altLang="es-MX" sz="1200" dirty="0"/>
              <a:t> </a:t>
            </a:r>
          </a:p>
          <a:p>
            <a:pPr>
              <a:spcBef>
                <a:spcPct val="0"/>
              </a:spcBef>
              <a:buFontTx/>
              <a:buNone/>
            </a:pPr>
            <a:r>
              <a:rPr lang="es-MX" altLang="es-MX" sz="1200" dirty="0"/>
              <a:t> </a:t>
            </a:r>
          </a:p>
          <a:p>
            <a:pPr>
              <a:spcBef>
                <a:spcPct val="0"/>
              </a:spcBef>
              <a:buFontTx/>
              <a:buNone/>
            </a:pPr>
            <a:r>
              <a:rPr lang="es-MX" altLang="es-MX" sz="1200" dirty="0"/>
              <a:t>Videos </a:t>
            </a:r>
            <a:r>
              <a:rPr lang="es-MX" altLang="es-MX" sz="1200" dirty="0" err="1"/>
              <a:t>Diverdiferencias</a:t>
            </a:r>
            <a:r>
              <a:rPr lang="es-MX" altLang="es-MX" sz="1200" dirty="0"/>
              <a:t> </a:t>
            </a:r>
          </a:p>
        </p:txBody>
      </p:sp>
      <p:pic>
        <p:nvPicPr>
          <p:cNvPr id="17412" name="Picture 6" descr="http://1.bp.blogspot.com/-sKwHmxQBRXA/Tme39h-Q45I/AAAAAAAAAb4/g57iuJFAzWw/s1600/Libro.jpg">
            <a:extLst>
              <a:ext uri="{FF2B5EF4-FFF2-40B4-BE49-F238E27FC236}">
                <a16:creationId xmlns="" xmlns:a16="http://schemas.microsoft.com/office/drawing/2014/main" id="{AC667F0B-77FA-49EA-9BD4-8D44EF955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3337" y="3978126"/>
            <a:ext cx="1146026" cy="156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http://images.clipartpanda.com/picture-books-for-children-NewspaperGraphic.jpg">
            <a:extLst>
              <a:ext uri="{FF2B5EF4-FFF2-40B4-BE49-F238E27FC236}">
                <a16:creationId xmlns="" xmlns:a16="http://schemas.microsoft.com/office/drawing/2014/main" id="{AF9915ED-7743-4E7D-8C70-83C085C3F1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2615" y="3214155"/>
            <a:ext cx="4490098" cy="258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ángulo 2">
            <a:extLst>
              <a:ext uri="{FF2B5EF4-FFF2-40B4-BE49-F238E27FC236}">
                <a16:creationId xmlns="" xmlns:a16="http://schemas.microsoft.com/office/drawing/2014/main" id="{3C4DAF2C-B774-46EB-84D5-F34F536F2095}"/>
              </a:ext>
            </a:extLst>
          </p:cNvPr>
          <p:cNvSpPr>
            <a:spLocks noChangeArrowheads="1"/>
          </p:cNvSpPr>
          <p:nvPr/>
        </p:nvSpPr>
        <p:spPr bwMode="auto">
          <a:xfrm>
            <a:off x="1927225" y="5795963"/>
            <a:ext cx="1862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17415" name="Imagen 8" descr="logo chiquito">
            <a:extLst>
              <a:ext uri="{FF2B5EF4-FFF2-40B4-BE49-F238E27FC236}">
                <a16:creationId xmlns="" xmlns:a16="http://schemas.microsoft.com/office/drawing/2014/main" id="{04D08878-62B0-4110-82A9-F5438BE3FF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9113" y="5813426"/>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92" r:id="rId2" imgW="257040" imgH="304920"/>
        </mc:Choice>
        <mc:Fallback>
          <p:control r:id="rId2" imgW="257040" imgH="304920">
            <p:pic>
              <p:nvPicPr>
                <p:cNvPr id="2" name="HTMLCheckbox1"/>
                <p:cNvPicPr preferRelativeResize="0">
                  <a:picLocks noChangeArrowheads="1" noChangeShapeType="1"/>
                </p:cNvPicPr>
                <p:nvPr/>
              </p:nvPicPr>
              <p:blipFill>
                <a:blip r:embed="rId8"/>
                <a:srcRect/>
                <a:stretch>
                  <a:fillRect/>
                </a:stretch>
              </p:blipFill>
              <p:spPr bwMode="auto">
                <a:xfrm>
                  <a:off x="944563" y="0"/>
                  <a:ext cx="1065212"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93" r:id="rId3" imgW="257040" imgH="304920"/>
        </mc:Choice>
        <mc:Fallback>
          <p:control r:id="rId3" imgW="257040" imgH="304920">
            <p:pic>
              <p:nvPicPr>
                <p:cNvPr id="3" name="HTMLCheckbox2"/>
                <p:cNvPicPr preferRelativeResize="0">
                  <a:picLocks noChangeArrowheads="1" noChangeShapeType="1"/>
                </p:cNvPicPr>
                <p:nvPr/>
              </p:nvPicPr>
              <p:blipFill>
                <a:blip r:embed="rId8"/>
                <a:srcRect/>
                <a:stretch>
                  <a:fillRect/>
                </a:stretch>
              </p:blipFill>
              <p:spPr bwMode="auto">
                <a:xfrm>
                  <a:off x="2171700" y="-2227263"/>
                  <a:ext cx="1092200" cy="92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65136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Rectángulo">
            <a:extLst>
              <a:ext uri="{FF2B5EF4-FFF2-40B4-BE49-F238E27FC236}">
                <a16:creationId xmlns="" xmlns:a16="http://schemas.microsoft.com/office/drawing/2014/main" id="{E0BF77A6-8BF8-49CF-A293-74B8FB48ABD7}"/>
              </a:ext>
            </a:extLst>
          </p:cNvPr>
          <p:cNvSpPr>
            <a:spLocks noChangeArrowheads="1"/>
          </p:cNvSpPr>
          <p:nvPr/>
        </p:nvSpPr>
        <p:spPr bwMode="auto">
          <a:xfrm>
            <a:off x="3902075" y="260350"/>
            <a:ext cx="637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2000" b="1"/>
          </a:p>
        </p:txBody>
      </p:sp>
      <p:sp>
        <p:nvSpPr>
          <p:cNvPr id="18435" name="Rectángulo 1">
            <a:extLst>
              <a:ext uri="{FF2B5EF4-FFF2-40B4-BE49-F238E27FC236}">
                <a16:creationId xmlns="" xmlns:a16="http://schemas.microsoft.com/office/drawing/2014/main" id="{22CC5DBB-3F98-4707-9CD8-FBE9670BBE5D}"/>
              </a:ext>
            </a:extLst>
          </p:cNvPr>
          <p:cNvSpPr>
            <a:spLocks noChangeArrowheads="1"/>
          </p:cNvSpPr>
          <p:nvPr/>
        </p:nvSpPr>
        <p:spPr bwMode="auto">
          <a:xfrm>
            <a:off x="2529395" y="460375"/>
            <a:ext cx="902295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s-MX" altLang="es-MX" sz="1200" dirty="0"/>
          </a:p>
          <a:p>
            <a:pPr algn="ctr">
              <a:spcBef>
                <a:spcPct val="0"/>
              </a:spcBef>
              <a:buFontTx/>
              <a:buNone/>
            </a:pPr>
            <a:r>
              <a:rPr lang="es-MX" altLang="es-MX" sz="1400" dirty="0"/>
              <a:t>UNIDAD II</a:t>
            </a:r>
          </a:p>
          <a:p>
            <a:pPr algn="ctr">
              <a:spcBef>
                <a:spcPct val="0"/>
              </a:spcBef>
              <a:buFontTx/>
              <a:buNone/>
            </a:pPr>
            <a:endParaRPr lang="es-MX" altLang="es-MX" sz="1400" dirty="0"/>
          </a:p>
          <a:p>
            <a:pPr>
              <a:spcBef>
                <a:spcPct val="0"/>
              </a:spcBef>
              <a:buFontTx/>
              <a:buNone/>
            </a:pPr>
            <a:r>
              <a:rPr lang="es-MX" altLang="es-MX" sz="1100" dirty="0"/>
              <a:t>Caso “y tu…Cómo formas parte de la Discriminación? http://www.wix.com/losotros2012/diversite Material de lectura: Discriminación: una barrera para la Inclusión Encuesta Nacional http://www.conapred.org.mx/index.php?contenido=pagina&amp;id=424&amp;id_opcion=436&amp;op= 436 UNESCO (1994). </a:t>
            </a:r>
          </a:p>
          <a:p>
            <a:pPr>
              <a:spcBef>
                <a:spcPct val="0"/>
              </a:spcBef>
              <a:buFontTx/>
              <a:buNone/>
            </a:pPr>
            <a:r>
              <a:rPr lang="es-MX" altLang="es-MX" sz="1100" dirty="0"/>
              <a:t>Las Necesidades Educativas en el Aula: materiales para la formación del profesorado. París: UNESCO. Módulo 2 pp. 33-45. http://unesdoc.unesco.org/images/0009/000966/096636sb.pdf</a:t>
            </a:r>
            <a:r>
              <a:rPr lang="es-MX" altLang="es-MX" sz="1200" dirty="0"/>
              <a:t> </a:t>
            </a:r>
          </a:p>
          <a:p>
            <a:pPr>
              <a:spcBef>
                <a:spcPct val="0"/>
              </a:spcBef>
              <a:buFontTx/>
              <a:buNone/>
            </a:pPr>
            <a:r>
              <a:rPr lang="es-MX" altLang="es-MX" sz="1200" dirty="0"/>
              <a:t> </a:t>
            </a:r>
          </a:p>
          <a:p>
            <a:pPr>
              <a:spcBef>
                <a:spcPct val="0"/>
              </a:spcBef>
              <a:buFontTx/>
              <a:buNone/>
            </a:pPr>
            <a:r>
              <a:rPr lang="es-MX" altLang="es-MX" sz="1200" dirty="0" err="1"/>
              <a:t>Echeita</a:t>
            </a:r>
            <a:r>
              <a:rPr lang="es-MX" altLang="es-MX" sz="1200" dirty="0"/>
              <a:t>, G. (2006). Educación para la Inclusión o Educación sin Exclusiones. Madrid: Narcea. Cap. 3 pp. 88-99. </a:t>
            </a:r>
          </a:p>
          <a:p>
            <a:pPr>
              <a:spcBef>
                <a:spcPct val="0"/>
              </a:spcBef>
              <a:buFontTx/>
              <a:buNone/>
            </a:pPr>
            <a:r>
              <a:rPr lang="es-MX" altLang="es-MX" sz="1200" dirty="0"/>
              <a:t> </a:t>
            </a:r>
          </a:p>
          <a:p>
            <a:pPr>
              <a:spcBef>
                <a:spcPct val="0"/>
              </a:spcBef>
              <a:buFontTx/>
              <a:buNone/>
            </a:pPr>
            <a:r>
              <a:rPr lang="es-MX" altLang="es-MX" sz="1200" dirty="0" err="1"/>
              <a:t>Marchesi</a:t>
            </a:r>
            <a:r>
              <a:rPr lang="es-MX" altLang="es-MX" sz="1200" dirty="0"/>
              <a:t>. A. (1999). Del lenguaje de la deficiencia a las escuelas inclusivas. En: Coll, C. Palacios, </a:t>
            </a:r>
          </a:p>
          <a:p>
            <a:pPr>
              <a:spcBef>
                <a:spcPct val="0"/>
              </a:spcBef>
              <a:buFontTx/>
              <a:buNone/>
            </a:pPr>
            <a:endParaRPr lang="es-MX" altLang="es-MX" sz="1200" dirty="0"/>
          </a:p>
          <a:p>
            <a:pPr>
              <a:spcBef>
                <a:spcPct val="0"/>
              </a:spcBef>
              <a:buFontTx/>
              <a:buNone/>
            </a:pPr>
            <a:r>
              <a:rPr lang="es-MX" altLang="es-MX" sz="1200" dirty="0"/>
              <a:t>J y </a:t>
            </a:r>
            <a:r>
              <a:rPr lang="es-MX" altLang="es-MX" sz="1200" dirty="0" err="1"/>
              <a:t>Marchesi</a:t>
            </a:r>
            <a:r>
              <a:rPr lang="es-MX" altLang="es-MX" sz="1200" dirty="0"/>
              <a:t>, A. del libro Desarrollo Psicológico y Educación. Vol. 3: Trastornos del desarrollo y necesidades educativas especiales, pp. 25-32.</a:t>
            </a:r>
          </a:p>
          <a:p>
            <a:pPr>
              <a:spcBef>
                <a:spcPct val="0"/>
              </a:spcBef>
              <a:buFontTx/>
              <a:buNone/>
            </a:pPr>
            <a:r>
              <a:rPr lang="es-MX" altLang="es-MX" sz="1200" dirty="0"/>
              <a:t> </a:t>
            </a:r>
          </a:p>
          <a:p>
            <a:pPr>
              <a:spcBef>
                <a:spcPct val="0"/>
              </a:spcBef>
              <a:buFontTx/>
              <a:buNone/>
            </a:pPr>
            <a:r>
              <a:rPr lang="es-MX" altLang="es-MX" sz="1200" dirty="0" err="1"/>
              <a:t>Booth</a:t>
            </a:r>
            <a:r>
              <a:rPr lang="es-MX" altLang="es-MX" sz="1200" dirty="0"/>
              <a:t>, T. y </a:t>
            </a:r>
            <a:r>
              <a:rPr lang="es-MX" altLang="es-MX" sz="1200" dirty="0" err="1"/>
              <a:t>Ainscow</a:t>
            </a:r>
            <a:r>
              <a:rPr lang="es-MX" altLang="es-MX" sz="1200" dirty="0"/>
              <a:t>, M. (2000). Índice de Inclusión: desarrollando el aprendizaje y la participación en las escuelas. CSIE, Bristol: UNESCO http://www.eenet.org.uk/resources/docs/Index%20Spanish%20South%20America%20.pdf </a:t>
            </a:r>
          </a:p>
          <a:p>
            <a:pPr>
              <a:spcBef>
                <a:spcPct val="0"/>
              </a:spcBef>
              <a:buFontTx/>
              <a:buNone/>
            </a:pPr>
            <a:r>
              <a:rPr lang="es-MX" altLang="es-MX" sz="1200" dirty="0"/>
              <a:t>Material de lectura: Introducción Educación y género CONAPRED. Tere de sueños y aspiradoras. En CONAPRED</a:t>
            </a:r>
          </a:p>
          <a:p>
            <a:pPr>
              <a:spcBef>
                <a:spcPct val="0"/>
              </a:spcBef>
              <a:buFontTx/>
              <a:buNone/>
            </a:pPr>
            <a:endParaRPr lang="es-MX" altLang="es-MX" sz="1200" dirty="0"/>
          </a:p>
          <a:p>
            <a:pPr>
              <a:spcBef>
                <a:spcPct val="0"/>
              </a:spcBef>
              <a:buFontTx/>
              <a:buNone/>
            </a:pPr>
            <a:r>
              <a:rPr lang="es-MX" altLang="es-MX" sz="1200" dirty="0"/>
              <a:t>Material de lectura: Introducción Educación y género CONAPRED. Tere de sueños y aspiradoras. En CONAPRED. </a:t>
            </a:r>
            <a:r>
              <a:rPr lang="es-MX" altLang="es-MX" sz="1200" dirty="0" err="1"/>
              <a:t>Kipatlas</a:t>
            </a:r>
            <a:r>
              <a:rPr lang="es-MX" altLang="es-MX" sz="1200" dirty="0"/>
              <a:t>. México. http://www.conapred.org.mx/index.php?contenido=listado_kipatlas&amp;id_opcion=507&amp;op=</a:t>
            </a:r>
          </a:p>
        </p:txBody>
      </p:sp>
      <p:pic>
        <p:nvPicPr>
          <p:cNvPr id="18436" name="Picture 6" descr="http://1.bp.blogspot.com/-sKwHmxQBRXA/Tme39h-Q45I/AAAAAAAAAb4/g57iuJFAzWw/s1600/Libro.jpg">
            <a:extLst>
              <a:ext uri="{FF2B5EF4-FFF2-40B4-BE49-F238E27FC236}">
                <a16:creationId xmlns="" xmlns:a16="http://schemas.microsoft.com/office/drawing/2014/main" id="{4376137E-16A7-4F95-BE0C-EBC8B2DBFF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0431" y="800506"/>
            <a:ext cx="1133475" cy="165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http://images.clipartpanda.com/picture-books-for-children-NewspaperGraphic.jpg">
            <a:extLst>
              <a:ext uri="{FF2B5EF4-FFF2-40B4-BE49-F238E27FC236}">
                <a16:creationId xmlns="" xmlns:a16="http://schemas.microsoft.com/office/drawing/2014/main" id="{507EDACB-25F6-4C49-A32C-7C10ED9771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866" y="3238166"/>
            <a:ext cx="1142168" cy="18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ángulo 2">
            <a:extLst>
              <a:ext uri="{FF2B5EF4-FFF2-40B4-BE49-F238E27FC236}">
                <a16:creationId xmlns="" xmlns:a16="http://schemas.microsoft.com/office/drawing/2014/main" id="{E409EB99-7466-4F44-BD9B-792D0CDD672D}"/>
              </a:ext>
            </a:extLst>
          </p:cNvPr>
          <p:cNvSpPr>
            <a:spLocks noChangeArrowheads="1"/>
          </p:cNvSpPr>
          <p:nvPr/>
        </p:nvSpPr>
        <p:spPr bwMode="auto">
          <a:xfrm>
            <a:off x="1927225" y="5795963"/>
            <a:ext cx="1862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18439" name="Imagen 8" descr="logo chiquito">
            <a:extLst>
              <a:ext uri="{FF2B5EF4-FFF2-40B4-BE49-F238E27FC236}">
                <a16:creationId xmlns="" xmlns:a16="http://schemas.microsoft.com/office/drawing/2014/main" id="{5D4E0322-390E-43DE-8E80-847B2A57EF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9113" y="5813426"/>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4116" r:id="rId2" imgW="257040" imgH="304920"/>
        </mc:Choice>
        <mc:Fallback>
          <p:control r:id="rId2" imgW="257040" imgH="304920">
            <p:pic>
              <p:nvPicPr>
                <p:cNvPr id="2" name="HTMLCheckbox1"/>
                <p:cNvPicPr preferRelativeResize="0">
                  <a:picLocks noChangeArrowheads="1" noChangeShapeType="1"/>
                </p:cNvPicPr>
                <p:nvPr/>
              </p:nvPicPr>
              <p:blipFill>
                <a:blip r:embed="rId9"/>
                <a:srcRect/>
                <a:stretch>
                  <a:fillRect/>
                </a:stretch>
              </p:blipFill>
              <p:spPr bwMode="auto">
                <a:xfrm>
                  <a:off x="944563" y="0"/>
                  <a:ext cx="1065212"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17" r:id="rId3" imgW="257040" imgH="304920"/>
        </mc:Choice>
        <mc:Fallback>
          <p:control r:id="rId3" imgW="257040" imgH="304920">
            <p:pic>
              <p:nvPicPr>
                <p:cNvPr id="3" name="HTMLCheckbox2"/>
                <p:cNvPicPr preferRelativeResize="0">
                  <a:picLocks noChangeArrowheads="1" noChangeShapeType="1"/>
                </p:cNvPicPr>
                <p:nvPr/>
              </p:nvPicPr>
              <p:blipFill>
                <a:blip r:embed="rId9"/>
                <a:srcRect/>
                <a:stretch>
                  <a:fillRect/>
                </a:stretch>
              </p:blipFill>
              <p:spPr bwMode="auto">
                <a:xfrm>
                  <a:off x="2171700" y="-2227263"/>
                  <a:ext cx="1092200" cy="92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8668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Rectángulo">
            <a:extLst>
              <a:ext uri="{FF2B5EF4-FFF2-40B4-BE49-F238E27FC236}">
                <a16:creationId xmlns="" xmlns:a16="http://schemas.microsoft.com/office/drawing/2014/main" id="{E0BF77A6-8BF8-49CF-A293-74B8FB48ABD7}"/>
              </a:ext>
            </a:extLst>
          </p:cNvPr>
          <p:cNvSpPr>
            <a:spLocks noChangeArrowheads="1"/>
          </p:cNvSpPr>
          <p:nvPr/>
        </p:nvSpPr>
        <p:spPr bwMode="auto">
          <a:xfrm>
            <a:off x="3902075" y="260350"/>
            <a:ext cx="637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2000" b="1"/>
          </a:p>
        </p:txBody>
      </p:sp>
      <p:sp>
        <p:nvSpPr>
          <p:cNvPr id="18435" name="Rectángulo 1">
            <a:extLst>
              <a:ext uri="{FF2B5EF4-FFF2-40B4-BE49-F238E27FC236}">
                <a16:creationId xmlns="" xmlns:a16="http://schemas.microsoft.com/office/drawing/2014/main" id="{22CC5DBB-3F98-4707-9CD8-FBE9670BBE5D}"/>
              </a:ext>
            </a:extLst>
          </p:cNvPr>
          <p:cNvSpPr>
            <a:spLocks noChangeArrowheads="1"/>
          </p:cNvSpPr>
          <p:nvPr/>
        </p:nvSpPr>
        <p:spPr bwMode="auto">
          <a:xfrm>
            <a:off x="1661375" y="182563"/>
            <a:ext cx="8718997"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s-MX" altLang="es-MX" sz="1200" dirty="0"/>
          </a:p>
          <a:p>
            <a:pPr algn="ctr">
              <a:spcBef>
                <a:spcPct val="0"/>
              </a:spcBef>
              <a:buFontTx/>
              <a:buNone/>
            </a:pPr>
            <a:r>
              <a:rPr lang="es-MX" altLang="es-MX" sz="1400" dirty="0"/>
              <a:t>UNIDAD II</a:t>
            </a:r>
          </a:p>
          <a:p>
            <a:pPr>
              <a:spcBef>
                <a:spcPct val="0"/>
              </a:spcBef>
              <a:buFontTx/>
              <a:buNone/>
            </a:pPr>
            <a:endParaRPr lang="es-MX" altLang="es-MX" sz="1400" dirty="0"/>
          </a:p>
          <a:p>
            <a:pPr>
              <a:spcBef>
                <a:spcPct val="0"/>
              </a:spcBef>
              <a:buNone/>
            </a:pPr>
            <a:r>
              <a:rPr lang="es-MX" altLang="es-MX" sz="1100" dirty="0"/>
              <a:t>Material de lectura: Introducción Educación y género CONAPRED. Tere de sueños y aspiradoras. En CONAPRED. </a:t>
            </a:r>
            <a:r>
              <a:rPr lang="es-MX" altLang="es-MX" sz="1100" dirty="0" err="1"/>
              <a:t>Kipatlas</a:t>
            </a:r>
            <a:r>
              <a:rPr lang="es-MX" altLang="es-MX" sz="1100" dirty="0"/>
              <a:t>. México. http://www.conapred.org.mx/index.php?contenido=listado_kipatlas&amp;id_opcion=507&amp;op=</a:t>
            </a:r>
          </a:p>
          <a:p>
            <a:pPr>
              <a:spcBef>
                <a:spcPct val="0"/>
              </a:spcBef>
              <a:buFontTx/>
              <a:buNone/>
            </a:pPr>
            <a:r>
              <a:rPr lang="es-MX" altLang="es-MX" sz="1100" dirty="0"/>
              <a:t>507 http://www.conapred.org.mx/kipatlas/K0004.pdf Versión con audio: http://www.conapred.org.mx/index.php?contenido=kipatlas&amp;id=4&amp;id_opcion=507&amp;op=4 50 </a:t>
            </a:r>
          </a:p>
          <a:p>
            <a:pPr>
              <a:spcBef>
                <a:spcPct val="0"/>
              </a:spcBef>
              <a:buFontTx/>
              <a:buNone/>
            </a:pPr>
            <a:endParaRPr lang="es-MX" altLang="es-MX" sz="1100" dirty="0"/>
          </a:p>
          <a:p>
            <a:pPr>
              <a:spcBef>
                <a:spcPct val="0"/>
              </a:spcBef>
              <a:buFontTx/>
              <a:buNone/>
            </a:pPr>
            <a:r>
              <a:rPr lang="es-MX" altLang="es-MX" sz="1100" dirty="0" err="1"/>
              <a:t>Gender</a:t>
            </a:r>
            <a:r>
              <a:rPr lang="es-MX" altLang="es-MX" sz="1100" dirty="0"/>
              <a:t> </a:t>
            </a:r>
            <a:r>
              <a:rPr lang="es-MX" altLang="es-MX" sz="1100" dirty="0" err="1"/>
              <a:t>Loops</a:t>
            </a:r>
            <a:r>
              <a:rPr lang="es-MX" altLang="es-MX" sz="1100" dirty="0"/>
              <a:t> (2008). Recursos para la implementación del género en la Educación Infantil. Recuperado en www.genderloops.eu Baquero R. (2006). Sujetos y aprendizaje. Argentina: Ministerio de Educación, Ciencia y Tecnología de la Nación.</a:t>
            </a:r>
          </a:p>
          <a:p>
            <a:pPr>
              <a:spcBef>
                <a:spcPct val="0"/>
              </a:spcBef>
              <a:buFontTx/>
              <a:buNone/>
            </a:pPr>
            <a:r>
              <a:rPr lang="es-MX" altLang="es-MX" sz="1100" dirty="0"/>
              <a:t> </a:t>
            </a:r>
          </a:p>
          <a:p>
            <a:pPr>
              <a:spcBef>
                <a:spcPct val="0"/>
              </a:spcBef>
              <a:buFontTx/>
              <a:buNone/>
            </a:pPr>
            <a:r>
              <a:rPr lang="es-MX" altLang="es-MX" sz="1100" dirty="0"/>
              <a:t>CONAPO (2007). La perspectiva de género en la escuela: preguntas fundamentales. México: CONAPO en: http://www.conapo.gob.mx </a:t>
            </a:r>
          </a:p>
          <a:p>
            <a:pPr>
              <a:spcBef>
                <a:spcPct val="0"/>
              </a:spcBef>
              <a:buFontTx/>
              <a:buNone/>
            </a:pPr>
            <a:endParaRPr lang="es-MX" altLang="es-MX" sz="1100" dirty="0"/>
          </a:p>
          <a:p>
            <a:pPr>
              <a:spcBef>
                <a:spcPct val="0"/>
              </a:spcBef>
              <a:buFontTx/>
              <a:buNone/>
            </a:pPr>
            <a:r>
              <a:rPr lang="es-MX" altLang="es-MX" sz="1100" dirty="0"/>
              <a:t>Moreno, E. La transmisión de modelos sexistas en la escuela. DGESPE. http://www.dgespe.sep.gob.mx/sites/default/files/genero/PDF/GEN%20O1/G_01_02_La% 20transmisi%C3%B3n%20de%20modelos.pdf </a:t>
            </a:r>
          </a:p>
          <a:p>
            <a:pPr>
              <a:spcBef>
                <a:spcPct val="0"/>
              </a:spcBef>
              <a:buFontTx/>
              <a:buNone/>
            </a:pPr>
            <a:endParaRPr lang="es-MX" altLang="es-MX" sz="1100" dirty="0"/>
          </a:p>
          <a:p>
            <a:pPr>
              <a:spcBef>
                <a:spcPct val="0"/>
              </a:spcBef>
              <a:buFontTx/>
              <a:buNone/>
            </a:pPr>
            <a:r>
              <a:rPr lang="es-MX" altLang="es-MX" sz="1100" dirty="0"/>
              <a:t>Otros recursos :</a:t>
            </a:r>
          </a:p>
          <a:p>
            <a:pPr>
              <a:spcBef>
                <a:spcPct val="0"/>
              </a:spcBef>
              <a:buFontTx/>
              <a:buNone/>
            </a:pPr>
            <a:r>
              <a:rPr lang="es-MX" altLang="es-MX" sz="1100" dirty="0"/>
              <a:t>Formato 4 ¿Qué sabemos de discriminación? Formato 5 ¿Reflexionando sobre el caso de Miguel? Formato 6. Reflexión personal sobre consciencia de género </a:t>
            </a:r>
          </a:p>
          <a:p>
            <a:pPr>
              <a:spcBef>
                <a:spcPct val="0"/>
              </a:spcBef>
              <a:buFontTx/>
              <a:buNone/>
            </a:pPr>
            <a:r>
              <a:rPr lang="es-MX" altLang="es-MX" sz="1100" dirty="0"/>
              <a:t> </a:t>
            </a:r>
          </a:p>
          <a:p>
            <a:pPr>
              <a:spcBef>
                <a:spcPct val="0"/>
              </a:spcBef>
              <a:buFontTx/>
              <a:buNone/>
            </a:pPr>
            <a:r>
              <a:rPr lang="es-MX" altLang="es-MX" sz="1100" dirty="0"/>
              <a:t>Presentación en </a:t>
            </a:r>
            <a:r>
              <a:rPr lang="es-MX" altLang="es-MX" sz="1100" dirty="0" err="1"/>
              <a:t>power</a:t>
            </a:r>
            <a:r>
              <a:rPr lang="es-MX" altLang="es-MX" sz="1100" dirty="0"/>
              <a:t> </a:t>
            </a:r>
            <a:r>
              <a:rPr lang="es-MX" altLang="es-MX" sz="1100" dirty="0" err="1"/>
              <a:t>point</a:t>
            </a:r>
            <a:r>
              <a:rPr lang="es-MX" altLang="es-MX" sz="1100" dirty="0"/>
              <a:t> “Situaciones cotidianas de inequidad de género” </a:t>
            </a:r>
          </a:p>
          <a:p>
            <a:pPr>
              <a:spcBef>
                <a:spcPct val="0"/>
              </a:spcBef>
              <a:buFontTx/>
              <a:buNone/>
            </a:pPr>
            <a:r>
              <a:rPr lang="es-MX" altLang="es-MX" sz="1100" dirty="0"/>
              <a:t> </a:t>
            </a:r>
          </a:p>
          <a:p>
            <a:pPr>
              <a:spcBef>
                <a:spcPct val="0"/>
              </a:spcBef>
              <a:buFontTx/>
              <a:buNone/>
            </a:pPr>
            <a:r>
              <a:rPr lang="es-MX" altLang="es-MX" sz="1100" dirty="0"/>
              <a:t>Videos: Todos discriminamos http://www.youtube.com/watch?v=KuaOToicNtg Diferentes tipos de discriminación http://www.youtube.com/watch?v=7VNGTGueuHU&amp;feature=related </a:t>
            </a:r>
          </a:p>
          <a:p>
            <a:pPr>
              <a:spcBef>
                <a:spcPct val="0"/>
              </a:spcBef>
              <a:buFontTx/>
              <a:buNone/>
            </a:pPr>
            <a:r>
              <a:rPr lang="es-MX" altLang="es-MX" sz="1100" dirty="0"/>
              <a:t> </a:t>
            </a:r>
          </a:p>
          <a:p>
            <a:pPr>
              <a:spcBef>
                <a:spcPct val="0"/>
              </a:spcBef>
              <a:buFontTx/>
              <a:buNone/>
            </a:pPr>
            <a:r>
              <a:rPr lang="es-MX" altLang="es-MX" sz="1100" dirty="0"/>
              <a:t>Los trípticos pueden desarrollarse en formato digital empleando Publisher, Word o plantillas gratuitas accesibles en la red, se ofrecen algunas sugerencias: </a:t>
            </a:r>
          </a:p>
          <a:p>
            <a:pPr>
              <a:spcBef>
                <a:spcPct val="0"/>
              </a:spcBef>
              <a:buFontTx/>
              <a:buNone/>
            </a:pPr>
            <a:r>
              <a:rPr lang="es-MX" altLang="es-MX" sz="1100" dirty="0"/>
              <a:t> </a:t>
            </a:r>
          </a:p>
        </p:txBody>
      </p:sp>
      <p:pic>
        <p:nvPicPr>
          <p:cNvPr id="18436" name="Picture 6" descr="http://1.bp.blogspot.com/-sKwHmxQBRXA/Tme39h-Q45I/AAAAAAAAAb4/g57iuJFAzWw/s1600/Libro.jpg">
            <a:extLst>
              <a:ext uri="{FF2B5EF4-FFF2-40B4-BE49-F238E27FC236}">
                <a16:creationId xmlns="" xmlns:a16="http://schemas.microsoft.com/office/drawing/2014/main" id="{4376137E-16A7-4F95-BE0C-EBC8B2DBFF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846" y="698957"/>
            <a:ext cx="950323" cy="165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http://images.clipartpanda.com/picture-books-for-children-NewspaperGraphic.jpg">
            <a:extLst>
              <a:ext uri="{FF2B5EF4-FFF2-40B4-BE49-F238E27FC236}">
                <a16:creationId xmlns="" xmlns:a16="http://schemas.microsoft.com/office/drawing/2014/main" id="{507EDACB-25F6-4C49-A32C-7C10ED9771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2713" y="3804837"/>
            <a:ext cx="1142168" cy="18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ángulo 2">
            <a:extLst>
              <a:ext uri="{FF2B5EF4-FFF2-40B4-BE49-F238E27FC236}">
                <a16:creationId xmlns="" xmlns:a16="http://schemas.microsoft.com/office/drawing/2014/main" id="{E409EB99-7466-4F44-BD9B-792D0CDD672D}"/>
              </a:ext>
            </a:extLst>
          </p:cNvPr>
          <p:cNvSpPr>
            <a:spLocks noChangeArrowheads="1"/>
          </p:cNvSpPr>
          <p:nvPr/>
        </p:nvSpPr>
        <p:spPr bwMode="auto">
          <a:xfrm>
            <a:off x="1927225" y="5795963"/>
            <a:ext cx="1862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18439" name="Imagen 8" descr="logo chiquito">
            <a:extLst>
              <a:ext uri="{FF2B5EF4-FFF2-40B4-BE49-F238E27FC236}">
                <a16:creationId xmlns="" xmlns:a16="http://schemas.microsoft.com/office/drawing/2014/main" id="{5D4E0322-390E-43DE-8E80-847B2A57EF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9113" y="5813426"/>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5140" r:id="rId2" imgW="257040" imgH="304920"/>
        </mc:Choice>
        <mc:Fallback>
          <p:control r:id="rId2" imgW="257040" imgH="304920">
            <p:pic>
              <p:nvPicPr>
                <p:cNvPr id="2" name="HTMLCheckbox1"/>
                <p:cNvPicPr preferRelativeResize="0">
                  <a:picLocks noChangeArrowheads="1" noChangeShapeType="1"/>
                </p:cNvPicPr>
                <p:nvPr/>
              </p:nvPicPr>
              <p:blipFill>
                <a:blip r:embed="rId9"/>
                <a:srcRect/>
                <a:stretch>
                  <a:fillRect/>
                </a:stretch>
              </p:blipFill>
              <p:spPr bwMode="auto">
                <a:xfrm>
                  <a:off x="944563" y="0"/>
                  <a:ext cx="1065212"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141" r:id="rId3" imgW="257040" imgH="304920"/>
        </mc:Choice>
        <mc:Fallback>
          <p:control r:id="rId3" imgW="257040" imgH="304920">
            <p:pic>
              <p:nvPicPr>
                <p:cNvPr id="3" name="HTMLCheckbox2"/>
                <p:cNvPicPr preferRelativeResize="0">
                  <a:picLocks noChangeArrowheads="1" noChangeShapeType="1"/>
                </p:cNvPicPr>
                <p:nvPr/>
              </p:nvPicPr>
              <p:blipFill>
                <a:blip r:embed="rId9"/>
                <a:srcRect/>
                <a:stretch>
                  <a:fillRect/>
                </a:stretch>
              </p:blipFill>
              <p:spPr bwMode="auto">
                <a:xfrm>
                  <a:off x="2171700" y="-2227263"/>
                  <a:ext cx="1092200" cy="92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59231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Rectángulo">
            <a:extLst>
              <a:ext uri="{FF2B5EF4-FFF2-40B4-BE49-F238E27FC236}">
                <a16:creationId xmlns="" xmlns:a16="http://schemas.microsoft.com/office/drawing/2014/main" id="{5D38B923-E426-4C90-A794-ABC7ABE7EBF4}"/>
              </a:ext>
            </a:extLst>
          </p:cNvPr>
          <p:cNvSpPr>
            <a:spLocks noChangeArrowheads="1"/>
          </p:cNvSpPr>
          <p:nvPr/>
        </p:nvSpPr>
        <p:spPr bwMode="auto">
          <a:xfrm>
            <a:off x="3902075" y="260350"/>
            <a:ext cx="637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2000" b="1"/>
          </a:p>
        </p:txBody>
      </p:sp>
      <p:pic>
        <p:nvPicPr>
          <p:cNvPr id="20483" name="Picture 6" descr="http://1.bp.blogspot.com/-sKwHmxQBRXA/Tme39h-Q45I/AAAAAAAAAb4/g57iuJFAzWw/s1600/Libro.jpg">
            <a:extLst>
              <a:ext uri="{FF2B5EF4-FFF2-40B4-BE49-F238E27FC236}">
                <a16:creationId xmlns="" xmlns:a16="http://schemas.microsoft.com/office/drawing/2014/main" id="{FF541C03-7F1B-46CB-A666-171579E5F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222" y="1111161"/>
            <a:ext cx="10509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9" descr="http://images.clipartpanda.com/picture-books-for-children-NewspaperGraphic.jpg">
            <a:extLst>
              <a:ext uri="{FF2B5EF4-FFF2-40B4-BE49-F238E27FC236}">
                <a16:creationId xmlns="" xmlns:a16="http://schemas.microsoft.com/office/drawing/2014/main" id="{56182ACF-9382-4EC8-B7FA-90C3899471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5354" y="1315166"/>
            <a:ext cx="2023057" cy="36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ángulo 2">
            <a:extLst>
              <a:ext uri="{FF2B5EF4-FFF2-40B4-BE49-F238E27FC236}">
                <a16:creationId xmlns="" xmlns:a16="http://schemas.microsoft.com/office/drawing/2014/main" id="{7867404E-D13A-49C7-B117-14B5EC98C3A4}"/>
              </a:ext>
            </a:extLst>
          </p:cNvPr>
          <p:cNvSpPr>
            <a:spLocks noChangeArrowheads="1"/>
          </p:cNvSpPr>
          <p:nvPr/>
        </p:nvSpPr>
        <p:spPr bwMode="auto">
          <a:xfrm>
            <a:off x="1927225" y="5795963"/>
            <a:ext cx="1862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0486" name="Imagen 8" descr="logo chiquito">
            <a:extLst>
              <a:ext uri="{FF2B5EF4-FFF2-40B4-BE49-F238E27FC236}">
                <a16:creationId xmlns="" xmlns:a16="http://schemas.microsoft.com/office/drawing/2014/main" id="{7D939AE2-FC30-48DE-B354-4CB541C9C1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9113" y="5813426"/>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2 Rectángulo">
            <a:extLst>
              <a:ext uri="{FF2B5EF4-FFF2-40B4-BE49-F238E27FC236}">
                <a16:creationId xmlns="" xmlns:a16="http://schemas.microsoft.com/office/drawing/2014/main" id="{2983B1B4-1AB1-469F-9A27-1F8C3C7EC122}"/>
              </a:ext>
            </a:extLst>
          </p:cNvPr>
          <p:cNvSpPr>
            <a:spLocks noChangeArrowheads="1"/>
          </p:cNvSpPr>
          <p:nvPr/>
        </p:nvSpPr>
        <p:spPr bwMode="auto">
          <a:xfrm rot="10800000" flipV="1">
            <a:off x="1631147" y="998567"/>
            <a:ext cx="777796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MX" sz="1200" dirty="0"/>
              <a:t>UNIDAD  III</a:t>
            </a:r>
          </a:p>
          <a:p>
            <a:pPr algn="ctr">
              <a:spcBef>
                <a:spcPct val="0"/>
              </a:spcBef>
              <a:buFontTx/>
              <a:buNone/>
            </a:pPr>
            <a:endParaRPr lang="es-MX" altLang="es-MX" sz="1200" dirty="0"/>
          </a:p>
          <a:p>
            <a:pPr>
              <a:spcBef>
                <a:spcPct val="0"/>
              </a:spcBef>
              <a:buFontTx/>
              <a:buNone/>
            </a:pPr>
            <a:r>
              <a:rPr lang="es-MX" altLang="es-MX" sz="1100" dirty="0"/>
              <a:t>El caso de Juan el niño triqui”. En https://sites.google.com/site/ninotriqui/home </a:t>
            </a:r>
          </a:p>
          <a:p>
            <a:pPr>
              <a:spcBef>
                <a:spcPct val="0"/>
              </a:spcBef>
              <a:buFontTx/>
              <a:buNone/>
            </a:pPr>
            <a:r>
              <a:rPr lang="es-MX" altLang="es-MX" sz="1100" dirty="0"/>
              <a:t> </a:t>
            </a:r>
          </a:p>
          <a:p>
            <a:pPr>
              <a:spcBef>
                <a:spcPct val="0"/>
              </a:spcBef>
              <a:buFontTx/>
              <a:buNone/>
            </a:pPr>
            <a:r>
              <a:rPr lang="es-MX" altLang="es-MX" sz="1100" dirty="0"/>
              <a:t>Encuesta Nacional de Discriminación 2005http://www.miguelcarbonell.com/artman/uploads/1/Primera_encuesta_sobre_discrimina ci_ _n_en_M__xico.pdf Encuesta Nacional de Discriminación 2010 http://www.equidad.scjn.gob.mx/IMG/pdf/ENADIS2010-RG-SemiAccs-02.pdf. </a:t>
            </a:r>
          </a:p>
          <a:p>
            <a:pPr>
              <a:spcBef>
                <a:spcPct val="0"/>
              </a:spcBef>
              <a:buFontTx/>
              <a:buNone/>
            </a:pPr>
            <a:r>
              <a:rPr lang="es-MX" altLang="es-MX" sz="1100" dirty="0"/>
              <a:t> </a:t>
            </a:r>
          </a:p>
          <a:p>
            <a:pPr>
              <a:spcBef>
                <a:spcPct val="0"/>
              </a:spcBef>
              <a:buFontTx/>
              <a:buNone/>
            </a:pPr>
            <a:r>
              <a:rPr lang="es-MX" altLang="es-MX" sz="1100" dirty="0"/>
              <a:t>Schmelkes, Sylvia, (2005). “La interculturalidad en educación básica”, conferencia presentada en el Encuentro Internacional de Educación Preescolar: Currículum y Competencias, organizada por Editorial Santillana y celebrado en la Ciudad de México, los días 21 y 22 de enero de 2005, México, pp. 1-10. http://www.amdh.com.mx/ocpi/documentos/docs/6/16.pdf </a:t>
            </a:r>
          </a:p>
          <a:p>
            <a:pPr>
              <a:spcBef>
                <a:spcPct val="0"/>
              </a:spcBef>
              <a:buFontTx/>
              <a:buNone/>
            </a:pPr>
            <a:r>
              <a:rPr lang="es-MX" altLang="es-MX" sz="1100" dirty="0"/>
              <a:t> </a:t>
            </a:r>
          </a:p>
          <a:p>
            <a:pPr>
              <a:spcBef>
                <a:spcPct val="0"/>
              </a:spcBef>
              <a:buFontTx/>
              <a:buNone/>
            </a:pPr>
            <a:r>
              <a:rPr lang="es-MX" altLang="es-MX" sz="1100" dirty="0"/>
              <a:t>Metodología de trabajo de la Guía didáctica de El caso de Juan, el niño Triqui. “El caso de Juan el niño triqui”. En https://sites.google.com/site/ninotriqui/home </a:t>
            </a:r>
          </a:p>
          <a:p>
            <a:pPr>
              <a:spcBef>
                <a:spcPct val="0"/>
              </a:spcBef>
              <a:buFontTx/>
              <a:buNone/>
            </a:pPr>
            <a:r>
              <a:rPr lang="es-MX" altLang="es-MX" sz="1100" dirty="0"/>
              <a:t> </a:t>
            </a:r>
          </a:p>
          <a:p>
            <a:pPr>
              <a:spcBef>
                <a:spcPct val="0"/>
              </a:spcBef>
              <a:buFontTx/>
              <a:buNone/>
            </a:pPr>
            <a:r>
              <a:rPr lang="es-MX" altLang="es-MX" sz="1100" dirty="0"/>
              <a:t>Zacarías, J., De la Peña, A y Saad, E. Inclusión Educativa. México: SM. </a:t>
            </a:r>
            <a:r>
              <a:rPr lang="es-MX" altLang="es-MX" sz="1100" dirty="0" err="1"/>
              <a:t>Cap</a:t>
            </a:r>
            <a:r>
              <a:rPr lang="es-MX" altLang="es-MX" sz="1100" dirty="0"/>
              <a:t> 5  </a:t>
            </a:r>
          </a:p>
          <a:p>
            <a:pPr>
              <a:spcBef>
                <a:spcPct val="0"/>
              </a:spcBef>
              <a:buFontTx/>
              <a:buNone/>
            </a:pPr>
            <a:r>
              <a:rPr lang="es-MX" altLang="es-MX" sz="1100" dirty="0"/>
              <a:t> </a:t>
            </a:r>
          </a:p>
          <a:p>
            <a:pPr>
              <a:spcBef>
                <a:spcPct val="0"/>
              </a:spcBef>
              <a:buFontTx/>
              <a:buNone/>
            </a:pPr>
            <a:r>
              <a:rPr lang="es-MX" altLang="es-MX" sz="1100" dirty="0" err="1"/>
              <a:t>Saldivar</a:t>
            </a:r>
            <a:r>
              <a:rPr lang="es-MX" altLang="es-MX" sz="1100" dirty="0"/>
              <a:t>, M. A.; </a:t>
            </a:r>
            <a:r>
              <a:rPr lang="es-MX" altLang="es-MX" sz="1100" dirty="0" err="1"/>
              <a:t>Micalco</a:t>
            </a:r>
            <a:r>
              <a:rPr lang="es-MX" altLang="es-MX" sz="1100" dirty="0"/>
              <a:t>, M. M. M.; Santos, B.E. y Ávila, N.R. (2004). Los retos de la formación de maestros en educación intercultural. La experiencia de la casa de ciencia en Chiapas. En: </a:t>
            </a:r>
            <a:r>
              <a:rPr lang="es-MX" altLang="es-MX" sz="1100" dirty="0" err="1"/>
              <a:t>RevistaMexicana</a:t>
            </a:r>
            <a:r>
              <a:rPr lang="es-MX" altLang="es-MX" sz="1100" dirty="0"/>
              <a:t> de Investigación Educativa. </a:t>
            </a:r>
            <a:r>
              <a:rPr lang="es-MX" altLang="es-MX" sz="1100" dirty="0" err="1"/>
              <a:t>Enerp</a:t>
            </a:r>
            <a:r>
              <a:rPr lang="es-MX" altLang="es-MX" sz="1100" dirty="0"/>
              <a:t>-marzo. Año/</a:t>
            </a:r>
            <a:r>
              <a:rPr lang="es-MX" altLang="es-MX" sz="1100" dirty="0" err="1"/>
              <a:t>vol</a:t>
            </a:r>
            <a:r>
              <a:rPr lang="es-MX" altLang="es-MX" sz="1100" dirty="0"/>
              <a:t> 9. </a:t>
            </a:r>
            <a:r>
              <a:rPr lang="es-MX" altLang="es-MX" sz="1100" dirty="0" err="1"/>
              <a:t>Num</a:t>
            </a:r>
            <a:r>
              <a:rPr lang="es-MX" altLang="es-MX" sz="1100" dirty="0"/>
              <a:t> 020. México: COMIE. </a:t>
            </a:r>
            <a:r>
              <a:rPr lang="es-MX" altLang="es-MX" sz="1100" dirty="0" err="1"/>
              <a:t>Pp</a:t>
            </a:r>
            <a:r>
              <a:rPr lang="es-MX" altLang="es-MX" sz="1100" dirty="0"/>
              <a:t> 109128. Recuperado en: http://redalyc.uaemex.mx/pdf/140/14002007.pdf </a:t>
            </a:r>
          </a:p>
          <a:p>
            <a:pPr>
              <a:spcBef>
                <a:spcPct val="0"/>
              </a:spcBef>
              <a:buFontTx/>
              <a:buNone/>
            </a:pPr>
            <a:r>
              <a:rPr lang="es-MX" altLang="es-MX" sz="1100" dirty="0"/>
              <a:t> </a:t>
            </a:r>
          </a:p>
          <a:p>
            <a:pPr>
              <a:spcBef>
                <a:spcPct val="0"/>
              </a:spcBef>
              <a:buFontTx/>
              <a:buNone/>
            </a:pPr>
            <a:r>
              <a:rPr lang="es-MX" altLang="es-MX" sz="1100" dirty="0"/>
              <a:t>Gómez Zermeño, MG y Alemán de la Garza Lorena Educar en y para la diversidad. Cuaderno de trabajo México: Tecnológico de Monterrey, </a:t>
            </a:r>
            <a:r>
              <a:rPr lang="es-MX" altLang="es-MX" sz="1100" dirty="0" err="1"/>
              <a:t>Conacyt</a:t>
            </a:r>
            <a:r>
              <a:rPr lang="es-MX" altLang="es-MX" sz="1100" dirty="0"/>
              <a:t>, CGEIB,SEP, </a:t>
            </a:r>
            <a:r>
              <a:rPr lang="es-MX" altLang="es-MX" sz="1100" dirty="0" err="1"/>
              <a:t>ReEducativa</a:t>
            </a:r>
            <a:r>
              <a:rPr lang="es-MX" altLang="es-MX" sz="1100" dirty="0"/>
              <a:t> para el desarrollo Social Sostenible. En: http://eib.sep.gob.mx/cgeib/fdocente/Taller%20en%20linea_Educar%20en%20y%20para %20la%20diversidad.pdf </a:t>
            </a:r>
          </a:p>
          <a:p>
            <a:pPr>
              <a:spcBef>
                <a:spcPct val="0"/>
              </a:spcBef>
              <a:buFontTx/>
              <a:buNone/>
            </a:pPr>
            <a:r>
              <a:rPr lang="es-MX" altLang="es-MX" sz="1100" dirty="0"/>
              <a:t>  </a:t>
            </a:r>
            <a:endParaRPr lang="es-ES" altLang="es-MX" sz="1100" dirty="0"/>
          </a:p>
        </p:txBody>
      </p:sp>
    </p:spTree>
    <p:controls>
      <mc:AlternateContent xmlns:mc="http://schemas.openxmlformats.org/markup-compatibility/2006">
        <mc:Choice xmlns:v="urn:schemas-microsoft-com:vml" Requires="v">
          <p:control spid="6164" r:id="rId2" imgW="257040" imgH="304920"/>
        </mc:Choice>
        <mc:Fallback>
          <p:control r:id="rId2" imgW="257040" imgH="304920">
            <p:pic>
              <p:nvPicPr>
                <p:cNvPr id="2" name="HTMLCheckbox1"/>
                <p:cNvPicPr preferRelativeResize="0">
                  <a:picLocks noChangeArrowheads="1" noChangeShapeType="1"/>
                </p:cNvPicPr>
                <p:nvPr/>
              </p:nvPicPr>
              <p:blipFill>
                <a:blip r:embed="rId8"/>
                <a:srcRect/>
                <a:stretch>
                  <a:fillRect/>
                </a:stretch>
              </p:blipFill>
              <p:spPr bwMode="auto">
                <a:xfrm>
                  <a:off x="944563" y="0"/>
                  <a:ext cx="1065212"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65" r:id="rId3" imgW="257040" imgH="304920"/>
        </mc:Choice>
        <mc:Fallback>
          <p:control r:id="rId3" imgW="257040" imgH="304920">
            <p:pic>
              <p:nvPicPr>
                <p:cNvPr id="3" name="HTMLCheckbox2"/>
                <p:cNvPicPr preferRelativeResize="0">
                  <a:picLocks noChangeArrowheads="1" noChangeShapeType="1"/>
                </p:cNvPicPr>
                <p:nvPr/>
              </p:nvPicPr>
              <p:blipFill>
                <a:blip r:embed="rId8"/>
                <a:srcRect/>
                <a:stretch>
                  <a:fillRect/>
                </a:stretch>
              </p:blipFill>
              <p:spPr bwMode="auto">
                <a:xfrm>
                  <a:off x="2171700" y="-2227263"/>
                  <a:ext cx="1092200" cy="92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2073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a:extLst>
              <a:ext uri="{FF2B5EF4-FFF2-40B4-BE49-F238E27FC236}">
                <a16:creationId xmlns="" xmlns:a16="http://schemas.microsoft.com/office/drawing/2014/main" id="{E45BAE4E-BB86-440B-8303-534DFB48AED1}"/>
              </a:ext>
            </a:extLst>
          </p:cNvPr>
          <p:cNvSpPr>
            <a:spLocks noChangeArrowheads="1"/>
          </p:cNvSpPr>
          <p:nvPr/>
        </p:nvSpPr>
        <p:spPr bwMode="auto">
          <a:xfrm>
            <a:off x="3902075" y="260350"/>
            <a:ext cx="637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2000" b="1"/>
          </a:p>
        </p:txBody>
      </p:sp>
      <p:pic>
        <p:nvPicPr>
          <p:cNvPr id="21507" name="Picture 6" descr="http://1.bp.blogspot.com/-sKwHmxQBRXA/Tme39h-Q45I/AAAAAAAAAb4/g57iuJFAzWw/s1600/Libro.jpg">
            <a:extLst>
              <a:ext uri="{FF2B5EF4-FFF2-40B4-BE49-F238E27FC236}">
                <a16:creationId xmlns="" xmlns:a16="http://schemas.microsoft.com/office/drawing/2014/main" id="{2A55CF6E-52F1-4061-90E4-6CD8628796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5" y="765287"/>
            <a:ext cx="113347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http://images.clipartpanda.com/picture-books-for-children-NewspaperGraphic.jpg">
            <a:extLst>
              <a:ext uri="{FF2B5EF4-FFF2-40B4-BE49-F238E27FC236}">
                <a16:creationId xmlns="" xmlns:a16="http://schemas.microsoft.com/office/drawing/2014/main" id="{3CAFC24D-C5F5-47D3-9A36-38120796A5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 y="3357564"/>
            <a:ext cx="13366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ángulo 2">
            <a:extLst>
              <a:ext uri="{FF2B5EF4-FFF2-40B4-BE49-F238E27FC236}">
                <a16:creationId xmlns="" xmlns:a16="http://schemas.microsoft.com/office/drawing/2014/main" id="{675D3702-049F-43AF-9A96-93B044B9A320}"/>
              </a:ext>
            </a:extLst>
          </p:cNvPr>
          <p:cNvSpPr>
            <a:spLocks noChangeArrowheads="1"/>
          </p:cNvSpPr>
          <p:nvPr/>
        </p:nvSpPr>
        <p:spPr bwMode="auto">
          <a:xfrm>
            <a:off x="1927225" y="5795963"/>
            <a:ext cx="1862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1510" name="Imagen 8" descr="logo chiquito">
            <a:extLst>
              <a:ext uri="{FF2B5EF4-FFF2-40B4-BE49-F238E27FC236}">
                <a16:creationId xmlns="" xmlns:a16="http://schemas.microsoft.com/office/drawing/2014/main" id="{64896EF5-C3AB-4697-8EF4-E4AB4EE7BA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9113" y="5813426"/>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2 Rectángulo">
            <a:extLst>
              <a:ext uri="{FF2B5EF4-FFF2-40B4-BE49-F238E27FC236}">
                <a16:creationId xmlns="" xmlns:a16="http://schemas.microsoft.com/office/drawing/2014/main" id="{362F6935-E4F3-410C-AF89-B5F176C351A7}"/>
              </a:ext>
            </a:extLst>
          </p:cNvPr>
          <p:cNvSpPr>
            <a:spLocks noChangeArrowheads="1"/>
          </p:cNvSpPr>
          <p:nvPr/>
        </p:nvSpPr>
        <p:spPr bwMode="auto">
          <a:xfrm rot="10800000" flipV="1">
            <a:off x="1927224" y="913929"/>
            <a:ext cx="9277396"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MX" altLang="es-MX" sz="1200" dirty="0"/>
              <a:t>UNIDAD IV </a:t>
            </a:r>
          </a:p>
          <a:p>
            <a:pPr algn="ctr">
              <a:spcBef>
                <a:spcPct val="0"/>
              </a:spcBef>
              <a:buFontTx/>
              <a:buNone/>
            </a:pPr>
            <a:endParaRPr lang="es-MX" altLang="es-MX" sz="1200" dirty="0"/>
          </a:p>
          <a:p>
            <a:pPr>
              <a:spcBef>
                <a:spcPct val="0"/>
              </a:spcBef>
              <a:buFontTx/>
              <a:buNone/>
            </a:pPr>
            <a:r>
              <a:rPr lang="es-MX" altLang="es-MX" sz="1100" dirty="0"/>
              <a:t>Zacarías, J. De la Peña, A. y Saad, E. (2006). Inclusión Educativa. México: SM, pp.143- 169. </a:t>
            </a:r>
          </a:p>
          <a:p>
            <a:pPr>
              <a:spcBef>
                <a:spcPct val="0"/>
              </a:spcBef>
              <a:buFontTx/>
              <a:buNone/>
            </a:pPr>
            <a:r>
              <a:rPr lang="es-MX" altLang="es-MX" sz="1100" dirty="0"/>
              <a:t> </a:t>
            </a:r>
          </a:p>
          <a:p>
            <a:pPr>
              <a:spcBef>
                <a:spcPct val="0"/>
              </a:spcBef>
              <a:buFontTx/>
              <a:buNone/>
            </a:pPr>
            <a:r>
              <a:rPr lang="es-MX" altLang="es-MX" sz="1100" dirty="0"/>
              <a:t>UNESCO (1994). Las Necesidades Educativas Especiales en el Aula: recursos para la formación del profesorado. Paris: UNESCO pp. 81-94 http://unesdoc.unesco.org/images/0009/000966/096636sb.pdf </a:t>
            </a:r>
          </a:p>
          <a:p>
            <a:pPr>
              <a:spcBef>
                <a:spcPct val="0"/>
              </a:spcBef>
              <a:buFontTx/>
              <a:buNone/>
            </a:pPr>
            <a:r>
              <a:rPr lang="es-MX" altLang="es-MX" sz="1100" dirty="0"/>
              <a:t> </a:t>
            </a:r>
          </a:p>
          <a:p>
            <a:pPr>
              <a:spcBef>
                <a:spcPct val="0"/>
              </a:spcBef>
              <a:buFontTx/>
              <a:buNone/>
            </a:pPr>
            <a:r>
              <a:rPr lang="es-MX" altLang="es-MX" sz="1100" dirty="0"/>
              <a:t>Arnaiz, P. Sobre la atención a la diversidad. España: Universidad de Murcia. </a:t>
            </a:r>
            <a:r>
              <a:rPr lang="es-MX" altLang="es-MX" sz="1100" dirty="0" err="1"/>
              <a:t>En:http</a:t>
            </a:r>
            <a:r>
              <a:rPr lang="es-MX" altLang="es-MX" sz="1100" dirty="0"/>
              <a:t>://www.carm.es/web/integra.servlets.BlobNoContenido?IDCONTENIDO=3114&amp;TAB LA=PUBLICACIONES_TEXTO&amp;IDTIPO=246&amp;RASTRO=c943$m4331,4330&amp;CAMP OCLAVE=IDTEXTO&amp;VALORCLAVE=474&amp;CAMPOIMAGEN=TEXTO&amp;ARCHIVO =Texto+Completo+1+Atenci%F3n+a+la+diversidad%3A+materiales+para+la+formaci%F 3n+del+profesorado.pdf </a:t>
            </a:r>
          </a:p>
          <a:p>
            <a:pPr>
              <a:spcBef>
                <a:spcPct val="0"/>
              </a:spcBef>
              <a:buFontTx/>
              <a:buNone/>
            </a:pPr>
            <a:endParaRPr lang="es-MX" altLang="es-MX" sz="1100" dirty="0"/>
          </a:p>
          <a:p>
            <a:pPr>
              <a:spcBef>
                <a:spcPct val="0"/>
              </a:spcBef>
              <a:buFontTx/>
              <a:buNone/>
            </a:pPr>
            <a:r>
              <a:rPr lang="es-MX" altLang="es-MX" sz="1100" dirty="0"/>
              <a:t>UNESCO (1994). Las Necesidades Educativas Especiales en el Aula: recursos para la formación del profesorado. Paris: UNESCO pp. 81-94 http://unesdoc.unesco.org/images/0009/000966/096636sb.pdf </a:t>
            </a:r>
          </a:p>
          <a:p>
            <a:pPr>
              <a:spcBef>
                <a:spcPct val="0"/>
              </a:spcBef>
              <a:buFontTx/>
              <a:buNone/>
            </a:pPr>
            <a:endParaRPr lang="es-MX" altLang="es-MX" sz="1100" dirty="0"/>
          </a:p>
          <a:p>
            <a:pPr>
              <a:spcBef>
                <a:spcPct val="0"/>
              </a:spcBef>
              <a:buFontTx/>
              <a:buNone/>
            </a:pPr>
            <a:r>
              <a:rPr lang="es-MX" altLang="es-MX" sz="1100" dirty="0"/>
              <a:t>SEP (2008). El enfoque intercultural en educación. Orientaciones para maestros de primaria. http://www2.sepdf.gob.mx/info_dgose/textos_digitales/archivos/cd1/orientaciones.pdf SEP, UNAM y </a:t>
            </a:r>
          </a:p>
          <a:p>
            <a:pPr>
              <a:spcBef>
                <a:spcPct val="0"/>
              </a:spcBef>
              <a:buFontTx/>
              <a:buNone/>
            </a:pPr>
            <a:endParaRPr lang="es-MX" altLang="es-MX" sz="1100" dirty="0"/>
          </a:p>
          <a:p>
            <a:pPr>
              <a:spcBef>
                <a:spcPct val="0"/>
              </a:spcBef>
              <a:buFontTx/>
              <a:buNone/>
            </a:pPr>
            <a:r>
              <a:rPr lang="es-MX" altLang="es-MX" sz="1100" dirty="0"/>
              <a:t>Programa Universitario de Estudios de Género. (2009). Equidad de Género y Prevención de la Violencia en Preescolar. México: SEP. http://www.sep.gob.mx/work/appsite/equidad/equidad.pdf </a:t>
            </a:r>
          </a:p>
          <a:p>
            <a:pPr>
              <a:spcBef>
                <a:spcPct val="0"/>
              </a:spcBef>
              <a:buFontTx/>
              <a:buNone/>
            </a:pPr>
            <a:endParaRPr lang="es-MX" altLang="es-MX" sz="1100" dirty="0"/>
          </a:p>
          <a:p>
            <a:pPr>
              <a:spcBef>
                <a:spcPct val="0"/>
              </a:spcBef>
              <a:buFontTx/>
              <a:buNone/>
            </a:pPr>
            <a:r>
              <a:rPr lang="es-MX" altLang="es-MX" sz="1100" dirty="0" err="1"/>
              <a:t>Gender</a:t>
            </a:r>
            <a:r>
              <a:rPr lang="es-MX" altLang="es-MX" sz="1100" dirty="0"/>
              <a:t> </a:t>
            </a:r>
            <a:r>
              <a:rPr lang="es-MX" altLang="es-MX" sz="1100" dirty="0" err="1"/>
              <a:t>Loops</a:t>
            </a:r>
            <a:r>
              <a:rPr lang="es-MX" altLang="es-MX" sz="1100" dirty="0"/>
              <a:t> (2008). Recursos para la implementación del género en la Educación Infantil. Recuperado en: http://www.genderloops.eu/docs/herramientas.pdf </a:t>
            </a:r>
          </a:p>
          <a:p>
            <a:pPr>
              <a:spcBef>
                <a:spcPct val="0"/>
              </a:spcBef>
              <a:buFontTx/>
              <a:buNone/>
            </a:pPr>
            <a:endParaRPr lang="es-MX" altLang="es-MX" sz="1100" dirty="0"/>
          </a:p>
          <a:p>
            <a:pPr>
              <a:spcBef>
                <a:spcPct val="0"/>
              </a:spcBef>
              <a:buFontTx/>
              <a:buNone/>
            </a:pPr>
            <a:r>
              <a:rPr lang="es-MX" altLang="es-MX" sz="1100" dirty="0"/>
              <a:t>“Y tú… ¿Cómo formas parte de la discriminación?” En http://www.wix.com/losotros2012/diversite “El caso de Juan el niño triqui”. En: https://sites.google.com/site/ninotriqui/home </a:t>
            </a:r>
          </a:p>
        </p:txBody>
      </p:sp>
    </p:spTree>
    <p:controls>
      <mc:AlternateContent xmlns:mc="http://schemas.openxmlformats.org/markup-compatibility/2006">
        <mc:Choice xmlns:v="urn:schemas-microsoft-com:vml" Requires="v">
          <p:control spid="7188" r:id="rId2" imgW="257040" imgH="304920"/>
        </mc:Choice>
        <mc:Fallback>
          <p:control r:id="rId2" imgW="257040" imgH="304920">
            <p:pic>
              <p:nvPicPr>
                <p:cNvPr id="2" name="HTMLCheckbox1"/>
                <p:cNvPicPr preferRelativeResize="0">
                  <a:picLocks noChangeArrowheads="1" noChangeShapeType="1"/>
                </p:cNvPicPr>
                <p:nvPr/>
              </p:nvPicPr>
              <p:blipFill>
                <a:blip r:embed="rId9"/>
                <a:srcRect/>
                <a:stretch>
                  <a:fillRect/>
                </a:stretch>
              </p:blipFill>
              <p:spPr bwMode="auto">
                <a:xfrm>
                  <a:off x="944563" y="0"/>
                  <a:ext cx="1065212"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89" r:id="rId3" imgW="257040" imgH="304920"/>
        </mc:Choice>
        <mc:Fallback>
          <p:control r:id="rId3" imgW="257040" imgH="304920">
            <p:pic>
              <p:nvPicPr>
                <p:cNvPr id="3" name="HTMLCheckbox2"/>
                <p:cNvPicPr preferRelativeResize="0">
                  <a:picLocks noChangeArrowheads="1" noChangeShapeType="1"/>
                </p:cNvPicPr>
                <p:nvPr/>
              </p:nvPicPr>
              <p:blipFill>
                <a:blip r:embed="rId9"/>
                <a:srcRect/>
                <a:stretch>
                  <a:fillRect/>
                </a:stretch>
              </p:blipFill>
              <p:spPr bwMode="auto">
                <a:xfrm>
                  <a:off x="2171700" y="-2227263"/>
                  <a:ext cx="1092200" cy="92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5165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a:extLst>
              <a:ext uri="{FF2B5EF4-FFF2-40B4-BE49-F238E27FC236}">
                <a16:creationId xmlns="" xmlns:a16="http://schemas.microsoft.com/office/drawing/2014/main" id="{E45BAE4E-BB86-440B-8303-534DFB48AED1}"/>
              </a:ext>
            </a:extLst>
          </p:cNvPr>
          <p:cNvSpPr>
            <a:spLocks noChangeArrowheads="1"/>
          </p:cNvSpPr>
          <p:nvPr/>
        </p:nvSpPr>
        <p:spPr bwMode="auto">
          <a:xfrm>
            <a:off x="3902075" y="260350"/>
            <a:ext cx="637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2000" b="1"/>
          </a:p>
        </p:txBody>
      </p:sp>
      <p:pic>
        <p:nvPicPr>
          <p:cNvPr id="21507" name="Picture 6" descr="http://1.bp.blogspot.com/-sKwHmxQBRXA/Tme39h-Q45I/AAAAAAAAAb4/g57iuJFAzWw/s1600/Libro.jpg">
            <a:extLst>
              <a:ext uri="{FF2B5EF4-FFF2-40B4-BE49-F238E27FC236}">
                <a16:creationId xmlns="" xmlns:a16="http://schemas.microsoft.com/office/drawing/2014/main" id="{2A55CF6E-52F1-4061-90E4-6CD8628796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9395" y="660400"/>
            <a:ext cx="2512591"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http://images.clipartpanda.com/picture-books-for-children-NewspaperGraphic.jpg">
            <a:extLst>
              <a:ext uri="{FF2B5EF4-FFF2-40B4-BE49-F238E27FC236}">
                <a16:creationId xmlns="" xmlns:a16="http://schemas.microsoft.com/office/drawing/2014/main" id="{3CAFC24D-C5F5-47D3-9A36-38120796A5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744" y="2855288"/>
            <a:ext cx="19748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ángulo 2">
            <a:extLst>
              <a:ext uri="{FF2B5EF4-FFF2-40B4-BE49-F238E27FC236}">
                <a16:creationId xmlns="" xmlns:a16="http://schemas.microsoft.com/office/drawing/2014/main" id="{675D3702-049F-43AF-9A96-93B044B9A320}"/>
              </a:ext>
            </a:extLst>
          </p:cNvPr>
          <p:cNvSpPr>
            <a:spLocks noChangeArrowheads="1"/>
          </p:cNvSpPr>
          <p:nvPr/>
        </p:nvSpPr>
        <p:spPr bwMode="auto">
          <a:xfrm>
            <a:off x="1927225" y="5795963"/>
            <a:ext cx="1862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1510" name="Imagen 8" descr="logo chiquito">
            <a:extLst>
              <a:ext uri="{FF2B5EF4-FFF2-40B4-BE49-F238E27FC236}">
                <a16:creationId xmlns="" xmlns:a16="http://schemas.microsoft.com/office/drawing/2014/main" id="{64896EF5-C3AB-4697-8EF4-E4AB4EE7BA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9113" y="5813426"/>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2 Rectángulo">
            <a:extLst>
              <a:ext uri="{FF2B5EF4-FFF2-40B4-BE49-F238E27FC236}">
                <a16:creationId xmlns="" xmlns:a16="http://schemas.microsoft.com/office/drawing/2014/main" id="{362F6935-E4F3-410C-AF89-B5F176C351A7}"/>
              </a:ext>
            </a:extLst>
          </p:cNvPr>
          <p:cNvSpPr>
            <a:spLocks noChangeArrowheads="1"/>
          </p:cNvSpPr>
          <p:nvPr/>
        </p:nvSpPr>
        <p:spPr bwMode="auto">
          <a:xfrm rot="10800000" flipV="1">
            <a:off x="2464594" y="1698031"/>
            <a:ext cx="6944518"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MX" altLang="es-MX" sz="1800" dirty="0"/>
              <a:t>UNIDAD IV </a:t>
            </a:r>
          </a:p>
          <a:p>
            <a:pPr algn="ctr">
              <a:spcBef>
                <a:spcPct val="0"/>
              </a:spcBef>
              <a:buFontTx/>
              <a:buNone/>
            </a:pPr>
            <a:endParaRPr lang="es-MX" altLang="es-MX" sz="1800" dirty="0"/>
          </a:p>
          <a:p>
            <a:pPr algn="ctr">
              <a:spcBef>
                <a:spcPct val="0"/>
              </a:spcBef>
              <a:buFontTx/>
              <a:buNone/>
            </a:pPr>
            <a:r>
              <a:rPr lang="es-MX" altLang="es-MX" sz="1800" dirty="0"/>
              <a:t>Otros recursos </a:t>
            </a:r>
          </a:p>
          <a:p>
            <a:pPr algn="ctr">
              <a:spcBef>
                <a:spcPct val="0"/>
              </a:spcBef>
              <a:buFontTx/>
              <a:buNone/>
            </a:pPr>
            <a:r>
              <a:rPr lang="es-MX" altLang="es-MX" sz="1400" dirty="0"/>
              <a:t>FEAPS (2009). Guía REINE “Reflexión Ética sobre la Inclusión en la Escuela. Madrid: FEAPS. Cuadernos de buenas prácticas. Presentación en </a:t>
            </a:r>
            <a:r>
              <a:rPr lang="es-MX" altLang="es-MX" sz="1400" dirty="0" err="1"/>
              <a:t>ppt</a:t>
            </a:r>
            <a:r>
              <a:rPr lang="es-MX" altLang="es-MX" sz="1400" dirty="0"/>
              <a:t>” El Índice de Inclusión” Presentación en </a:t>
            </a:r>
            <a:r>
              <a:rPr lang="es-MX" altLang="es-MX" sz="1400" dirty="0" err="1"/>
              <a:t>ppt</a:t>
            </a:r>
            <a:r>
              <a:rPr lang="es-MX" altLang="es-MX" sz="1400" dirty="0"/>
              <a:t> “Reflexión ética sobre la inclusión en la escuela” </a:t>
            </a:r>
          </a:p>
          <a:p>
            <a:pPr algn="ctr">
              <a:spcBef>
                <a:spcPct val="0"/>
              </a:spcBef>
              <a:buFontTx/>
              <a:buNone/>
            </a:pPr>
            <a:r>
              <a:rPr lang="es-MX" altLang="es-MX" sz="1400" dirty="0"/>
              <a:t> </a:t>
            </a:r>
          </a:p>
          <a:p>
            <a:pPr algn="ctr">
              <a:spcBef>
                <a:spcPct val="0"/>
              </a:spcBef>
              <a:buFontTx/>
              <a:buNone/>
            </a:pPr>
            <a:r>
              <a:rPr lang="es-MX" altLang="es-MX" sz="1400" dirty="0"/>
              <a:t>Rúbricas para la elaboración de carteles: “</a:t>
            </a:r>
            <a:r>
              <a:rPr lang="es-MX" altLang="es-MX" sz="1400" dirty="0" err="1"/>
              <a:t>Makin</a:t>
            </a:r>
            <a:r>
              <a:rPr lang="es-MX" altLang="es-MX" sz="1400" dirty="0"/>
              <a:t> a poster </a:t>
            </a:r>
            <a:r>
              <a:rPr lang="es-MX" altLang="es-MX" sz="1400" dirty="0" err="1"/>
              <a:t>rubric</a:t>
            </a:r>
            <a:r>
              <a:rPr lang="es-MX" altLang="es-MX" sz="1400" dirty="0"/>
              <a:t>” </a:t>
            </a:r>
          </a:p>
          <a:p>
            <a:pPr algn="ctr">
              <a:spcBef>
                <a:spcPct val="0"/>
              </a:spcBef>
              <a:buFontTx/>
              <a:buNone/>
            </a:pPr>
            <a:r>
              <a:rPr lang="es-MX" altLang="es-MX" sz="1400" dirty="0"/>
              <a:t> </a:t>
            </a:r>
          </a:p>
          <a:p>
            <a:pPr algn="ctr">
              <a:spcBef>
                <a:spcPct val="0"/>
              </a:spcBef>
              <a:buFontTx/>
              <a:buNone/>
            </a:pPr>
            <a:r>
              <a:rPr lang="es-MX" altLang="es-MX" sz="1400" dirty="0"/>
              <a:t>Pueden recurrir a programas libres digitalizados para elaboración del cartel o bien recurrir a Publisher de Office, entre otros. </a:t>
            </a:r>
          </a:p>
          <a:p>
            <a:pPr algn="ctr">
              <a:spcBef>
                <a:spcPct val="0"/>
              </a:spcBef>
              <a:buFontTx/>
              <a:buNone/>
            </a:pPr>
            <a:r>
              <a:rPr lang="es-MX" altLang="es-MX" sz="1400" dirty="0"/>
              <a:t> </a:t>
            </a:r>
          </a:p>
          <a:p>
            <a:pPr algn="ctr">
              <a:spcBef>
                <a:spcPct val="0"/>
              </a:spcBef>
              <a:buFontTx/>
              <a:buNone/>
            </a:pPr>
            <a:r>
              <a:rPr lang="es-MX" altLang="es-MX" sz="1400" dirty="0"/>
              <a:t>Presentación en </a:t>
            </a:r>
            <a:r>
              <a:rPr lang="es-MX" altLang="es-MX" sz="1400" dirty="0" err="1"/>
              <a:t>ppt</a:t>
            </a:r>
            <a:r>
              <a:rPr lang="es-MX" altLang="es-MX" sz="1400" dirty="0"/>
              <a:t> del caso: “Norma y Paty</a:t>
            </a:r>
            <a:r>
              <a:rPr lang="es-MX" altLang="es-MX" sz="1200" dirty="0"/>
              <a:t>” </a:t>
            </a:r>
          </a:p>
        </p:txBody>
      </p:sp>
    </p:spTree>
    <p:controls>
      <mc:AlternateContent xmlns:mc="http://schemas.openxmlformats.org/markup-compatibility/2006">
        <mc:Choice xmlns:v="urn:schemas-microsoft-com:vml" Requires="v">
          <p:control spid="8212" r:id="rId2" imgW="257040" imgH="304920"/>
        </mc:Choice>
        <mc:Fallback>
          <p:control r:id="rId2" imgW="257040" imgH="304920">
            <p:pic>
              <p:nvPicPr>
                <p:cNvPr id="2" name="HTMLCheckbox1"/>
                <p:cNvPicPr preferRelativeResize="0">
                  <a:picLocks noChangeArrowheads="1" noChangeShapeType="1"/>
                </p:cNvPicPr>
                <p:nvPr/>
              </p:nvPicPr>
              <p:blipFill>
                <a:blip r:embed="rId9"/>
                <a:srcRect/>
                <a:stretch>
                  <a:fillRect/>
                </a:stretch>
              </p:blipFill>
              <p:spPr bwMode="auto">
                <a:xfrm>
                  <a:off x="944563" y="0"/>
                  <a:ext cx="1065212"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213" r:id="rId3" imgW="257040" imgH="304920"/>
        </mc:Choice>
        <mc:Fallback>
          <p:control r:id="rId3" imgW="257040" imgH="304920">
            <p:pic>
              <p:nvPicPr>
                <p:cNvPr id="3" name="HTMLCheckbox2"/>
                <p:cNvPicPr preferRelativeResize="0">
                  <a:picLocks noChangeArrowheads="1" noChangeShapeType="1"/>
                </p:cNvPicPr>
                <p:nvPr/>
              </p:nvPicPr>
              <p:blipFill>
                <a:blip r:embed="rId9"/>
                <a:srcRect/>
                <a:stretch>
                  <a:fillRect/>
                </a:stretch>
              </p:blipFill>
              <p:spPr bwMode="auto">
                <a:xfrm>
                  <a:off x="2171700" y="-2227263"/>
                  <a:ext cx="1092200" cy="92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6954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Subtítulo">
            <a:extLst>
              <a:ext uri="{FF2B5EF4-FFF2-40B4-BE49-F238E27FC236}">
                <a16:creationId xmlns="" xmlns:a16="http://schemas.microsoft.com/office/drawing/2014/main" id="{81577F8B-7ED5-45BA-8A32-200FEE9F58AD}"/>
              </a:ext>
            </a:extLst>
          </p:cNvPr>
          <p:cNvSpPr>
            <a:spLocks noGrp="1" noChangeArrowheads="1"/>
          </p:cNvSpPr>
          <p:nvPr>
            <p:ph type="subTitle" idx="1"/>
          </p:nvPr>
        </p:nvSpPr>
        <p:spPr>
          <a:xfrm>
            <a:off x="638718" y="437882"/>
            <a:ext cx="10959547" cy="5439044"/>
          </a:xfrm>
        </p:spPr>
        <p:txBody>
          <a:bodyPr>
            <a:normAutofit fontScale="25000" lnSpcReduction="20000"/>
          </a:bodyPr>
          <a:lstStyle/>
          <a:p>
            <a:pPr eaLnBrk="1" hangingPunct="1"/>
            <a:r>
              <a:rPr lang="es-MX" altLang="es-MX" sz="8000" b="1" dirty="0">
                <a:solidFill>
                  <a:schemeClr val="tx2"/>
                </a:solidFill>
              </a:rPr>
              <a:t>ACTIVIDADES </a:t>
            </a:r>
          </a:p>
          <a:p>
            <a:pPr algn="l" eaLnBrk="1" hangingPunct="1"/>
            <a:endParaRPr lang="es-MX" altLang="es-MX" sz="1000" dirty="0">
              <a:solidFill>
                <a:schemeClr val="tx2"/>
              </a:solidFill>
            </a:endParaRPr>
          </a:p>
          <a:p>
            <a:pPr algn="just" eaLnBrk="1" hangingPunct="1"/>
            <a:r>
              <a:rPr lang="es-MX" altLang="es-MX" sz="4400" dirty="0">
                <a:latin typeface="Arial" pitchFamily="34" charset="0"/>
                <a:cs typeface="Arial" pitchFamily="34" charset="0"/>
              </a:rPr>
              <a:t>Unidad 1 </a:t>
            </a:r>
          </a:p>
          <a:p>
            <a:pPr algn="just" eaLnBrk="1" hangingPunct="1"/>
            <a:r>
              <a:rPr lang="es-MX" altLang="es-MX" sz="4400" dirty="0">
                <a:latin typeface="Arial" pitchFamily="34" charset="0"/>
                <a:cs typeface="Arial" pitchFamily="34" charset="0"/>
              </a:rPr>
              <a:t> Situación didáctica 1</a:t>
            </a:r>
          </a:p>
          <a:p>
            <a:pPr algn="just" eaLnBrk="1" hangingPunct="1"/>
            <a:r>
              <a:rPr lang="es-MX" altLang="es-MX" sz="4400" dirty="0">
                <a:latin typeface="Arial" pitchFamily="34" charset="0"/>
                <a:cs typeface="Arial" pitchFamily="34" charset="0"/>
              </a:rPr>
              <a:t>• Reflexión en los formatos 1 y 2. </a:t>
            </a:r>
          </a:p>
          <a:p>
            <a:pPr algn="just" eaLnBrk="1" hangingPunct="1"/>
            <a:r>
              <a:rPr lang="es-MX" altLang="es-MX" sz="4400" dirty="0">
                <a:latin typeface="Arial" pitchFamily="34" charset="0"/>
                <a:cs typeface="Arial" pitchFamily="34" charset="0"/>
              </a:rPr>
              <a:t>• Conclusiones sobre la educación que queremos.  Boletín informativo. </a:t>
            </a:r>
          </a:p>
          <a:p>
            <a:pPr algn="just" eaLnBrk="1" hangingPunct="1"/>
            <a:r>
              <a:rPr lang="es-MX" altLang="es-MX" sz="4400" dirty="0">
                <a:latin typeface="Arial" pitchFamily="34" charset="0"/>
                <a:cs typeface="Arial" pitchFamily="34" charset="0"/>
              </a:rPr>
              <a:t> Situación didáctica 2 </a:t>
            </a:r>
          </a:p>
          <a:p>
            <a:pPr algn="just" eaLnBrk="1" hangingPunct="1"/>
            <a:r>
              <a:rPr lang="es-MX" altLang="es-MX" sz="4400" dirty="0">
                <a:latin typeface="Arial" pitchFamily="34" charset="0"/>
                <a:cs typeface="Arial" pitchFamily="34" charset="0"/>
              </a:rPr>
              <a:t>• Reflexión grupal mediada por el o la docente sobre experiencias personales y/o concepciones acerca de los servicios de apoyo a la Integración Educativa y la Educación Especial, específicamente: USAER, CAM y CAPEP. </a:t>
            </a:r>
          </a:p>
          <a:p>
            <a:pPr algn="just" eaLnBrk="1" hangingPunct="1"/>
            <a:r>
              <a:rPr lang="es-MX" altLang="es-MX" sz="4400" dirty="0">
                <a:latin typeface="Arial" pitchFamily="34" charset="0"/>
                <a:cs typeface="Arial" pitchFamily="34" charset="0"/>
              </a:rPr>
              <a:t> • Comentario en clase sobre la historicidad de la reorientación de los servicios de Educación especial en México a partir de 1995. </a:t>
            </a:r>
          </a:p>
          <a:p>
            <a:pPr algn="just" eaLnBrk="1" hangingPunct="1"/>
            <a:r>
              <a:rPr lang="es-MX" altLang="es-MX" sz="4400" dirty="0">
                <a:latin typeface="Arial" pitchFamily="34" charset="0"/>
                <a:cs typeface="Arial" pitchFamily="34" charset="0"/>
              </a:rPr>
              <a:t> • Reporte en equipo de la observación y la o las entrevistas a un servicio de apoyo a la Educación Especial y la Integración Educativa </a:t>
            </a:r>
          </a:p>
          <a:p>
            <a:pPr algn="just" eaLnBrk="1" hangingPunct="1"/>
            <a:r>
              <a:rPr lang="es-MX" altLang="es-MX" sz="4400" dirty="0">
                <a:latin typeface="Arial" pitchFamily="34" charset="0"/>
                <a:cs typeface="Arial" pitchFamily="34" charset="0"/>
              </a:rPr>
              <a:t> • Reporte final </a:t>
            </a:r>
          </a:p>
          <a:p>
            <a:pPr algn="just" eaLnBrk="1" hangingPunct="1"/>
            <a:r>
              <a:rPr lang="es-MX" altLang="es-MX" sz="4400" dirty="0">
                <a:latin typeface="Arial" pitchFamily="34" charset="0"/>
                <a:cs typeface="Arial" pitchFamily="34" charset="0"/>
              </a:rPr>
              <a:t>Situación didáctica 3 </a:t>
            </a:r>
          </a:p>
          <a:p>
            <a:pPr algn="just" eaLnBrk="1" hangingPunct="1"/>
            <a:r>
              <a:rPr lang="es-MX" altLang="es-MX" sz="4400" dirty="0">
                <a:latin typeface="Arial" pitchFamily="34" charset="0"/>
                <a:cs typeface="Arial" pitchFamily="34" charset="0"/>
              </a:rPr>
              <a:t>• Síntesis de la reflexión individual por escrito sobre el caso de José.</a:t>
            </a:r>
          </a:p>
          <a:p>
            <a:pPr algn="just" eaLnBrk="1" hangingPunct="1"/>
            <a:r>
              <a:rPr lang="es-MX" altLang="es-MX" sz="4400" dirty="0">
                <a:latin typeface="Arial" pitchFamily="34" charset="0"/>
                <a:cs typeface="Arial" pitchFamily="34" charset="0"/>
              </a:rPr>
              <a:t>• Descripción del ejercicio ¿“y si José fuera mi alumno? </a:t>
            </a:r>
          </a:p>
          <a:p>
            <a:pPr algn="just" eaLnBrk="1" hangingPunct="1"/>
            <a:r>
              <a:rPr lang="es-MX" altLang="es-MX" sz="4400" dirty="0">
                <a:latin typeface="Arial" pitchFamily="34" charset="0"/>
                <a:cs typeface="Arial" pitchFamily="34" charset="0"/>
              </a:rPr>
              <a:t>• Presentación en </a:t>
            </a:r>
            <a:r>
              <a:rPr lang="es-MX" altLang="es-MX" sz="4400" dirty="0" err="1">
                <a:latin typeface="Arial" pitchFamily="34" charset="0"/>
                <a:cs typeface="Arial" pitchFamily="34" charset="0"/>
              </a:rPr>
              <a:t>power</a:t>
            </a:r>
            <a:r>
              <a:rPr lang="es-MX" altLang="es-MX" sz="4400" dirty="0">
                <a:latin typeface="Arial" pitchFamily="34" charset="0"/>
                <a:cs typeface="Arial" pitchFamily="34" charset="0"/>
              </a:rPr>
              <a:t> </a:t>
            </a:r>
            <a:r>
              <a:rPr lang="es-MX" altLang="es-MX" sz="4400" dirty="0" err="1">
                <a:latin typeface="Arial" pitchFamily="34" charset="0"/>
                <a:cs typeface="Arial" pitchFamily="34" charset="0"/>
              </a:rPr>
              <a:t>point</a:t>
            </a:r>
            <a:r>
              <a:rPr lang="es-MX" altLang="es-MX" sz="4400" dirty="0">
                <a:latin typeface="Arial" pitchFamily="34" charset="0"/>
                <a:cs typeface="Arial" pitchFamily="34" charset="0"/>
              </a:rPr>
              <a:t> sobre el proceso histórico-evolutivo de las concepciones que van de la Educación Especial a la Atención a la Diversidad y sus implicaciones en la concepción de educabilidad (tomar en cuenta lo visto en las dos situaciones didácticas previas y citar al menos tres fuentes bibliográficas).</a:t>
            </a:r>
          </a:p>
          <a:p>
            <a:pPr algn="just" eaLnBrk="1" hangingPunct="1"/>
            <a:r>
              <a:rPr lang="es-MX" altLang="es-MX" sz="4400" dirty="0">
                <a:latin typeface="Arial" pitchFamily="34" charset="0"/>
                <a:cs typeface="Arial" pitchFamily="34" charset="0"/>
              </a:rPr>
              <a:t> • Reflexión personal sobre el papel del docente ante las concepciones históricas. </a:t>
            </a:r>
          </a:p>
          <a:p>
            <a:pPr algn="just"/>
            <a:r>
              <a:rPr lang="es-MX" altLang="es-MX" sz="4400" dirty="0">
                <a:solidFill>
                  <a:schemeClr val="accent2"/>
                </a:solidFill>
                <a:latin typeface="Arial" pitchFamily="34" charset="0"/>
                <a:cs typeface="Arial" pitchFamily="34" charset="0"/>
              </a:rPr>
              <a:t>Trabajo para portafolio : </a:t>
            </a:r>
          </a:p>
          <a:p>
            <a:pPr algn="just"/>
            <a:r>
              <a:rPr lang="es-MX" altLang="es-MX" sz="4400" dirty="0">
                <a:latin typeface="Arial" pitchFamily="34" charset="0"/>
                <a:cs typeface="Arial" pitchFamily="34" charset="0"/>
              </a:rPr>
              <a:t>Presentación en </a:t>
            </a:r>
            <a:r>
              <a:rPr lang="es-MX" altLang="es-MX" sz="4400" dirty="0" err="1">
                <a:latin typeface="Arial" pitchFamily="34" charset="0"/>
                <a:cs typeface="Arial" pitchFamily="34" charset="0"/>
              </a:rPr>
              <a:t>power</a:t>
            </a:r>
            <a:r>
              <a:rPr lang="es-MX" altLang="es-MX" sz="4400" dirty="0">
                <a:latin typeface="Arial" pitchFamily="34" charset="0"/>
                <a:cs typeface="Arial" pitchFamily="34" charset="0"/>
              </a:rPr>
              <a:t> </a:t>
            </a:r>
            <a:r>
              <a:rPr lang="es-MX" altLang="es-MX" sz="4400" dirty="0" err="1">
                <a:latin typeface="Arial" pitchFamily="34" charset="0"/>
                <a:cs typeface="Arial" pitchFamily="34" charset="0"/>
              </a:rPr>
              <a:t>point</a:t>
            </a:r>
            <a:r>
              <a:rPr lang="es-MX" altLang="es-MX" sz="4400" dirty="0">
                <a:latin typeface="Arial" pitchFamily="34" charset="0"/>
                <a:cs typeface="Arial" pitchFamily="34" charset="0"/>
              </a:rPr>
              <a:t> sobre el proceso histórico-evolutivo de las concepciones que van de la Educación Especial a la Atención a la Diversidad y sus implicaciones en la concepción de educabilidad (tomar en cuenta lo visto en las dos situaciones didácticas previas y citar al menos tres fuentes bibliográficas). Incluyendo una reflexión personal sobre el papel del docente ante las concepciones históricas. </a:t>
            </a:r>
            <a:endParaRPr lang="es-MX" altLang="es-MX" sz="4400" dirty="0">
              <a:solidFill>
                <a:schemeClr val="accent2"/>
              </a:solidFill>
              <a:latin typeface="Arial" pitchFamily="34" charset="0"/>
              <a:cs typeface="Arial" pitchFamily="34" charset="0"/>
            </a:endParaRPr>
          </a:p>
          <a:p>
            <a:pPr algn="just" eaLnBrk="1" hangingPunct="1"/>
            <a:endParaRPr lang="es-MX" altLang="es-MX" sz="4400" dirty="0">
              <a:solidFill>
                <a:schemeClr val="accent2"/>
              </a:solidFill>
              <a:latin typeface="Arial" pitchFamily="34" charset="0"/>
              <a:cs typeface="Arial" pitchFamily="34" charset="0"/>
            </a:endParaRPr>
          </a:p>
          <a:p>
            <a:endParaRPr lang="es-MX" sz="100" dirty="0"/>
          </a:p>
          <a:p>
            <a:r>
              <a:rPr lang="es-MX" sz="100" dirty="0"/>
              <a:t>Presentación en </a:t>
            </a:r>
            <a:r>
              <a:rPr lang="es-MX" sz="100" dirty="0" err="1"/>
              <a:t>power</a:t>
            </a:r>
            <a:r>
              <a:rPr lang="es-MX" sz="100" dirty="0"/>
              <a:t> </a:t>
            </a:r>
            <a:r>
              <a:rPr lang="es-MX" sz="100" dirty="0" err="1"/>
              <a:t>point</a:t>
            </a:r>
            <a:r>
              <a:rPr lang="es-MX" sz="100" dirty="0"/>
              <a:t> sobre el proceso histórico-evolutivo de las concepciones que van de la Educación Especial a la Atención a la Diversidad y sus implicaciones en la concepción de educabilidad </a:t>
            </a:r>
          </a:p>
          <a:p>
            <a:r>
              <a:rPr lang="es-MX" sz="100" dirty="0"/>
              <a:t>	</a:t>
            </a:r>
          </a:p>
          <a:p>
            <a:pPr algn="l" eaLnBrk="1" hangingPunct="1"/>
            <a:endParaRPr lang="es-MX" altLang="es-MX" sz="1000" dirty="0">
              <a:solidFill>
                <a:schemeClr val="tx2"/>
              </a:solidFill>
            </a:endParaRPr>
          </a:p>
          <a:p>
            <a:pPr algn="l" eaLnBrk="1" hangingPunct="1"/>
            <a:endParaRPr lang="es-MX" altLang="es-MX" sz="1600" b="1" dirty="0">
              <a:solidFill>
                <a:schemeClr val="tx2"/>
              </a:solidFill>
            </a:endParaRPr>
          </a:p>
          <a:p>
            <a:pPr algn="l" eaLnBrk="1" hangingPunct="1"/>
            <a:endParaRPr lang="es-MX" altLang="es-MX" sz="1600" b="1" dirty="0">
              <a:solidFill>
                <a:schemeClr val="tx2"/>
              </a:solidFill>
            </a:endParaRPr>
          </a:p>
        </p:txBody>
      </p:sp>
      <p:sp>
        <p:nvSpPr>
          <p:cNvPr id="22533" name="Rectángulo 1">
            <a:extLst>
              <a:ext uri="{FF2B5EF4-FFF2-40B4-BE49-F238E27FC236}">
                <a16:creationId xmlns="" xmlns:a16="http://schemas.microsoft.com/office/drawing/2014/main" id="{D44FC2F9-45F7-442B-B35F-384C6E9AE518}"/>
              </a:ext>
            </a:extLst>
          </p:cNvPr>
          <p:cNvSpPr>
            <a:spLocks noChangeArrowheads="1"/>
          </p:cNvSpPr>
          <p:nvPr/>
        </p:nvSpPr>
        <p:spPr bwMode="auto">
          <a:xfrm>
            <a:off x="1774825" y="5876926"/>
            <a:ext cx="2719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2534" name="Imagen 5" descr="logo chiquito">
            <a:extLst>
              <a:ext uri="{FF2B5EF4-FFF2-40B4-BE49-F238E27FC236}">
                <a16:creationId xmlns="" xmlns:a16="http://schemas.microsoft.com/office/drawing/2014/main" id="{E461E1F8-2891-4B98-9E0D-705552132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 xmlns:a16="http://schemas.microsoft.com/office/drawing/2014/main" id="{A89B10F2-436B-4CD2-9334-D9BD9F5ED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962" y="376559"/>
            <a:ext cx="3464415" cy="1656185"/>
          </a:xfrm>
          <a:prstGeom prst="rect">
            <a:avLst/>
          </a:prstGeom>
        </p:spPr>
      </p:pic>
    </p:spTree>
    <p:extLst>
      <p:ext uri="{BB962C8B-B14F-4D97-AF65-F5344CB8AC3E}">
        <p14:creationId xmlns:p14="http://schemas.microsoft.com/office/powerpoint/2010/main" val="477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6068" y="206062"/>
            <a:ext cx="9723549" cy="1882054"/>
          </a:xfrm>
          <a:prstGeom prst="rect">
            <a:avLst/>
          </a:prstGeom>
        </p:spPr>
        <p:txBody>
          <a:bodyPr wrap="square">
            <a:spAutoFit/>
          </a:bodyPr>
          <a:lstStyle/>
          <a:p>
            <a:pPr algn="ctr">
              <a:lnSpc>
                <a:spcPct val="115000"/>
              </a:lnSpc>
              <a:spcAft>
                <a:spcPts val="1000"/>
              </a:spcAft>
            </a:pPr>
            <a:r>
              <a:rPr lang="es-MX" sz="1000" i="1" dirty="0">
                <a:latin typeface="Arial" panose="020B0604020202020204" pitchFamily="34" charset="0"/>
                <a:ea typeface="Calibri" panose="020F0502020204030204" pitchFamily="34" charset="0"/>
                <a:cs typeface="Arial" panose="020B0604020202020204" pitchFamily="34" charset="0"/>
              </a:rPr>
              <a:t>Presentación de </a:t>
            </a:r>
            <a:r>
              <a:rPr lang="es-MX" sz="1000" i="1" dirty="0" err="1">
                <a:latin typeface="Arial" panose="020B0604020202020204" pitchFamily="34" charset="0"/>
                <a:ea typeface="Calibri" panose="020F0502020204030204" pitchFamily="34" charset="0"/>
                <a:cs typeface="Arial" panose="020B0604020202020204" pitchFamily="34" charset="0"/>
              </a:rPr>
              <a:t>power</a:t>
            </a:r>
            <a:r>
              <a:rPr lang="es-MX" sz="1000" i="1" dirty="0">
                <a:latin typeface="Arial" panose="020B0604020202020204" pitchFamily="34" charset="0"/>
                <a:ea typeface="Calibri" panose="020F0502020204030204" pitchFamily="34" charset="0"/>
                <a:cs typeface="Arial" panose="020B0604020202020204" pitchFamily="34" charset="0"/>
              </a:rPr>
              <a:t> </a:t>
            </a:r>
            <a:r>
              <a:rPr lang="es-MX" sz="1000" i="1" dirty="0" err="1">
                <a:latin typeface="Arial" panose="020B0604020202020204" pitchFamily="34" charset="0"/>
                <a:ea typeface="Calibri" panose="020F0502020204030204" pitchFamily="34" charset="0"/>
                <a:cs typeface="Arial" panose="020B0604020202020204" pitchFamily="34" charset="0"/>
              </a:rPr>
              <a:t>point</a:t>
            </a:r>
            <a:r>
              <a:rPr lang="es-MX" sz="1000" i="1" dirty="0">
                <a:latin typeface="Arial" panose="020B0604020202020204" pitchFamily="34" charset="0"/>
                <a:ea typeface="Calibri" panose="020F0502020204030204" pitchFamily="34" charset="0"/>
                <a:cs typeface="Arial" panose="020B0604020202020204" pitchFamily="34" charset="0"/>
              </a:rPr>
              <a:t> </a:t>
            </a:r>
            <a:endParaRPr lang="es-MX" sz="1000" i="1" dirty="0" smtClean="0">
              <a:latin typeface="Arial" panose="020B0604020202020204" pitchFamily="34" charset="0"/>
              <a:ea typeface="Calibri" panose="020F0502020204030204" pitchFamily="34" charset="0"/>
              <a:cs typeface="Arial" panose="020B0604020202020204" pitchFamily="34" charset="0"/>
            </a:endParaRPr>
          </a:p>
          <a:p>
            <a:pPr lvl="0" algn="ctr" eaLnBrk="0" fontAlgn="base" hangingPunct="0">
              <a:spcBef>
                <a:spcPct val="0"/>
              </a:spcBef>
              <a:spcAft>
                <a:spcPct val="0"/>
              </a:spcAft>
            </a:pPr>
            <a:r>
              <a:rPr lang="es-MX" altLang="es-MX" sz="1000" b="1" dirty="0">
                <a:solidFill>
                  <a:srgbClr val="333333"/>
                </a:solidFill>
                <a:latin typeface="Arial" panose="020B0604020202020204" pitchFamily="34" charset="0"/>
                <a:ea typeface="Calibri" panose="020F0502020204030204" pitchFamily="34" charset="0"/>
                <a:cs typeface="Arial" panose="020B0604020202020204" pitchFamily="34" charset="0"/>
              </a:rPr>
              <a:t>Nombre del alumno ____________________________________________________</a:t>
            </a:r>
            <a:endParaRPr lang="es-MX" altLang="es-MX" sz="1000" dirty="0"/>
          </a:p>
          <a:p>
            <a:pPr lvl="0" algn="ctr" eaLnBrk="0" fontAlgn="base" hangingPunct="0">
              <a:spcBef>
                <a:spcPct val="0"/>
              </a:spcBef>
              <a:spcAft>
                <a:spcPct val="0"/>
              </a:spcAft>
            </a:pPr>
            <a:r>
              <a:rPr lang="es-ES" altLang="es-MX" sz="1000" dirty="0">
                <a:latin typeface="Calibri" panose="020F0502020204030204" pitchFamily="34" charset="0"/>
                <a:ea typeface="Calibri" panose="020F0502020204030204" pitchFamily="34" charset="0"/>
                <a:cs typeface="Times New Roman" panose="02020603050405020304" pitchFamily="18" charset="0"/>
              </a:rPr>
              <a:t>Curso:____________________________sección________ fecha ______________  grupo __________</a:t>
            </a:r>
          </a:p>
          <a:p>
            <a:pPr algn="just">
              <a:lnSpc>
                <a:spcPct val="115000"/>
              </a:lnSpc>
              <a:spcAft>
                <a:spcPts val="1000"/>
              </a:spcAft>
            </a:pPr>
            <a:r>
              <a:rPr lang="es-ES" sz="1000" i="1" dirty="0" smtClean="0">
                <a:latin typeface="Arial" panose="020B0604020202020204" pitchFamily="34" charset="0"/>
                <a:ea typeface="Calibri" panose="020F0502020204030204" pitchFamily="34" charset="0"/>
                <a:cs typeface="Arial" panose="020B0604020202020204" pitchFamily="34" charset="0"/>
              </a:rPr>
              <a:t>La </a:t>
            </a:r>
            <a:r>
              <a:rPr lang="es-ES" sz="1000" i="1" dirty="0">
                <a:latin typeface="Arial" panose="020B0604020202020204" pitchFamily="34" charset="0"/>
                <a:ea typeface="Calibri" panose="020F0502020204030204" pitchFamily="34" charset="0"/>
                <a:cs typeface="Arial" panose="020B0604020202020204" pitchFamily="34" charset="0"/>
              </a:rPr>
              <a:t>propuesta deberá contener: </a:t>
            </a:r>
            <a:r>
              <a:rPr lang="es-ES" sz="1000" i="1" dirty="0" smtClean="0">
                <a:latin typeface="Arial" panose="020B0604020202020204" pitchFamily="34" charset="0"/>
                <a:ea typeface="Calibri" panose="020F0502020204030204" pitchFamily="34" charset="0"/>
                <a:cs typeface="Arial" panose="020B0604020202020204" pitchFamily="34" charset="0"/>
              </a:rPr>
              <a:t>Carátula, nombre del documento a trabajar, </a:t>
            </a:r>
            <a:r>
              <a:rPr lang="es-MX" altLang="es-MX" sz="1000" dirty="0">
                <a:latin typeface="Arial" pitchFamily="34" charset="0"/>
                <a:cs typeface="Arial" pitchFamily="34" charset="0"/>
              </a:rPr>
              <a:t>sobre el proceso histórico-evolutivo de las concepciones que van de la Educación Especial a la Atención a la Diversidad y sus implicaciones en la concepción de educabilidad (tomar en cuenta lo visto en las dos situaciones didácticas previas y citar al menos tres fuentes bibliográficas). Incluyendo una reflexión personal sobre el papel del docente ante las concepciones históricas. </a:t>
            </a:r>
            <a:endParaRPr lang="es-MX" altLang="es-MX" sz="1000" dirty="0" smtClean="0">
              <a:latin typeface="Arial" pitchFamily="34" charset="0"/>
              <a:cs typeface="Arial" pitchFamily="34" charset="0"/>
            </a:endParaRPr>
          </a:p>
          <a:p>
            <a:pPr algn="just">
              <a:lnSpc>
                <a:spcPct val="115000"/>
              </a:lnSpc>
              <a:spcAft>
                <a:spcPts val="1000"/>
              </a:spcAft>
            </a:pPr>
            <a:r>
              <a:rPr lang="es-MX" altLang="es-MX" sz="1000" dirty="0" smtClean="0">
                <a:latin typeface="Arial" pitchFamily="34" charset="0"/>
                <a:cs typeface="Arial" pitchFamily="34" charset="0"/>
              </a:rPr>
              <a:t>PUNTAJE _____________    CALIFICACION ____________ </a:t>
            </a:r>
          </a:p>
          <a:p>
            <a:pPr algn="just">
              <a:lnSpc>
                <a:spcPct val="115000"/>
              </a:lnSpc>
              <a:spcAft>
                <a:spcPts val="1000"/>
              </a:spcAft>
            </a:pPr>
            <a:endParaRPr lang="es-MX"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n 4" descr="https://html2-f.scribdassets.com/2gff8cmrwgosmif/images/1-eccb9b53d1.jpg"/>
          <p:cNvPicPr/>
          <p:nvPr/>
        </p:nvPicPr>
        <p:blipFill>
          <a:blip r:embed="rId2">
            <a:extLst>
              <a:ext uri="{28A0092B-C50C-407E-A947-70E740481C1C}">
                <a14:useLocalDpi xmlns:a14="http://schemas.microsoft.com/office/drawing/2010/main" val="0"/>
              </a:ext>
            </a:extLst>
          </a:blip>
          <a:srcRect/>
          <a:stretch>
            <a:fillRect/>
          </a:stretch>
        </p:blipFill>
        <p:spPr bwMode="auto">
          <a:xfrm>
            <a:off x="553792" y="2021982"/>
            <a:ext cx="10934163" cy="4359767"/>
          </a:xfrm>
          <a:prstGeom prst="rect">
            <a:avLst/>
          </a:prstGeom>
          <a:noFill/>
          <a:ln>
            <a:noFill/>
          </a:ln>
        </p:spPr>
      </p:pic>
    </p:spTree>
    <p:extLst>
      <p:ext uri="{BB962C8B-B14F-4D97-AF65-F5344CB8AC3E}">
        <p14:creationId xmlns:p14="http://schemas.microsoft.com/office/powerpoint/2010/main" val="412827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Subtítulo">
            <a:extLst>
              <a:ext uri="{FF2B5EF4-FFF2-40B4-BE49-F238E27FC236}">
                <a16:creationId xmlns="" xmlns:a16="http://schemas.microsoft.com/office/drawing/2014/main" id="{81577F8B-7ED5-45BA-8A32-200FEE9F58AD}"/>
              </a:ext>
            </a:extLst>
          </p:cNvPr>
          <p:cNvSpPr>
            <a:spLocks noGrp="1" noChangeArrowheads="1"/>
          </p:cNvSpPr>
          <p:nvPr>
            <p:ph type="subTitle" idx="1"/>
          </p:nvPr>
        </p:nvSpPr>
        <p:spPr>
          <a:xfrm>
            <a:off x="167425" y="115889"/>
            <a:ext cx="11436440" cy="5761037"/>
          </a:xfrm>
        </p:spPr>
        <p:txBody>
          <a:bodyPr>
            <a:normAutofit fontScale="25000" lnSpcReduction="20000"/>
          </a:bodyPr>
          <a:lstStyle/>
          <a:p>
            <a:pPr algn="ctr" eaLnBrk="1" hangingPunct="1"/>
            <a:r>
              <a:rPr lang="es-MX" altLang="es-MX" sz="4200" b="1" dirty="0"/>
              <a:t>ACTIVIDADES </a:t>
            </a:r>
          </a:p>
          <a:p>
            <a:pPr algn="just" eaLnBrk="1" hangingPunct="1"/>
            <a:r>
              <a:rPr lang="es-MX" altLang="es-MX" sz="4200" dirty="0">
                <a:latin typeface="Arial" panose="020B0604020202020204" pitchFamily="34" charset="0"/>
                <a:cs typeface="Arial" panose="020B0604020202020204" pitchFamily="34" charset="0"/>
              </a:rPr>
              <a:t>Unidad 2</a:t>
            </a:r>
          </a:p>
          <a:p>
            <a:pPr algn="just" eaLnBrk="1" hangingPunct="1"/>
            <a:r>
              <a:rPr lang="es-MX" altLang="es-MX" sz="4200" dirty="0">
                <a:latin typeface="Arial" panose="020B0604020202020204" pitchFamily="34" charset="0"/>
                <a:cs typeface="Arial" panose="020B0604020202020204" pitchFamily="34" charset="0"/>
              </a:rPr>
              <a:t>Situación didáctica 1</a:t>
            </a:r>
          </a:p>
          <a:p>
            <a:pPr algn="just" eaLnBrk="1" hangingPunct="1"/>
            <a:r>
              <a:rPr lang="es-MX" altLang="es-MX" sz="4200" dirty="0">
                <a:latin typeface="Arial" panose="020B0604020202020204" pitchFamily="34" charset="0"/>
                <a:cs typeface="Arial" panose="020B0604020202020204" pitchFamily="34" charset="0"/>
              </a:rPr>
              <a:t>• Participación en las reflexiones grupales que analizan las primeras dos pantallas del caso ¿discriminación? Situaciones cotidianas. La participación se centra en los factores que explican los conceptos y la problemática presentada en el video.</a:t>
            </a:r>
          </a:p>
          <a:p>
            <a:pPr algn="just" eaLnBrk="1" hangingPunct="1"/>
            <a:r>
              <a:rPr lang="es-MX" altLang="es-MX" sz="4200" dirty="0">
                <a:latin typeface="Arial" panose="020B0604020202020204" pitchFamily="34" charset="0"/>
                <a:cs typeface="Arial" panose="020B0604020202020204" pitchFamily="34" charset="0"/>
              </a:rPr>
              <a:t> • Mapa conceptual de la lectura “Discriminación una barrera para la Inclusión”. El mapa deberá identificar los conceptos principales, los nódulos, la relación entre conceptos. </a:t>
            </a:r>
          </a:p>
          <a:p>
            <a:pPr algn="just" eaLnBrk="1" hangingPunct="1"/>
            <a:r>
              <a:rPr lang="es-MX" altLang="es-MX" sz="4200" dirty="0">
                <a:latin typeface="Arial" panose="020B0604020202020204" pitchFamily="34" charset="0"/>
                <a:cs typeface="Arial" panose="020B0604020202020204" pitchFamily="34" charset="0"/>
              </a:rPr>
              <a:t>• Entrega en equipo de los ejercicios del formato 4, estos deberán reflejar la toma de conciencia sobre el fenómeno estructural de la discriminación, la participación de todos los miembros de la sociedad y su presencia naturalizada en el lenguaje y los medios de comunicación social.</a:t>
            </a:r>
          </a:p>
          <a:p>
            <a:pPr algn="just" eaLnBrk="1" hangingPunct="1"/>
            <a:r>
              <a:rPr lang="es-MX" altLang="es-MX" sz="4200" dirty="0">
                <a:latin typeface="Arial" panose="020B0604020202020204" pitchFamily="34" charset="0"/>
                <a:cs typeface="Arial" panose="020B0604020202020204" pitchFamily="34" charset="0"/>
              </a:rPr>
              <a:t> • Listado de conclusiones sobre la dinámica “un nuevo lenguaje”</a:t>
            </a:r>
          </a:p>
          <a:p>
            <a:pPr algn="just" eaLnBrk="1" hangingPunct="1"/>
            <a:r>
              <a:rPr lang="es-MX" altLang="es-MX" sz="4200" dirty="0">
                <a:latin typeface="Arial" panose="020B0604020202020204" pitchFamily="34" charset="0"/>
                <a:cs typeface="Arial" panose="020B0604020202020204" pitchFamily="34" charset="0"/>
              </a:rPr>
              <a:t> • Trípticos en equipo sobre la discriminación; deberá cumplir con el propósito de generar conciencia en el lector acerca de la importancia del fenómeno de la discriminación y su efecto en exclusión social y escolar. El tríptico deberá generar empatía y ser atractivo en su diseño (ver rúbrica para la elaboración de trípticos) • Reporte sobre las respuestas docentes en servicio frente a la información </a:t>
            </a:r>
          </a:p>
          <a:p>
            <a:pPr algn="just" eaLnBrk="1" hangingPunct="1"/>
            <a:r>
              <a:rPr lang="es-MX" altLang="es-MX" sz="4200" dirty="0">
                <a:latin typeface="Arial" panose="020B0604020202020204" pitchFamily="34" charset="0"/>
                <a:cs typeface="Arial" panose="020B0604020202020204" pitchFamily="34" charset="0"/>
              </a:rPr>
              <a:t>Situación didáctica 2</a:t>
            </a:r>
          </a:p>
          <a:p>
            <a:pPr algn="just" eaLnBrk="1" hangingPunct="1"/>
            <a:r>
              <a:rPr lang="es-MX" altLang="es-MX" sz="4200" dirty="0">
                <a:latin typeface="Arial" panose="020B0604020202020204" pitchFamily="34" charset="0"/>
                <a:cs typeface="Arial" panose="020B0604020202020204" pitchFamily="34" charset="0"/>
              </a:rPr>
              <a:t>• Enumeración de ideas principales, donde requieren identificar conceptos clave, que deben discutir en clase y ubicar en el foro; todos los estudiantes deberán retroalimentar al menos a 5 compañeros agregando preguntas trascendentes, críticas, y reflexiones acerca del comentario(s).</a:t>
            </a:r>
          </a:p>
          <a:p>
            <a:pPr algn="just" eaLnBrk="1" hangingPunct="1"/>
            <a:r>
              <a:rPr lang="es-MX" altLang="es-MX" sz="4200" dirty="0">
                <a:latin typeface="Arial" panose="020B0604020202020204" pitchFamily="34" charset="0"/>
                <a:cs typeface="Arial" panose="020B0604020202020204" pitchFamily="34" charset="0"/>
              </a:rPr>
              <a:t> • Resolución en equipos de las preguntas.</a:t>
            </a:r>
          </a:p>
          <a:p>
            <a:pPr algn="just" eaLnBrk="1" hangingPunct="1"/>
            <a:r>
              <a:rPr lang="es-MX" altLang="es-MX" sz="4200" dirty="0">
                <a:latin typeface="Arial" panose="020B0604020202020204" pitchFamily="34" charset="0"/>
                <a:cs typeface="Arial" panose="020B0604020202020204" pitchFamily="34" charset="0"/>
              </a:rPr>
              <a:t> • La presentación y exposición de las frases en el mural.</a:t>
            </a:r>
          </a:p>
          <a:p>
            <a:pPr algn="just" eaLnBrk="1" hangingPunct="1"/>
            <a:r>
              <a:rPr lang="es-MX" altLang="es-MX" sz="4200" dirty="0">
                <a:latin typeface="Arial" panose="020B0604020202020204" pitchFamily="34" charset="0"/>
                <a:cs typeface="Arial" panose="020B0604020202020204" pitchFamily="34" charset="0"/>
              </a:rPr>
              <a:t> • Reporte escrito </a:t>
            </a:r>
          </a:p>
          <a:p>
            <a:pPr algn="just" eaLnBrk="1" hangingPunct="1"/>
            <a:r>
              <a:rPr lang="es-MX" altLang="es-MX" sz="4200" dirty="0">
                <a:latin typeface="Arial" panose="020B0604020202020204" pitchFamily="34" charset="0"/>
                <a:cs typeface="Arial" panose="020B0604020202020204" pitchFamily="34" charset="0"/>
              </a:rPr>
              <a:t>Situación didáctica 3 </a:t>
            </a:r>
          </a:p>
          <a:p>
            <a:pPr algn="just" eaLnBrk="1" hangingPunct="1"/>
            <a:r>
              <a:rPr lang="es-MX" altLang="es-MX" sz="4200" dirty="0">
                <a:latin typeface="Arial" panose="020B0604020202020204" pitchFamily="34" charset="0"/>
                <a:cs typeface="Arial" panose="020B0604020202020204" pitchFamily="34" charset="0"/>
              </a:rPr>
              <a:t> • Participación grupal en la discusión ¿qué hubiera pasado si la historia finalizara de otra manera? Del cuento “Tere de Sueños y Aspiradoras” y listado de puntos de acuerdo y desacuerdo</a:t>
            </a:r>
          </a:p>
          <a:p>
            <a:pPr algn="just" eaLnBrk="1" hangingPunct="1"/>
            <a:r>
              <a:rPr lang="es-MX" altLang="es-MX" sz="4200" dirty="0">
                <a:latin typeface="Arial" panose="020B0604020202020204" pitchFamily="34" charset="0"/>
                <a:cs typeface="Arial" panose="020B0604020202020204" pitchFamily="34" charset="0"/>
              </a:rPr>
              <a:t>• Resolución individual del formato 5 y escrito personal acerca de las fortalezas y debilidades personales para educar con equidad de género.</a:t>
            </a:r>
          </a:p>
          <a:p>
            <a:pPr algn="just" eaLnBrk="1" hangingPunct="1"/>
            <a:r>
              <a:rPr lang="es-MX" altLang="es-MX" sz="4200" dirty="0">
                <a:latin typeface="Arial" panose="020B0604020202020204" pitchFamily="34" charset="0"/>
                <a:cs typeface="Arial" panose="020B0604020202020204" pitchFamily="34" charset="0"/>
              </a:rPr>
              <a:t>•  Entrega en equipo de las respuestas a la guía de preguntas del caso “Norma y Paty” </a:t>
            </a:r>
          </a:p>
          <a:p>
            <a:pPr algn="just" eaLnBrk="1" hangingPunct="1"/>
            <a:r>
              <a:rPr lang="es-MX" altLang="es-MX" sz="4200" dirty="0">
                <a:latin typeface="Arial" panose="020B0604020202020204" pitchFamily="34" charset="0"/>
                <a:cs typeface="Arial" panose="020B0604020202020204" pitchFamily="34" charset="0"/>
              </a:rPr>
              <a:t>•  Listado de recursos pedagógicos para educar con equidad de género.</a:t>
            </a:r>
          </a:p>
          <a:p>
            <a:pPr algn="just" eaLnBrk="1" hangingPunct="1"/>
            <a:r>
              <a:rPr lang="es-MX" altLang="es-MX" sz="4200" dirty="0">
                <a:solidFill>
                  <a:schemeClr val="accent2"/>
                </a:solidFill>
                <a:latin typeface="Arial" panose="020B0604020202020204" pitchFamily="34" charset="0"/>
                <a:cs typeface="Arial" panose="020B0604020202020204" pitchFamily="34" charset="0"/>
              </a:rPr>
              <a:t>Trabajo para portafolio: </a:t>
            </a:r>
          </a:p>
          <a:p>
            <a:pPr algn="just" eaLnBrk="1" hangingPunct="1"/>
            <a:r>
              <a:rPr lang="es-MX" altLang="es-MX" sz="4200" dirty="0">
                <a:latin typeface="Arial" panose="020B0604020202020204" pitchFamily="34" charset="0"/>
                <a:cs typeface="Arial" panose="020B0604020202020204" pitchFamily="34" charset="0"/>
              </a:rPr>
              <a:t>presentación del tríptico donde exprese  las perspectivas personales centradas en modelos esencialistas y de la teoría del déficit y logra apropiarse de los fundamentos y filosofía subyacente a las perspectivas interactivas y contextuales basadas en derechos,  oportunidades, apoyos y diálogo social.</a:t>
            </a:r>
          </a:p>
          <a:p>
            <a:pPr algn="just" eaLnBrk="1" hangingPunct="1"/>
            <a:r>
              <a:rPr lang="es-MX" altLang="es-MX" sz="4000" dirty="0">
                <a:latin typeface="Arial" panose="020B0604020202020204" pitchFamily="34" charset="0"/>
                <a:cs typeface="Arial" panose="020B0604020202020204" pitchFamily="34" charset="0"/>
              </a:rPr>
              <a:t> </a:t>
            </a:r>
          </a:p>
          <a:p>
            <a:pPr algn="just" eaLnBrk="1" hangingPunct="1"/>
            <a:endParaRPr lang="es-MX" altLang="es-MX" sz="4000" dirty="0">
              <a:solidFill>
                <a:schemeClr val="tx2"/>
              </a:solidFill>
              <a:latin typeface="Arial" panose="020B0604020202020204" pitchFamily="34" charset="0"/>
              <a:cs typeface="Arial" panose="020B0604020202020204" pitchFamily="34" charset="0"/>
            </a:endParaRPr>
          </a:p>
          <a:p>
            <a:pPr algn="just" eaLnBrk="1" hangingPunct="1"/>
            <a:r>
              <a:rPr lang="es-MX" altLang="es-MX" sz="4000" b="1" dirty="0">
                <a:solidFill>
                  <a:schemeClr val="tx2"/>
                </a:solidFill>
                <a:latin typeface="Arial" panose="020B0604020202020204" pitchFamily="34" charset="0"/>
                <a:cs typeface="Arial" panose="020B0604020202020204" pitchFamily="34" charset="0"/>
              </a:rPr>
              <a:t> </a:t>
            </a:r>
          </a:p>
          <a:p>
            <a:pPr algn="just" eaLnBrk="1" hangingPunct="1"/>
            <a:r>
              <a:rPr lang="es-MX" altLang="es-MX" sz="4000" b="1" dirty="0">
                <a:solidFill>
                  <a:schemeClr val="tx2"/>
                </a:solidFill>
                <a:latin typeface="Arial" panose="020B0604020202020204" pitchFamily="34" charset="0"/>
                <a:cs typeface="Arial" panose="020B0604020202020204" pitchFamily="34" charset="0"/>
              </a:rPr>
              <a:t> </a:t>
            </a:r>
            <a:endParaRPr lang="es-MX" altLang="es-MX" sz="4000" b="1" dirty="0">
              <a:solidFill>
                <a:srgbClr val="C00000"/>
              </a:solidFill>
              <a:latin typeface="Arial" panose="020B0604020202020204" pitchFamily="34" charset="0"/>
              <a:cs typeface="Arial" panose="020B0604020202020204" pitchFamily="34" charset="0"/>
            </a:endParaRPr>
          </a:p>
          <a:p>
            <a:pPr algn="l"/>
            <a:endParaRPr lang="es-ES" altLang="es-MX" sz="1400" b="1" dirty="0">
              <a:solidFill>
                <a:schemeClr val="tx2"/>
              </a:solidFill>
            </a:endParaRPr>
          </a:p>
        </p:txBody>
      </p:sp>
      <p:sp>
        <p:nvSpPr>
          <p:cNvPr id="22533" name="Rectángulo 1">
            <a:extLst>
              <a:ext uri="{FF2B5EF4-FFF2-40B4-BE49-F238E27FC236}">
                <a16:creationId xmlns="" xmlns:a16="http://schemas.microsoft.com/office/drawing/2014/main" id="{D44FC2F9-45F7-442B-B35F-384C6E9AE518}"/>
              </a:ext>
            </a:extLst>
          </p:cNvPr>
          <p:cNvSpPr>
            <a:spLocks noChangeArrowheads="1"/>
          </p:cNvSpPr>
          <p:nvPr/>
        </p:nvSpPr>
        <p:spPr bwMode="auto">
          <a:xfrm>
            <a:off x="1774825" y="5876926"/>
            <a:ext cx="2719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2534" name="Imagen 5" descr="logo chiquito">
            <a:extLst>
              <a:ext uri="{FF2B5EF4-FFF2-40B4-BE49-F238E27FC236}">
                <a16:creationId xmlns="" xmlns:a16="http://schemas.microsoft.com/office/drawing/2014/main" id="{E461E1F8-2891-4B98-9E0D-705552132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 xmlns:a16="http://schemas.microsoft.com/office/drawing/2014/main" id="{A89B10F2-436B-4CD2-9334-D9BD9F5ED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242" y="3078052"/>
            <a:ext cx="2353278" cy="950918"/>
          </a:xfrm>
          <a:prstGeom prst="rect">
            <a:avLst/>
          </a:prstGeom>
        </p:spPr>
      </p:pic>
    </p:spTree>
    <p:extLst>
      <p:ext uri="{BB962C8B-B14F-4D97-AF65-F5344CB8AC3E}">
        <p14:creationId xmlns:p14="http://schemas.microsoft.com/office/powerpoint/2010/main" val="4103825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1673" y="399246"/>
            <a:ext cx="10728102" cy="1446550"/>
          </a:xfrm>
          <a:prstGeom prst="rect">
            <a:avLst/>
          </a:prstGeom>
        </p:spPr>
        <p:txBody>
          <a:bodyPr wrap="square">
            <a:spAutoFit/>
          </a:bodyPr>
          <a:lstStyle/>
          <a:p>
            <a:pPr lvl="0" algn="ctr" eaLnBrk="0" fontAlgn="base" hangingPunct="0">
              <a:spcBef>
                <a:spcPct val="0"/>
              </a:spcBef>
              <a:spcAft>
                <a:spcPct val="0"/>
              </a:spcAft>
            </a:pPr>
            <a:r>
              <a:rPr lang="es-MX" altLang="es-MX" sz="1100" b="1" dirty="0">
                <a:solidFill>
                  <a:srgbClr val="333333"/>
                </a:solidFill>
                <a:latin typeface="Arial" panose="020B0604020202020204" pitchFamily="34" charset="0"/>
                <a:ea typeface="Calibri" panose="020F0502020204030204" pitchFamily="34" charset="0"/>
                <a:cs typeface="Arial" panose="020B0604020202020204" pitchFamily="34" charset="0"/>
              </a:rPr>
              <a:t>R</a:t>
            </a:r>
            <a:r>
              <a:rPr lang="es-MX" altLang="es-MX" sz="1100" b="1" dirty="0">
                <a:solidFill>
                  <a:srgbClr val="333333"/>
                </a:solidFill>
                <a:latin typeface="Calibri" panose="020F0502020204030204" pitchFamily="34" charset="0"/>
                <a:ea typeface="Calibri" panose="020F0502020204030204" pitchFamily="34" charset="0"/>
                <a:cs typeface="Arial" panose="020B0604020202020204" pitchFamily="34" charset="0"/>
              </a:rPr>
              <a:t>Ú</a:t>
            </a:r>
            <a:r>
              <a:rPr lang="es-MX" altLang="es-MX" sz="1100" b="1" dirty="0">
                <a:solidFill>
                  <a:srgbClr val="333333"/>
                </a:solidFill>
                <a:latin typeface="Arial" panose="020B0604020202020204" pitchFamily="34" charset="0"/>
                <a:ea typeface="Calibri" panose="020F0502020204030204" pitchFamily="34" charset="0"/>
                <a:cs typeface="Arial" panose="020B0604020202020204" pitchFamily="34" charset="0"/>
              </a:rPr>
              <a:t>BRICA PARA EVALUAR TR</a:t>
            </a:r>
            <a:r>
              <a:rPr lang="es-MX" altLang="es-MX" sz="1100" b="1" dirty="0">
                <a:solidFill>
                  <a:srgbClr val="333333"/>
                </a:solidFill>
                <a:latin typeface="Calibri" panose="020F0502020204030204" pitchFamily="34" charset="0"/>
                <a:ea typeface="Calibri" panose="020F0502020204030204" pitchFamily="34" charset="0"/>
                <a:cs typeface="Arial" panose="020B0604020202020204" pitchFamily="34" charset="0"/>
              </a:rPr>
              <a:t>Í</a:t>
            </a:r>
            <a:r>
              <a:rPr lang="es-MX" altLang="es-MX" sz="1100" b="1" dirty="0">
                <a:solidFill>
                  <a:srgbClr val="333333"/>
                </a:solidFill>
                <a:latin typeface="Arial" panose="020B0604020202020204" pitchFamily="34" charset="0"/>
                <a:ea typeface="Calibri" panose="020F0502020204030204" pitchFamily="34" charset="0"/>
                <a:cs typeface="Arial" panose="020B0604020202020204" pitchFamily="34" charset="0"/>
              </a:rPr>
              <a:t>PTICO</a:t>
            </a:r>
            <a:endParaRPr lang="es-MX" altLang="es-MX" sz="1100" dirty="0"/>
          </a:p>
          <a:p>
            <a:pPr lvl="0" algn="ctr" eaLnBrk="0" fontAlgn="base" hangingPunct="0">
              <a:spcBef>
                <a:spcPct val="0"/>
              </a:spcBef>
              <a:spcAft>
                <a:spcPct val="0"/>
              </a:spcAft>
            </a:pPr>
            <a:r>
              <a:rPr lang="es-MX" altLang="es-MX" sz="1100" b="1" dirty="0">
                <a:solidFill>
                  <a:srgbClr val="333333"/>
                </a:solidFill>
                <a:latin typeface="Arial" panose="020B0604020202020204" pitchFamily="34" charset="0"/>
                <a:ea typeface="Calibri" panose="020F0502020204030204" pitchFamily="34" charset="0"/>
                <a:cs typeface="Arial" panose="020B0604020202020204" pitchFamily="34" charset="0"/>
              </a:rPr>
              <a:t>Nombre del alumno ____________________________________________________</a:t>
            </a:r>
            <a:endParaRPr lang="es-MX" altLang="es-MX" sz="1100" dirty="0"/>
          </a:p>
          <a:p>
            <a:pPr lvl="0" algn="ctr" eaLnBrk="0" fontAlgn="base" hangingPunct="0">
              <a:spcBef>
                <a:spcPct val="0"/>
              </a:spcBef>
              <a:spcAft>
                <a:spcPct val="0"/>
              </a:spcAft>
            </a:pPr>
            <a:r>
              <a:rPr lang="es-ES" altLang="es-MX" sz="1100" dirty="0">
                <a:latin typeface="Calibri" panose="020F0502020204030204" pitchFamily="34" charset="0"/>
                <a:ea typeface="Calibri" panose="020F0502020204030204" pitchFamily="34" charset="0"/>
                <a:cs typeface="Times New Roman" panose="02020603050405020304" pitchFamily="18" charset="0"/>
              </a:rPr>
              <a:t>Curso:____________________________sección________ fecha ______________  grupo </a:t>
            </a:r>
            <a:r>
              <a:rPr lang="es-ES" altLang="es-MX" sz="1100" dirty="0" smtClean="0">
                <a:latin typeface="Calibri" panose="020F0502020204030204" pitchFamily="34" charset="0"/>
                <a:ea typeface="Calibri" panose="020F0502020204030204" pitchFamily="34" charset="0"/>
                <a:cs typeface="Times New Roman" panose="02020603050405020304" pitchFamily="18" charset="0"/>
              </a:rPr>
              <a:t>__________</a:t>
            </a:r>
          </a:p>
          <a:p>
            <a:pPr lvl="0" algn="ctr" eaLnBrk="0" fontAlgn="base" hangingPunct="0">
              <a:spcBef>
                <a:spcPct val="0"/>
              </a:spcBef>
              <a:spcAft>
                <a:spcPct val="0"/>
              </a:spcAft>
            </a:pPr>
            <a:endParaRPr lang="es-MX" altLang="es-MX" sz="1100" dirty="0"/>
          </a:p>
          <a:p>
            <a:pPr lvl="0" algn="ctr" eaLnBrk="0" fontAlgn="base" hangingPunct="0">
              <a:spcBef>
                <a:spcPct val="0"/>
              </a:spcBef>
              <a:spcAft>
                <a:spcPct val="0"/>
              </a:spcAft>
            </a:pPr>
            <a:r>
              <a:rPr lang="es-MX" altLang="es-MX" sz="1100" dirty="0">
                <a:latin typeface="Calibri" panose="020F0502020204030204" pitchFamily="34" charset="0"/>
                <a:ea typeface="Calibri" panose="020F0502020204030204" pitchFamily="34" charset="0"/>
                <a:cs typeface="Times New Roman" panose="02020603050405020304" pitchFamily="18" charset="0"/>
              </a:rPr>
              <a:t>Presentación del tríptico donde exprese  las perspectivas personales centradas en modelos esencialistas y de la teoría del déficit y logra apropiarse de los fundamentos y filosofía subyacente a las perspectivas interactivas y contextuales basadas en derechos,  oportunidades, apoyos y diálogo social</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a:t>
            </a:r>
          </a:p>
          <a:p>
            <a:pPr lvl="0" algn="ctr" eaLnBrk="0" fontAlgn="base" hangingPunct="0">
              <a:spcBef>
                <a:spcPct val="0"/>
              </a:spcBef>
              <a:spcAft>
                <a:spcPct val="0"/>
              </a:spcAft>
            </a:pPr>
            <a:endParaRPr lang="es-MX" sz="1100" dirty="0">
              <a:latin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s-MX" sz="1100" dirty="0" smtClean="0">
                <a:latin typeface="Calibri" panose="020F0502020204030204" pitchFamily="34" charset="0"/>
                <a:cs typeface="Times New Roman" panose="02020603050405020304" pitchFamily="18" charset="0"/>
              </a:rPr>
              <a:t>Puntos ________    calificación __________________</a:t>
            </a:r>
            <a:endParaRPr lang="es-MX" sz="1100" dirty="0"/>
          </a:p>
        </p:txBody>
      </p:sp>
      <p:sp>
        <p:nvSpPr>
          <p:cNvPr id="4" name="Rectángulo 3"/>
          <p:cNvSpPr/>
          <p:nvPr/>
        </p:nvSpPr>
        <p:spPr>
          <a:xfrm>
            <a:off x="5990843" y="3321278"/>
            <a:ext cx="210314" cy="215444"/>
          </a:xfrm>
          <a:prstGeom prst="rect">
            <a:avLst/>
          </a:prstGeom>
        </p:spPr>
        <p:txBody>
          <a:bodyPr wrap="none">
            <a:spAutoFit/>
          </a:bodyPr>
          <a:lstStyle/>
          <a:p>
            <a:pPr algn="ctr">
              <a:spcAft>
                <a:spcPts val="0"/>
              </a:spcAft>
            </a:pPr>
            <a:r>
              <a:rPr lang="es-MX" sz="800" dirty="0" smtClean="0"/>
              <a:t>.</a:t>
            </a:r>
            <a:endParaRPr lang="es-MX" sz="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950880983"/>
              </p:ext>
            </p:extLst>
          </p:nvPr>
        </p:nvGraphicFramePr>
        <p:xfrm>
          <a:off x="1712890" y="2099076"/>
          <a:ext cx="9324303" cy="4224450"/>
        </p:xfrm>
        <a:graphic>
          <a:graphicData uri="http://schemas.openxmlformats.org/drawingml/2006/table">
            <a:tbl>
              <a:tblPr firstRow="1" firstCol="1" bandRow="1">
                <a:tableStyleId>{5C22544A-7EE6-4342-B048-85BDC9FD1C3A}</a:tableStyleId>
              </a:tblPr>
              <a:tblGrid>
                <a:gridCol w="1372132"/>
                <a:gridCol w="2057230"/>
                <a:gridCol w="2191733"/>
                <a:gridCol w="1783384"/>
                <a:gridCol w="1919824"/>
              </a:tblGrid>
              <a:tr h="206620">
                <a:tc>
                  <a:txBody>
                    <a:bodyPr/>
                    <a:lstStyle/>
                    <a:p>
                      <a:pPr>
                        <a:spcAft>
                          <a:spcPts val="0"/>
                        </a:spcAft>
                      </a:pPr>
                      <a:r>
                        <a:rPr lang="es-MX" sz="600" dirty="0">
                          <a:effectLst/>
                        </a:rPr>
                        <a:t>Aspectos a evaluar</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spcAft>
                          <a:spcPts val="0"/>
                        </a:spcAft>
                      </a:pPr>
                      <a:r>
                        <a:rPr lang="es-MX" sz="600">
                          <a:effectLst/>
                        </a:rPr>
                        <a:t>Excelente</a:t>
                      </a:r>
                      <a:endParaRPr lang="es-MX" sz="800">
                        <a:effectLst/>
                      </a:endParaRPr>
                    </a:p>
                    <a:p>
                      <a:pPr>
                        <a:spcAft>
                          <a:spcPts val="0"/>
                        </a:spcAft>
                      </a:pPr>
                      <a:r>
                        <a:rPr lang="es-MX" sz="600">
                          <a:effectLst/>
                        </a:rPr>
                        <a:t>3 puntos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spcAft>
                          <a:spcPts val="0"/>
                        </a:spcAft>
                      </a:pPr>
                      <a:r>
                        <a:rPr lang="es-MX" sz="600">
                          <a:effectLst/>
                        </a:rPr>
                        <a:t>Bueno</a:t>
                      </a:r>
                      <a:endParaRPr lang="es-MX" sz="800">
                        <a:effectLst/>
                      </a:endParaRPr>
                    </a:p>
                    <a:p>
                      <a:pPr>
                        <a:spcAft>
                          <a:spcPts val="0"/>
                        </a:spcAft>
                      </a:pPr>
                      <a:r>
                        <a:rPr lang="es-MX" sz="600">
                          <a:effectLst/>
                        </a:rPr>
                        <a:t>2 puntos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spcAft>
                          <a:spcPts val="0"/>
                        </a:spcAft>
                      </a:pPr>
                      <a:r>
                        <a:rPr lang="es-MX" sz="600">
                          <a:effectLst/>
                        </a:rPr>
                        <a:t>Regular</a:t>
                      </a:r>
                      <a:endParaRPr lang="es-MX" sz="800">
                        <a:effectLst/>
                      </a:endParaRPr>
                    </a:p>
                    <a:p>
                      <a:pPr>
                        <a:spcAft>
                          <a:spcPts val="0"/>
                        </a:spcAft>
                      </a:pPr>
                      <a:r>
                        <a:rPr lang="es-MX" sz="600">
                          <a:effectLst/>
                        </a:rPr>
                        <a:t>1 punto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spcAft>
                          <a:spcPts val="0"/>
                        </a:spcAft>
                      </a:pPr>
                      <a:r>
                        <a:rPr lang="es-MX" sz="600">
                          <a:effectLst/>
                        </a:rPr>
                        <a:t>Deficiente</a:t>
                      </a:r>
                      <a:endParaRPr lang="es-MX" sz="800">
                        <a:effectLst/>
                      </a:endParaRPr>
                    </a:p>
                    <a:p>
                      <a:pPr>
                        <a:spcAft>
                          <a:spcPts val="0"/>
                        </a:spcAft>
                      </a:pPr>
                      <a:r>
                        <a:rPr lang="es-MX" sz="600">
                          <a:effectLst/>
                        </a:rPr>
                        <a:t>0 puntos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r>
              <a:tr h="281479">
                <a:tc>
                  <a:txBody>
                    <a:bodyPr/>
                    <a:lstStyle/>
                    <a:p>
                      <a:pPr algn="ctr">
                        <a:spcAft>
                          <a:spcPts val="0"/>
                        </a:spcAft>
                      </a:pPr>
                      <a:r>
                        <a:rPr lang="es-MX" sz="600">
                          <a:effectLst/>
                        </a:rPr>
                        <a:t>Fecha de entrega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Entrega el trabajo el día y hora acordados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Entrega el día, pero no a la hora acordados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Entrega un día después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Entrega dos días después o más del tiempo indicados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r>
              <a:tr h="562957">
                <a:tc>
                  <a:txBody>
                    <a:bodyPr/>
                    <a:lstStyle/>
                    <a:p>
                      <a:pPr algn="ctr">
                        <a:spcAft>
                          <a:spcPts val="0"/>
                        </a:spcAft>
                      </a:pPr>
                      <a:r>
                        <a:rPr lang="es-MX" sz="600">
                          <a:effectLst/>
                        </a:rPr>
                        <a:t>Gráfica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dirty="0">
                          <a:effectLst/>
                        </a:rPr>
                        <a:t>Las imágenes van bien con el texto y hay una buena combinación de texto y gráficos</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Las imágenes van bien con el texto, pero hay muchas, está recargado.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Las imágenes van bien con el título, pero hay muy pocas y el folleto parece tener un "texto pesado" para leer.</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Los gráficos no van con el texto, pero aparentan haber sido escogidos sin ningún orden y no corresponden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r>
              <a:tr h="733913">
                <a:tc>
                  <a:txBody>
                    <a:bodyPr/>
                    <a:lstStyle/>
                    <a:p>
                      <a:pPr algn="ctr">
                        <a:spcAft>
                          <a:spcPts val="0"/>
                        </a:spcAft>
                      </a:pPr>
                      <a:r>
                        <a:rPr lang="es-MX" sz="600">
                          <a:effectLst/>
                        </a:rPr>
                        <a:t>Información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Registros   cuidadosos y precisos son mantenidos para documentar el origen de la información y las imágenes en el tríptico tienen coherencia y fundamento teórico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Registros corresponden a documentos y libros y el origen de la información y las Imágenes en el tríptico no corresponden a lo investigado pero no hay fundamento teórico completo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El origen de la información está poco claro y mal documentado y las Imágenes en el tríptico carecen de información o pie de foto. hay solo un fundamento teórico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dirty="0">
                          <a:effectLst/>
                        </a:rPr>
                        <a:t>Las fuentes no son documentadas en forma precisa ni son registradas en mucha de la información o en las imágenes sin y fundamento teórico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r>
              <a:tr h="844436">
                <a:tc>
                  <a:txBody>
                    <a:bodyPr/>
                    <a:lstStyle/>
                    <a:p>
                      <a:pPr algn="ctr">
                        <a:spcAft>
                          <a:spcPts val="0"/>
                        </a:spcAft>
                      </a:pPr>
                      <a:r>
                        <a:rPr lang="es-MX" sz="600">
                          <a:effectLst/>
                        </a:rPr>
                        <a:t>Aplicación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dirty="0">
                          <a:effectLst/>
                        </a:rPr>
                        <a:t>Todos los estudiantes  pueden contestar adecuadamente todas las preguntas relacionadas con la información en el folleto</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Todos los estudiantes en el grupo pueden contestar adecuadamente la mayoría de las preguntas relacionadas con el folleto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Algunos de los estudiantes pueden contestar adecuadamente algunas de las preguntas relacionadas con la información en el folleto.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Varios estudiantes en el equipo parecen tener poco conocimiento sobre la información y procesos técnicos usados en el folleto.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r>
              <a:tr h="656783">
                <a:tc>
                  <a:txBody>
                    <a:bodyPr/>
                    <a:lstStyle/>
                    <a:p>
                      <a:pPr algn="ctr">
                        <a:spcAft>
                          <a:spcPts val="0"/>
                        </a:spcAft>
                      </a:pPr>
                      <a:r>
                        <a:rPr lang="es-MX" sz="600">
                          <a:effectLst/>
                        </a:rPr>
                        <a:t>Arte</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El folleto tiene un formato excepcionalmente atractivo y una información bien organizada y creativamente presentada, tipografía, color, imágenes, respeta formato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El folleto tiene un formato atractivo y una información bien organizada, tipografía, color, imágenes, respeta formato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El folleto tiene la información bien organizada, tipografía, color, imágenes, se atiene al formato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El formato del folleto y la organización del material son confuso para el lector, no respeta formato.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r>
              <a:tr h="281479">
                <a:tc>
                  <a:txBody>
                    <a:bodyPr/>
                    <a:lstStyle/>
                    <a:p>
                      <a:pPr algn="ctr">
                        <a:spcAft>
                          <a:spcPts val="0"/>
                        </a:spcAft>
                      </a:pPr>
                      <a:r>
                        <a:rPr lang="es-MX" sz="700">
                          <a:effectLst/>
                        </a:rPr>
                        <a:t>Ortografía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dirty="0">
                          <a:effectLst/>
                        </a:rPr>
                        <a:t>No se encuentran errores ortográficos en el tríptico.</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No hay más que 3 error ortográfico en el tríptico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No hay más que 5 errores ortográficos en el tríptico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Quedan más de 5 errores de ortografía en el tríptico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r>
              <a:tr h="656783">
                <a:tc>
                  <a:txBody>
                    <a:bodyPr/>
                    <a:lstStyle/>
                    <a:p>
                      <a:pPr algn="ctr">
                        <a:spcAft>
                          <a:spcPts val="0"/>
                        </a:spcAft>
                      </a:pPr>
                      <a:r>
                        <a:rPr lang="es-MX" sz="600">
                          <a:effectLst/>
                        </a:rPr>
                        <a:t>Presentación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El tríptico es presentado en forma limpia y ordenada. En los plazos solicitados y en un material creativo y adecuada al tema.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El tríptico es presentado en forma limpia y ordenada. En los plazos solicitados y en una hoja de oficio o carta a color</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a:effectLst/>
                        </a:rPr>
                        <a:t>El tríptico es presentado en los plazos solicitados, presenta algunas manchas y arrugas y en hoja de oficio o carta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c>
                  <a:txBody>
                    <a:bodyPr/>
                    <a:lstStyle/>
                    <a:p>
                      <a:pPr algn="ctr">
                        <a:spcAft>
                          <a:spcPts val="0"/>
                        </a:spcAft>
                      </a:pPr>
                      <a:r>
                        <a:rPr lang="es-MX" sz="600" dirty="0">
                          <a:effectLst/>
                        </a:rPr>
                        <a:t>El tríptico no es entregado en los plazos acordados</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97" marR="47297" marT="0" marB="0"/>
                </a:tc>
              </a:tr>
            </a:tbl>
          </a:graphicData>
        </a:graphic>
      </p:graphicFrame>
    </p:spTree>
    <p:extLst>
      <p:ext uri="{BB962C8B-B14F-4D97-AF65-F5344CB8AC3E}">
        <p14:creationId xmlns:p14="http://schemas.microsoft.com/office/powerpoint/2010/main" val="28457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a:extLst>
              <a:ext uri="{FF2B5EF4-FFF2-40B4-BE49-F238E27FC236}">
                <a16:creationId xmlns="" xmlns:a16="http://schemas.microsoft.com/office/drawing/2014/main" id="{349A297E-5B48-490B-AEA7-2C2DD4461794}"/>
              </a:ext>
            </a:extLst>
          </p:cNvPr>
          <p:cNvSpPr>
            <a:spLocks noGrp="1" noChangeArrowheads="1"/>
          </p:cNvSpPr>
          <p:nvPr>
            <p:ph type="title"/>
          </p:nvPr>
        </p:nvSpPr>
        <p:spPr>
          <a:xfrm>
            <a:off x="1981201" y="746125"/>
            <a:ext cx="5757863" cy="325438"/>
          </a:xfrm>
        </p:spPr>
        <p:txBody>
          <a:bodyPr>
            <a:normAutofit fontScale="90000"/>
          </a:bodyPr>
          <a:lstStyle/>
          <a:p>
            <a:pPr algn="ctr"/>
            <a:r>
              <a:rPr lang="es-MX" altLang="es-MX" sz="2000" b="1" dirty="0">
                <a:solidFill>
                  <a:srgbClr val="C00000"/>
                </a:solidFill>
              </a:rPr>
              <a:t>TRAYECTO Formativo: Psicopedagógico </a:t>
            </a:r>
            <a:br>
              <a:rPr lang="es-MX" altLang="es-MX" sz="2000" b="1" dirty="0">
                <a:solidFill>
                  <a:srgbClr val="C00000"/>
                </a:solidFill>
              </a:rPr>
            </a:br>
            <a:r>
              <a:rPr lang="es-MX" altLang="es-MX" sz="2000" b="1" dirty="0">
                <a:solidFill>
                  <a:srgbClr val="FF0000"/>
                </a:solidFill>
              </a:rPr>
              <a:t/>
            </a:r>
            <a:br>
              <a:rPr lang="es-MX" altLang="es-MX" sz="2000" b="1" dirty="0">
                <a:solidFill>
                  <a:srgbClr val="FF0000"/>
                </a:solidFill>
              </a:rPr>
            </a:br>
            <a:r>
              <a:rPr lang="es-MX" altLang="es-MX" sz="2400" b="1" dirty="0">
                <a:solidFill>
                  <a:srgbClr val="FF0000"/>
                </a:solidFill>
              </a:rPr>
              <a:t>Propósito del curso.</a:t>
            </a:r>
            <a:r>
              <a:rPr lang="es-MX" altLang="es-MX" sz="3600" b="1" dirty="0">
                <a:solidFill>
                  <a:srgbClr val="FF0000"/>
                </a:solidFill>
              </a:rPr>
              <a:t/>
            </a:r>
            <a:br>
              <a:rPr lang="es-MX" altLang="es-MX" sz="3600" b="1" dirty="0">
                <a:solidFill>
                  <a:srgbClr val="FF0000"/>
                </a:solidFill>
              </a:rPr>
            </a:br>
            <a:endParaRPr lang="es-MX" altLang="es-MX" b="1" dirty="0">
              <a:solidFill>
                <a:srgbClr val="FF0000"/>
              </a:solidFill>
            </a:endParaRPr>
          </a:p>
        </p:txBody>
      </p:sp>
      <p:pic>
        <p:nvPicPr>
          <p:cNvPr id="5" name="Marcador de contenido 4">
            <a:extLst>
              <a:ext uri="{FF2B5EF4-FFF2-40B4-BE49-F238E27FC236}">
                <a16:creationId xmlns="" xmlns:a16="http://schemas.microsoft.com/office/drawing/2014/main" id="{3C185B66-218E-4D5A-A184-FFFE3061650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9397" y="1893195"/>
            <a:ext cx="3230117" cy="3090930"/>
          </a:xfrm>
        </p:spPr>
      </p:pic>
      <p:sp>
        <p:nvSpPr>
          <p:cNvPr id="7171" name="3 Marcador de contenido">
            <a:extLst>
              <a:ext uri="{FF2B5EF4-FFF2-40B4-BE49-F238E27FC236}">
                <a16:creationId xmlns="" xmlns:a16="http://schemas.microsoft.com/office/drawing/2014/main" id="{DC48EE55-7FA3-4EA8-89B1-9A49731AFDE3}"/>
              </a:ext>
            </a:extLst>
          </p:cNvPr>
          <p:cNvSpPr>
            <a:spLocks noGrp="1" noChangeArrowheads="1"/>
          </p:cNvSpPr>
          <p:nvPr>
            <p:ph sz="half" idx="2"/>
          </p:nvPr>
        </p:nvSpPr>
        <p:spPr>
          <a:xfrm>
            <a:off x="4007769" y="1764405"/>
            <a:ext cx="7222608" cy="3968059"/>
          </a:xfrm>
        </p:spPr>
        <p:txBody>
          <a:bodyPr>
            <a:normAutofit/>
          </a:bodyPr>
          <a:lstStyle/>
          <a:p>
            <a:pPr marL="0" indent="0" algn="just">
              <a:buNone/>
            </a:pPr>
            <a:r>
              <a:rPr lang="es-MX" altLang="es-MX" sz="1600" b="1" dirty="0">
                <a:solidFill>
                  <a:srgbClr val="002060"/>
                </a:solidFill>
              </a:rPr>
              <a:t>Promover en los futuros docentes la apropiación de una perspectiva social de la diversidad capaz de generar recursos educativos que incidan tanto en el fortalecimiento de los educandos como en la generación de condiciones favorables a su aprendizaje en un marco de aprecio a las diferencias individuales. </a:t>
            </a:r>
          </a:p>
          <a:p>
            <a:pPr marL="0" indent="0" algn="just">
              <a:buNone/>
            </a:pPr>
            <a:r>
              <a:rPr lang="es-MX" altLang="es-MX" sz="1600" b="1" dirty="0">
                <a:solidFill>
                  <a:srgbClr val="002060"/>
                </a:solidFill>
              </a:rPr>
              <a:t>Desarrollar en los futuros docentes una serie de competencias orientadas a la conformación de aulas incluyentes, caracterizadas por el respeto y aceptación de la diversidad en sus múltiples manifestaciones, y donde todos los educandos encuentren oportunidades de aprender y desarrollarse armónicamente. </a:t>
            </a:r>
          </a:p>
          <a:p>
            <a:pPr marL="0" indent="0" algn="just">
              <a:buNone/>
            </a:pPr>
            <a:r>
              <a:rPr lang="es-MX" altLang="es-MX" sz="1600" b="1" dirty="0">
                <a:solidFill>
                  <a:srgbClr val="002060"/>
                </a:solidFill>
              </a:rPr>
              <a:t>Identificar ámbitos de problemática y líneas de intervención prioritarias en la educación básica susceptibles de ser atendidas por los docentes de este nivel educativo que permitan favorecer la equidad de género, la inclusión educativa y social de los educandos con discapacidad o en situación vulnerable, así como el diálogo intercultural</a:t>
            </a:r>
          </a:p>
        </p:txBody>
      </p:sp>
      <p:sp>
        <p:nvSpPr>
          <p:cNvPr id="7174" name="Rectángulo 1">
            <a:extLst>
              <a:ext uri="{FF2B5EF4-FFF2-40B4-BE49-F238E27FC236}">
                <a16:creationId xmlns="" xmlns:a16="http://schemas.microsoft.com/office/drawing/2014/main" id="{2B8C9487-C3BF-4883-B1B3-9742FA2B73E9}"/>
              </a:ext>
            </a:extLst>
          </p:cNvPr>
          <p:cNvSpPr>
            <a:spLocks noChangeArrowheads="1"/>
          </p:cNvSpPr>
          <p:nvPr/>
        </p:nvSpPr>
        <p:spPr bwMode="auto">
          <a:xfrm>
            <a:off x="1981201" y="5691188"/>
            <a:ext cx="4043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7175" name="Imagen 6" descr="logo chiquito">
            <a:extLst>
              <a:ext uri="{FF2B5EF4-FFF2-40B4-BE49-F238E27FC236}">
                <a16:creationId xmlns="" xmlns:a16="http://schemas.microsoft.com/office/drawing/2014/main" id="{8C9F6D72-0C9B-4F50-A909-238D0AFCE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8014" y="5838826"/>
            <a:ext cx="6492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813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Subtítulo">
            <a:extLst>
              <a:ext uri="{FF2B5EF4-FFF2-40B4-BE49-F238E27FC236}">
                <a16:creationId xmlns="" xmlns:a16="http://schemas.microsoft.com/office/drawing/2014/main" id="{81577F8B-7ED5-45BA-8A32-200FEE9F58AD}"/>
              </a:ext>
            </a:extLst>
          </p:cNvPr>
          <p:cNvSpPr>
            <a:spLocks noGrp="1" noChangeArrowheads="1"/>
          </p:cNvSpPr>
          <p:nvPr>
            <p:ph type="subTitle" idx="1"/>
          </p:nvPr>
        </p:nvSpPr>
        <p:spPr>
          <a:xfrm>
            <a:off x="2743200" y="115889"/>
            <a:ext cx="8822028" cy="6626225"/>
          </a:xfrm>
        </p:spPr>
        <p:txBody>
          <a:bodyPr>
            <a:noAutofit/>
          </a:bodyPr>
          <a:lstStyle/>
          <a:p>
            <a:pPr eaLnBrk="1" hangingPunct="1"/>
            <a:endParaRPr lang="es-MX" altLang="es-MX" sz="1050" b="1" dirty="0">
              <a:solidFill>
                <a:schemeClr val="tx2"/>
              </a:solidFill>
            </a:endParaRPr>
          </a:p>
          <a:p>
            <a:pPr eaLnBrk="1" hangingPunct="1"/>
            <a:r>
              <a:rPr lang="es-MX" altLang="es-MX" sz="1050" b="1" dirty="0"/>
              <a:t>ACTIVIDADES </a:t>
            </a:r>
          </a:p>
          <a:p>
            <a:pPr algn="l" eaLnBrk="1" hangingPunct="1"/>
            <a:r>
              <a:rPr lang="es-MX" altLang="es-MX" sz="1100" dirty="0"/>
              <a:t>Unidad 3</a:t>
            </a:r>
          </a:p>
          <a:p>
            <a:pPr algn="l" eaLnBrk="1" hangingPunct="1"/>
            <a:r>
              <a:rPr lang="es-MX" altLang="es-MX" sz="1100" dirty="0"/>
              <a:t>Situación didáctica 1</a:t>
            </a:r>
          </a:p>
          <a:p>
            <a:pPr algn="l" eaLnBrk="1" hangingPunct="1"/>
            <a:r>
              <a:rPr lang="es-MX" altLang="es-MX" sz="1100" dirty="0"/>
              <a:t>• Identificación de conocimientos previos y nivel de sensibilidad cultural a través de la lluvia de ideas.</a:t>
            </a:r>
          </a:p>
          <a:p>
            <a:pPr algn="l" eaLnBrk="1" hangingPunct="1"/>
            <a:r>
              <a:rPr lang="es-MX" altLang="es-MX" sz="1100" dirty="0"/>
              <a:t> • Respuestas al cuestionario “Mis conocimientos sobre interculturalidad” (formato 7) y reflexiones acerca de lo que se sabe y falta por saber del tema.</a:t>
            </a:r>
          </a:p>
          <a:p>
            <a:pPr algn="l" eaLnBrk="1" hangingPunct="1"/>
            <a:r>
              <a:rPr lang="es-MX" altLang="es-MX" sz="1100" dirty="0"/>
              <a:t> • Mapa conceptual del artículo de S. Schmelkes “La interculturalidad en la educación básica” con reflexiones. </a:t>
            </a:r>
          </a:p>
          <a:p>
            <a:pPr algn="l" eaLnBrk="1" hangingPunct="1"/>
            <a:r>
              <a:rPr lang="es-MX" altLang="es-MX" sz="1100" dirty="0"/>
              <a:t>• Reflexión personal sobre la necesidad de una educación intercultural. </a:t>
            </a:r>
          </a:p>
          <a:p>
            <a:pPr algn="l" eaLnBrk="1" hangingPunct="1"/>
            <a:r>
              <a:rPr lang="es-MX" altLang="es-MX" sz="1100" dirty="0"/>
              <a:t> Situación didáctica 2</a:t>
            </a:r>
          </a:p>
          <a:p>
            <a:pPr algn="l" eaLnBrk="1" hangingPunct="1"/>
            <a:r>
              <a:rPr lang="es-MX" altLang="es-MX" sz="1100" dirty="0"/>
              <a:t>• Participación en el juego de roles </a:t>
            </a:r>
          </a:p>
          <a:p>
            <a:pPr algn="l" eaLnBrk="1" hangingPunct="1"/>
            <a:r>
              <a:rPr lang="es-MX" altLang="es-MX" sz="1100" dirty="0"/>
              <a:t>• Respuesta a las preguntas alusivas al caso </a:t>
            </a:r>
          </a:p>
          <a:p>
            <a:pPr algn="l" eaLnBrk="1" hangingPunct="1"/>
            <a:r>
              <a:rPr lang="es-MX" altLang="es-MX" sz="1100" dirty="0"/>
              <a:t>• Participación en las actividades de reflexión y debate sobre las ventajas y desventajas de la diversidad cultural en el aula y el aprendizaje homogéneo o heterogéneo </a:t>
            </a:r>
          </a:p>
          <a:p>
            <a:pPr algn="l" eaLnBrk="1" hangingPunct="1"/>
            <a:r>
              <a:rPr lang="es-MX" altLang="es-MX" sz="1100" dirty="0"/>
              <a:t>Situación didáctica 3 </a:t>
            </a:r>
          </a:p>
          <a:p>
            <a:pPr algn="l" eaLnBrk="1" hangingPunct="1"/>
            <a:r>
              <a:rPr lang="es-MX" altLang="es-MX" sz="1100" dirty="0"/>
              <a:t>• Solución en equipo a las actividades de la metodología de trabajo de El caso de Juan el niño triqui. Presentación en equipos de las actividades designadas para la discusión grupal</a:t>
            </a:r>
          </a:p>
          <a:p>
            <a:pPr algn="l" eaLnBrk="1" hangingPunct="1"/>
            <a:r>
              <a:rPr lang="es-MX" altLang="es-MX" sz="1100" dirty="0"/>
              <a:t> </a:t>
            </a:r>
          </a:p>
          <a:p>
            <a:pPr algn="l" eaLnBrk="1" hangingPunct="1"/>
            <a:r>
              <a:rPr lang="es-MX" altLang="es-MX" sz="1100" dirty="0">
                <a:solidFill>
                  <a:srgbClr val="FF0000"/>
                </a:solidFill>
              </a:rPr>
              <a:t>Trabajo para portafolio : </a:t>
            </a:r>
          </a:p>
          <a:p>
            <a:pPr algn="l" eaLnBrk="1" hangingPunct="1"/>
            <a:r>
              <a:rPr lang="es-MX" altLang="es-MX" sz="1100" dirty="0"/>
              <a:t>trabajo escrito con descripción de actividades desarrolla donde Identifique  las diferentes respuestas a la diversidad cultural las actitudes predominantes: discriminación, tolerancia, respeto, valoración, aprecio. </a:t>
            </a:r>
          </a:p>
          <a:p>
            <a:pPr algn="l" eaLnBrk="1" hangingPunct="1"/>
            <a:r>
              <a:rPr lang="es-MX" altLang="es-MX" sz="1100" dirty="0"/>
              <a:t> </a:t>
            </a:r>
          </a:p>
          <a:p>
            <a:pPr algn="l" eaLnBrk="1" hangingPunct="1"/>
            <a:r>
              <a:rPr lang="es-MX" altLang="es-MX" sz="1050" b="1" dirty="0">
                <a:solidFill>
                  <a:schemeClr val="tx2"/>
                </a:solidFill>
              </a:rPr>
              <a:t> </a:t>
            </a:r>
          </a:p>
          <a:p>
            <a:pPr algn="l" eaLnBrk="1" hangingPunct="1"/>
            <a:r>
              <a:rPr lang="es-MX" altLang="es-MX" sz="1050" b="1" dirty="0">
                <a:solidFill>
                  <a:schemeClr val="tx2"/>
                </a:solidFill>
              </a:rPr>
              <a:t> </a:t>
            </a:r>
            <a:endParaRPr lang="es-MX" altLang="es-MX" sz="1050" b="1" dirty="0">
              <a:solidFill>
                <a:srgbClr val="C00000"/>
              </a:solidFill>
            </a:endParaRPr>
          </a:p>
          <a:p>
            <a:pPr algn="l"/>
            <a:endParaRPr lang="es-ES" altLang="es-MX" sz="1050" b="1" dirty="0">
              <a:solidFill>
                <a:schemeClr val="tx2"/>
              </a:solidFill>
            </a:endParaRPr>
          </a:p>
        </p:txBody>
      </p:sp>
      <p:sp>
        <p:nvSpPr>
          <p:cNvPr id="22533" name="Rectángulo 1">
            <a:extLst>
              <a:ext uri="{FF2B5EF4-FFF2-40B4-BE49-F238E27FC236}">
                <a16:creationId xmlns="" xmlns:a16="http://schemas.microsoft.com/office/drawing/2014/main" id="{D44FC2F9-45F7-442B-B35F-384C6E9AE518}"/>
              </a:ext>
            </a:extLst>
          </p:cNvPr>
          <p:cNvSpPr>
            <a:spLocks noChangeArrowheads="1"/>
          </p:cNvSpPr>
          <p:nvPr/>
        </p:nvSpPr>
        <p:spPr bwMode="auto">
          <a:xfrm>
            <a:off x="1774825" y="5876926"/>
            <a:ext cx="2719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2534" name="Imagen 5" descr="logo chiquito">
            <a:extLst>
              <a:ext uri="{FF2B5EF4-FFF2-40B4-BE49-F238E27FC236}">
                <a16:creationId xmlns="" xmlns:a16="http://schemas.microsoft.com/office/drawing/2014/main" id="{E461E1F8-2891-4B98-9E0D-705552132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 xmlns:a16="http://schemas.microsoft.com/office/drawing/2014/main" id="{A89B10F2-436B-4CD2-9334-D9BD9F5ED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82" y="1068946"/>
            <a:ext cx="2305318" cy="3902299"/>
          </a:xfrm>
          <a:prstGeom prst="rect">
            <a:avLst/>
          </a:prstGeom>
        </p:spPr>
      </p:pic>
    </p:spTree>
    <p:extLst>
      <p:ext uri="{BB962C8B-B14F-4D97-AF65-F5344CB8AC3E}">
        <p14:creationId xmlns:p14="http://schemas.microsoft.com/office/powerpoint/2010/main" val="28409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3342" y="103031"/>
            <a:ext cx="10406128" cy="2031325"/>
          </a:xfrm>
          <a:prstGeom prst="rect">
            <a:avLst/>
          </a:prstGeom>
        </p:spPr>
        <p:txBody>
          <a:bodyPr wrap="square">
            <a:spAutoFit/>
          </a:bodyPr>
          <a:lstStyle/>
          <a:p>
            <a:pPr algn="ctr">
              <a:spcAft>
                <a:spcPts val="0"/>
              </a:spcAft>
            </a:pPr>
            <a:r>
              <a:rPr lang="es-MX" sz="1050" dirty="0">
                <a:latin typeface="Calibri" panose="020F0502020204030204" pitchFamily="34" charset="0"/>
                <a:ea typeface="Calibri" panose="020F0502020204030204" pitchFamily="34" charset="0"/>
                <a:cs typeface="Times New Roman" panose="02020603050405020304" pitchFamily="18" charset="0"/>
              </a:rPr>
              <a:t>Rúbrica: Documentos escritos</a:t>
            </a:r>
          </a:p>
          <a:p>
            <a:pPr lvl="0" algn="ctr" eaLnBrk="0" fontAlgn="base" hangingPunct="0">
              <a:spcBef>
                <a:spcPct val="0"/>
              </a:spcBef>
              <a:spcAft>
                <a:spcPct val="0"/>
              </a:spcAft>
            </a:pPr>
            <a:r>
              <a:rPr lang="es-MX" sz="1050" dirty="0">
                <a:latin typeface="Calibri" panose="020F0502020204030204" pitchFamily="34" charset="0"/>
                <a:ea typeface="Calibri" panose="020F0502020204030204" pitchFamily="34" charset="0"/>
                <a:cs typeface="Times New Roman" panose="02020603050405020304" pitchFamily="18" charset="0"/>
              </a:rPr>
              <a:t> </a:t>
            </a:r>
            <a:endParaRPr lang="es-MX" altLang="es-MX" sz="1050" dirty="0"/>
          </a:p>
          <a:p>
            <a:pPr lvl="0" algn="ctr" eaLnBrk="0" fontAlgn="base" hangingPunct="0">
              <a:spcBef>
                <a:spcPct val="0"/>
              </a:spcBef>
              <a:spcAft>
                <a:spcPct val="0"/>
              </a:spcAft>
            </a:pPr>
            <a:r>
              <a:rPr lang="es-MX" altLang="es-MX" sz="1050" b="1" dirty="0">
                <a:solidFill>
                  <a:srgbClr val="333333"/>
                </a:solidFill>
                <a:latin typeface="Arial" panose="020B0604020202020204" pitchFamily="34" charset="0"/>
                <a:ea typeface="Calibri" panose="020F0502020204030204" pitchFamily="34" charset="0"/>
                <a:cs typeface="Arial" panose="020B0604020202020204" pitchFamily="34" charset="0"/>
              </a:rPr>
              <a:t>Nombre del alumno ____________________________________________________</a:t>
            </a:r>
            <a:endParaRPr lang="es-MX" altLang="es-MX" sz="1050" dirty="0"/>
          </a:p>
          <a:p>
            <a:pPr lvl="0" algn="ctr" eaLnBrk="0" fontAlgn="base" hangingPunct="0">
              <a:spcBef>
                <a:spcPct val="0"/>
              </a:spcBef>
              <a:spcAft>
                <a:spcPct val="0"/>
              </a:spcAft>
            </a:pPr>
            <a:r>
              <a:rPr lang="es-ES" altLang="es-MX" sz="1050" dirty="0">
                <a:latin typeface="Calibri" panose="020F0502020204030204" pitchFamily="34" charset="0"/>
                <a:ea typeface="Calibri" panose="020F0502020204030204" pitchFamily="34" charset="0"/>
                <a:cs typeface="Times New Roman" panose="02020603050405020304" pitchFamily="18" charset="0"/>
              </a:rPr>
              <a:t>Curso:____________________________sección________ fecha ______________  grupo __________</a:t>
            </a:r>
          </a:p>
          <a:p>
            <a:pPr lvl="0" algn="ctr" eaLnBrk="0" fontAlgn="base" hangingPunct="0">
              <a:spcBef>
                <a:spcPct val="0"/>
              </a:spcBef>
              <a:spcAft>
                <a:spcPct val="0"/>
              </a:spcAft>
            </a:pPr>
            <a:endParaRPr lang="es-MX" altLang="es-MX" sz="1050" dirty="0"/>
          </a:p>
          <a:p>
            <a:r>
              <a:rPr lang="es-MX" altLang="es-MX" sz="1050" dirty="0"/>
              <a:t>trabajo escrito con descripción de actividades desarrolla donde Identifique  las diferentes respuestas a la diversidad cultural las actitudes predominantes: discriminación, tolerancia, respeto, valoración, aprecio. </a:t>
            </a:r>
            <a:r>
              <a:rPr lang="es-ES" sz="1050" i="1" dirty="0"/>
              <a:t>De 2 a 3 cuartillas. Se presentarán tres apartados, uno para identificar y documentar, al menos 3 actitudes y 3 acciones históricas que han caracterizado la relación con personas provenientes de culturas indígenas, un segundo apartado para fundamentar y argumentar sobre la necesidad de cambio y finalmente un apartado para proponer al menos 5 ideas u orientaciones generales para favorecer la educación intercultural.</a:t>
            </a:r>
            <a:endParaRPr lang="es-MX" sz="1050" dirty="0"/>
          </a:p>
          <a:p>
            <a:pPr>
              <a:spcAft>
                <a:spcPts val="0"/>
              </a:spcAft>
            </a:pPr>
            <a:endParaRPr lang="es-MX" sz="105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s-MX" sz="105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MX" sz="1050" dirty="0" smtClean="0">
                <a:latin typeface="Calibri" panose="020F0502020204030204" pitchFamily="34" charset="0"/>
                <a:ea typeface="Calibri" panose="020F0502020204030204" pitchFamily="34" charset="0"/>
                <a:cs typeface="Times New Roman" panose="02020603050405020304" pitchFamily="18" charset="0"/>
              </a:rPr>
              <a:t>PUNTAJE ____________       CALIFICACION ____________</a:t>
            </a:r>
            <a:endParaRPr lang="es-MX"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965915" y="2292439"/>
            <a:ext cx="9118243" cy="4206663"/>
          </a:xfrm>
          <a:prstGeom prst="rect">
            <a:avLst/>
          </a:prstGeom>
          <a:noFill/>
          <a:ln>
            <a:noFill/>
          </a:ln>
        </p:spPr>
      </p:pic>
    </p:spTree>
    <p:extLst>
      <p:ext uri="{BB962C8B-B14F-4D97-AF65-F5344CB8AC3E}">
        <p14:creationId xmlns:p14="http://schemas.microsoft.com/office/powerpoint/2010/main" val="20168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Subtítulo">
            <a:extLst>
              <a:ext uri="{FF2B5EF4-FFF2-40B4-BE49-F238E27FC236}">
                <a16:creationId xmlns="" xmlns:a16="http://schemas.microsoft.com/office/drawing/2014/main" id="{81577F8B-7ED5-45BA-8A32-200FEE9F58AD}"/>
              </a:ext>
            </a:extLst>
          </p:cNvPr>
          <p:cNvSpPr>
            <a:spLocks noGrp="1" noChangeArrowheads="1"/>
          </p:cNvSpPr>
          <p:nvPr>
            <p:ph type="subTitle" idx="1"/>
          </p:nvPr>
        </p:nvSpPr>
        <p:spPr>
          <a:xfrm>
            <a:off x="270456" y="115889"/>
            <a:ext cx="11590986" cy="6626225"/>
          </a:xfrm>
        </p:spPr>
        <p:txBody>
          <a:bodyPr>
            <a:normAutofit/>
          </a:bodyPr>
          <a:lstStyle/>
          <a:p>
            <a:pPr eaLnBrk="1" hangingPunct="1"/>
            <a:endParaRPr lang="es-MX" altLang="es-MX" sz="1600" b="1" dirty="0">
              <a:solidFill>
                <a:schemeClr val="tx2"/>
              </a:solidFill>
            </a:endParaRPr>
          </a:p>
          <a:p>
            <a:pPr eaLnBrk="1" hangingPunct="1"/>
            <a:r>
              <a:rPr lang="es-MX" altLang="es-MX" sz="1100" b="1" dirty="0"/>
              <a:t>ACTIVIDADES </a:t>
            </a:r>
          </a:p>
          <a:p>
            <a:pPr algn="l" eaLnBrk="1" hangingPunct="1"/>
            <a:r>
              <a:rPr lang="es-MX" altLang="es-MX" sz="1100" dirty="0"/>
              <a:t>Unidad 4</a:t>
            </a:r>
          </a:p>
          <a:p>
            <a:pPr algn="l" eaLnBrk="1" hangingPunct="1"/>
            <a:r>
              <a:rPr lang="es-MX" altLang="es-MX" sz="1100" dirty="0"/>
              <a:t>Situación didáctica 1</a:t>
            </a:r>
          </a:p>
          <a:p>
            <a:pPr algn="l" eaLnBrk="1" hangingPunct="1"/>
            <a:r>
              <a:rPr lang="es-MX" altLang="es-MX" sz="1100" dirty="0"/>
              <a:t>• Guía de observación en equipo </a:t>
            </a:r>
          </a:p>
          <a:p>
            <a:pPr algn="l" eaLnBrk="1" hangingPunct="1"/>
            <a:r>
              <a:rPr lang="es-MX" altLang="es-MX" sz="1100" dirty="0"/>
              <a:t>• Reporte individual de observación </a:t>
            </a:r>
          </a:p>
          <a:p>
            <a:pPr algn="l" eaLnBrk="1" hangingPunct="1"/>
            <a:r>
              <a:rPr lang="es-MX" altLang="es-MX" sz="1100" dirty="0"/>
              <a:t>• Presentación en </a:t>
            </a:r>
            <a:r>
              <a:rPr lang="es-MX" altLang="es-MX" sz="1100" dirty="0" err="1"/>
              <a:t>power</a:t>
            </a:r>
            <a:r>
              <a:rPr lang="es-MX" altLang="es-MX" sz="1100" dirty="0"/>
              <a:t> </a:t>
            </a:r>
            <a:r>
              <a:rPr lang="es-MX" altLang="es-MX" sz="1100" dirty="0" err="1"/>
              <a:t>point</a:t>
            </a:r>
            <a:r>
              <a:rPr lang="es-MX" altLang="es-MX" sz="1100" dirty="0"/>
              <a:t> de la propuesta para facilitar el camino a la inclusión </a:t>
            </a:r>
          </a:p>
          <a:p>
            <a:pPr algn="l" eaLnBrk="1" hangingPunct="1"/>
            <a:r>
              <a:rPr lang="es-MX" altLang="es-MX" sz="1100" dirty="0"/>
              <a:t> Situación didáctica 2</a:t>
            </a:r>
          </a:p>
          <a:p>
            <a:pPr algn="l" eaLnBrk="1" hangingPunct="1"/>
            <a:r>
              <a:rPr lang="es-MX" altLang="es-MX" sz="1100" dirty="0"/>
              <a:t>• Listado de estrategias para atender a la diversidad</a:t>
            </a:r>
          </a:p>
          <a:p>
            <a:pPr algn="l" eaLnBrk="1" hangingPunct="1"/>
            <a:r>
              <a:rPr lang="es-MX" altLang="es-MX" sz="1100" dirty="0"/>
              <a:t> • Cartel de estrategias pedagógicas para atender a la diversidad </a:t>
            </a:r>
          </a:p>
          <a:p>
            <a:pPr algn="l" eaLnBrk="1" hangingPunct="1"/>
            <a:r>
              <a:rPr lang="es-MX" altLang="es-MX" sz="1100" dirty="0"/>
              <a:t>Situación didáctica 3 </a:t>
            </a:r>
          </a:p>
          <a:p>
            <a:pPr algn="l" eaLnBrk="1" hangingPunct="1"/>
            <a:r>
              <a:rPr lang="es-MX" altLang="es-MX" sz="1100" dirty="0"/>
              <a:t> • Propuesta de intervención para atender a la diversidad</a:t>
            </a:r>
          </a:p>
          <a:p>
            <a:pPr algn="l" eaLnBrk="1" hangingPunct="1"/>
            <a:r>
              <a:rPr lang="es-MX" altLang="es-MX" sz="1100" dirty="0"/>
              <a:t> • Presentación en </a:t>
            </a:r>
            <a:r>
              <a:rPr lang="es-MX" altLang="es-MX" sz="1100" dirty="0" err="1"/>
              <a:t>power</a:t>
            </a:r>
            <a:r>
              <a:rPr lang="es-MX" altLang="es-MX" sz="1100" dirty="0"/>
              <a:t> </a:t>
            </a:r>
            <a:r>
              <a:rPr lang="es-MX" altLang="es-MX" sz="1100" dirty="0" err="1"/>
              <a:t>point</a:t>
            </a:r>
            <a:r>
              <a:rPr lang="es-MX" altLang="es-MX" sz="1100" dirty="0"/>
              <a:t> sobre las propuestas</a:t>
            </a:r>
          </a:p>
          <a:p>
            <a:pPr algn="l" eaLnBrk="1" hangingPunct="1"/>
            <a:r>
              <a:rPr lang="es-MX" altLang="es-MX" sz="1100" dirty="0"/>
              <a:t> </a:t>
            </a:r>
            <a:r>
              <a:rPr lang="es-MX" altLang="es-MX" sz="1100" dirty="0">
                <a:solidFill>
                  <a:srgbClr val="C00000"/>
                </a:solidFill>
              </a:rPr>
              <a:t>Trabajo para portafolio: </a:t>
            </a:r>
            <a:r>
              <a:rPr lang="es-MX" altLang="es-MX" sz="1100" dirty="0"/>
              <a:t>presentación en </a:t>
            </a:r>
            <a:r>
              <a:rPr lang="es-MX" altLang="es-MX" sz="1100" dirty="0" err="1"/>
              <a:t>power</a:t>
            </a:r>
            <a:r>
              <a:rPr lang="es-MX" altLang="es-MX" sz="1100" dirty="0"/>
              <a:t> </a:t>
            </a:r>
            <a:r>
              <a:rPr lang="es-MX" altLang="es-MX" sz="1100" dirty="0" err="1"/>
              <a:t>point</a:t>
            </a:r>
            <a:r>
              <a:rPr lang="es-MX" altLang="es-MX" sz="1100" dirty="0"/>
              <a:t> con reflexiones finales del curso donde maneje propuestas de cambio en contextos escolares que facilitan el desarrollo de aulas inclusivas</a:t>
            </a:r>
          </a:p>
          <a:p>
            <a:pPr eaLnBrk="1" hangingPunct="1"/>
            <a:endParaRPr lang="es-MX" altLang="es-MX" sz="1100" b="1" dirty="0"/>
          </a:p>
          <a:p>
            <a:pPr eaLnBrk="1" hangingPunct="1"/>
            <a:r>
              <a:rPr lang="es-MX" altLang="es-MX" sz="1100" b="1" dirty="0"/>
              <a:t> </a:t>
            </a:r>
            <a:r>
              <a:rPr lang="es-ES" altLang="es-MX" sz="1400" b="1" dirty="0">
                <a:solidFill>
                  <a:srgbClr val="C00000"/>
                </a:solidFill>
              </a:rPr>
              <a:t>ACTIVIDAD DE CONCLUSION DE CURSO EVIDENCIA GLOBAL</a:t>
            </a:r>
            <a:r>
              <a:rPr lang="es-ES" altLang="es-MX" sz="1400" b="1" dirty="0">
                <a:solidFill>
                  <a:schemeClr val="tx2"/>
                </a:solidFill>
              </a:rPr>
              <a:t> :</a:t>
            </a:r>
          </a:p>
          <a:p>
            <a:r>
              <a:rPr lang="es-ES" altLang="es-MX" sz="1400" b="1" dirty="0">
                <a:solidFill>
                  <a:schemeClr val="tx2"/>
                </a:solidFill>
              </a:rPr>
              <a:t>ENSAYO</a:t>
            </a:r>
          </a:p>
          <a:p>
            <a:r>
              <a:rPr lang="es-ES" altLang="es-MX" sz="900" b="1" dirty="0">
                <a:solidFill>
                  <a:schemeClr val="tx2"/>
                </a:solidFill>
              </a:rPr>
              <a:t> </a:t>
            </a:r>
            <a:r>
              <a:rPr lang="es-ES" sz="900" i="1" dirty="0"/>
              <a:t>Reflexiones finales acerca del aprendizaje logrado en el semestre. Esta reflexión estará compuesta de tres partes, en la primera se centrarán en la representación de su papel como docentes en el aula frente a la atención a la diversidad y los retos y desafíos que ello les puede implicar, en la segunda, reflexionarán sobre las competencias adquiridas, la metodología de trabajo llevada a cabo y la dinámica grupal y en la tercera sobre propuestas de mejora personal considerando los aspectos relacionados con el sentir, pensar y actuar para incidir en la atención a la diversidad</a:t>
            </a:r>
            <a:endParaRPr lang="es-ES" altLang="es-MX" sz="900" b="1" dirty="0">
              <a:solidFill>
                <a:schemeClr val="tx2"/>
              </a:solidFill>
            </a:endParaRPr>
          </a:p>
        </p:txBody>
      </p:sp>
      <p:sp>
        <p:nvSpPr>
          <p:cNvPr id="22533" name="Rectángulo 1">
            <a:extLst>
              <a:ext uri="{FF2B5EF4-FFF2-40B4-BE49-F238E27FC236}">
                <a16:creationId xmlns="" xmlns:a16="http://schemas.microsoft.com/office/drawing/2014/main" id="{D44FC2F9-45F7-442B-B35F-384C6E9AE518}"/>
              </a:ext>
            </a:extLst>
          </p:cNvPr>
          <p:cNvSpPr>
            <a:spLocks noChangeArrowheads="1"/>
          </p:cNvSpPr>
          <p:nvPr/>
        </p:nvSpPr>
        <p:spPr bwMode="auto">
          <a:xfrm>
            <a:off x="1774825" y="5876926"/>
            <a:ext cx="2719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2534" name="Imagen 5" descr="logo chiquito">
            <a:extLst>
              <a:ext uri="{FF2B5EF4-FFF2-40B4-BE49-F238E27FC236}">
                <a16:creationId xmlns="" xmlns:a16="http://schemas.microsoft.com/office/drawing/2014/main" id="{E461E1F8-2891-4B98-9E0D-705552132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 xmlns:a16="http://schemas.microsoft.com/office/drawing/2014/main" id="{A89B10F2-436B-4CD2-9334-D9BD9F5ED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962" y="376559"/>
            <a:ext cx="3464415" cy="1656185"/>
          </a:xfrm>
          <a:prstGeom prst="rect">
            <a:avLst/>
          </a:prstGeom>
        </p:spPr>
      </p:pic>
    </p:spTree>
    <p:extLst>
      <p:ext uri="{BB962C8B-B14F-4D97-AF65-F5344CB8AC3E}">
        <p14:creationId xmlns:p14="http://schemas.microsoft.com/office/powerpoint/2010/main" val="119052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17442" y="450761"/>
            <a:ext cx="6104586" cy="410882"/>
          </a:xfrm>
          <a:prstGeom prst="rect">
            <a:avLst/>
          </a:prstGeom>
        </p:spPr>
        <p:txBody>
          <a:bodyPr wrap="square">
            <a:spAutoFit/>
          </a:bodyPr>
          <a:lstStyle/>
          <a:p>
            <a:pPr algn="ctr">
              <a:lnSpc>
                <a:spcPct val="115000"/>
              </a:lnSpc>
              <a:spcAft>
                <a:spcPts val="1000"/>
              </a:spcAft>
            </a:pPr>
            <a:r>
              <a:rPr lang="es-MX" i="1" dirty="0" smtClean="0">
                <a:latin typeface="Arial" panose="020B0604020202020204" pitchFamily="34" charset="0"/>
                <a:ea typeface="Calibri" panose="020F0502020204030204" pitchFamily="34" charset="0"/>
                <a:cs typeface="Arial" panose="020B0604020202020204" pitchFamily="34" charset="0"/>
              </a:rPr>
              <a:t>RUBRICA : Presentación </a:t>
            </a:r>
            <a:r>
              <a:rPr lang="es-MX" i="1" dirty="0">
                <a:latin typeface="Arial" panose="020B0604020202020204" pitchFamily="34" charset="0"/>
                <a:ea typeface="Calibri" panose="020F0502020204030204" pitchFamily="34" charset="0"/>
                <a:cs typeface="Arial" panose="020B0604020202020204" pitchFamily="34" charset="0"/>
              </a:rPr>
              <a:t>de </a:t>
            </a:r>
            <a:r>
              <a:rPr lang="es-MX" i="1" dirty="0" err="1">
                <a:latin typeface="Arial" panose="020B0604020202020204" pitchFamily="34" charset="0"/>
                <a:ea typeface="Calibri" panose="020F0502020204030204" pitchFamily="34" charset="0"/>
                <a:cs typeface="Arial" panose="020B0604020202020204" pitchFamily="34" charset="0"/>
              </a:rPr>
              <a:t>power</a:t>
            </a:r>
            <a:r>
              <a:rPr lang="es-MX" i="1" dirty="0">
                <a:latin typeface="Arial" panose="020B0604020202020204" pitchFamily="34" charset="0"/>
                <a:ea typeface="Calibri" panose="020F0502020204030204" pitchFamily="34" charset="0"/>
                <a:cs typeface="Arial" panose="020B0604020202020204" pitchFamily="34" charset="0"/>
              </a:rPr>
              <a:t> </a:t>
            </a:r>
            <a:r>
              <a:rPr lang="es-MX" i="1" dirty="0" err="1">
                <a:latin typeface="Arial" panose="020B0604020202020204" pitchFamily="34" charset="0"/>
                <a:ea typeface="Calibri" panose="020F0502020204030204" pitchFamily="34" charset="0"/>
                <a:cs typeface="Arial" panose="020B0604020202020204" pitchFamily="34" charset="0"/>
              </a:rPr>
              <a:t>point</a:t>
            </a:r>
            <a:r>
              <a:rPr lang="es-MX" i="1" dirty="0">
                <a:latin typeface="Arial" panose="020B0604020202020204" pitchFamily="34" charset="0"/>
                <a:ea typeface="Calibri" panose="020F0502020204030204" pitchFamily="34" charset="0"/>
                <a:cs typeface="Arial" panose="020B0604020202020204" pitchFamily="34" charset="0"/>
              </a:rPr>
              <a:t> </a:t>
            </a:r>
          </a:p>
        </p:txBody>
      </p:sp>
      <p:sp>
        <p:nvSpPr>
          <p:cNvPr id="3" name="Rectángulo 2"/>
          <p:cNvSpPr/>
          <p:nvPr/>
        </p:nvSpPr>
        <p:spPr>
          <a:xfrm>
            <a:off x="412124" y="861643"/>
            <a:ext cx="11487955" cy="1107996"/>
          </a:xfrm>
          <a:prstGeom prst="rect">
            <a:avLst/>
          </a:prstGeom>
        </p:spPr>
        <p:txBody>
          <a:bodyPr wrap="square">
            <a:spAutoFit/>
          </a:bodyPr>
          <a:lstStyle/>
          <a:p>
            <a:pPr lvl="0" algn="ctr" eaLnBrk="0" fontAlgn="base" hangingPunct="0">
              <a:spcBef>
                <a:spcPct val="0"/>
              </a:spcBef>
              <a:spcAft>
                <a:spcPct val="0"/>
              </a:spcAft>
            </a:pPr>
            <a:r>
              <a:rPr lang="es-MX" altLang="es-MX" sz="1100" b="1" dirty="0" smtClean="0">
                <a:solidFill>
                  <a:srgbClr val="333333"/>
                </a:solidFill>
                <a:latin typeface="Arial" panose="020B0604020202020204" pitchFamily="34" charset="0"/>
                <a:ea typeface="Calibri" panose="020F0502020204030204" pitchFamily="34" charset="0"/>
                <a:cs typeface="Arial" panose="020B0604020202020204" pitchFamily="34" charset="0"/>
              </a:rPr>
              <a:t>Nombre </a:t>
            </a:r>
            <a:r>
              <a:rPr lang="es-MX" altLang="es-MX" sz="1100" b="1" dirty="0">
                <a:solidFill>
                  <a:srgbClr val="333333"/>
                </a:solidFill>
                <a:latin typeface="Arial" panose="020B0604020202020204" pitchFamily="34" charset="0"/>
                <a:ea typeface="Calibri" panose="020F0502020204030204" pitchFamily="34" charset="0"/>
                <a:cs typeface="Arial" panose="020B0604020202020204" pitchFamily="34" charset="0"/>
              </a:rPr>
              <a:t>del alumno ____________________________________________________</a:t>
            </a:r>
            <a:endParaRPr lang="es-MX" altLang="es-MX" sz="1100" dirty="0"/>
          </a:p>
          <a:p>
            <a:pPr lvl="0" algn="ctr" eaLnBrk="0" fontAlgn="base" hangingPunct="0">
              <a:spcBef>
                <a:spcPct val="0"/>
              </a:spcBef>
              <a:spcAft>
                <a:spcPct val="0"/>
              </a:spcAft>
            </a:pPr>
            <a:r>
              <a:rPr lang="es-ES" altLang="es-MX" sz="1100" dirty="0">
                <a:latin typeface="Calibri" panose="020F0502020204030204" pitchFamily="34" charset="0"/>
                <a:ea typeface="Calibri" panose="020F0502020204030204" pitchFamily="34" charset="0"/>
                <a:cs typeface="Times New Roman" panose="02020603050405020304" pitchFamily="18" charset="0"/>
              </a:rPr>
              <a:t>Curso:____________________________sección________ fecha ______________  grupo </a:t>
            </a:r>
            <a:r>
              <a:rPr lang="es-ES" altLang="es-MX" sz="1100" dirty="0" smtClean="0">
                <a:latin typeface="Calibri" panose="020F0502020204030204" pitchFamily="34" charset="0"/>
                <a:ea typeface="Calibri" panose="020F0502020204030204" pitchFamily="34" charset="0"/>
                <a:cs typeface="Times New Roman" panose="02020603050405020304" pitchFamily="18" charset="0"/>
              </a:rPr>
              <a:t>__________</a:t>
            </a:r>
          </a:p>
          <a:p>
            <a:pPr algn="ctr"/>
            <a:r>
              <a:rPr lang="es-MX" altLang="es-MX" sz="1100" dirty="0"/>
              <a:t>presentación en </a:t>
            </a:r>
            <a:r>
              <a:rPr lang="es-MX" altLang="es-MX" sz="1100" dirty="0" err="1"/>
              <a:t>power</a:t>
            </a:r>
            <a:r>
              <a:rPr lang="es-MX" altLang="es-MX" sz="1100" dirty="0"/>
              <a:t> </a:t>
            </a:r>
            <a:r>
              <a:rPr lang="es-MX" altLang="es-MX" sz="1100" dirty="0" err="1"/>
              <a:t>point</a:t>
            </a:r>
            <a:r>
              <a:rPr lang="es-MX" altLang="es-MX" sz="1100" dirty="0"/>
              <a:t> con reflexiones finales del curso donde maneje propuestas de cambio en contextos escolares que facilitan el desarrollo de aulas inclusivas</a:t>
            </a:r>
          </a:p>
          <a:p>
            <a:pPr algn="ctr"/>
            <a:endParaRPr lang="es-MX" altLang="es-MX" sz="1100" b="1" dirty="0"/>
          </a:p>
          <a:p>
            <a:pPr lvl="0" algn="ctr" eaLnBrk="0" fontAlgn="base" hangingPunct="0">
              <a:spcBef>
                <a:spcPct val="0"/>
              </a:spcBef>
              <a:spcAft>
                <a:spcPct val="0"/>
              </a:spcAft>
            </a:pPr>
            <a:endParaRPr lang="es-ES" altLang="es-MX"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s-MX" altLang="es-MX" sz="1100" b="1" dirty="0" smtClean="0"/>
              <a:t>PUNTAJE _________      CALIFICACION ____________</a:t>
            </a:r>
            <a:endParaRPr lang="es-MX" altLang="es-MX" sz="1100" b="1" dirty="0"/>
          </a:p>
        </p:txBody>
      </p:sp>
      <p:pic>
        <p:nvPicPr>
          <p:cNvPr id="4" name="Imagen 3" descr="https://html2-f.scribdassets.com/2gff8cmrwgosmif/images/1-eccb9b53d1.jpg"/>
          <p:cNvPicPr/>
          <p:nvPr/>
        </p:nvPicPr>
        <p:blipFill>
          <a:blip r:embed="rId2">
            <a:extLst>
              <a:ext uri="{28A0092B-C50C-407E-A947-70E740481C1C}">
                <a14:useLocalDpi xmlns:a14="http://schemas.microsoft.com/office/drawing/2010/main" val="0"/>
              </a:ext>
            </a:extLst>
          </a:blip>
          <a:srcRect/>
          <a:stretch>
            <a:fillRect/>
          </a:stretch>
        </p:blipFill>
        <p:spPr bwMode="auto">
          <a:xfrm>
            <a:off x="882202" y="2195856"/>
            <a:ext cx="10547797" cy="4185894"/>
          </a:xfrm>
          <a:prstGeom prst="rect">
            <a:avLst/>
          </a:prstGeom>
          <a:noFill/>
          <a:ln>
            <a:noFill/>
          </a:ln>
        </p:spPr>
      </p:pic>
    </p:spTree>
    <p:extLst>
      <p:ext uri="{BB962C8B-B14F-4D97-AF65-F5344CB8AC3E}">
        <p14:creationId xmlns:p14="http://schemas.microsoft.com/office/powerpoint/2010/main" val="661711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4851" y="579549"/>
            <a:ext cx="11578107" cy="1785104"/>
          </a:xfrm>
          <a:prstGeom prst="rect">
            <a:avLst/>
          </a:prstGeom>
        </p:spPr>
        <p:txBody>
          <a:bodyPr wrap="square">
            <a:spAutoFit/>
          </a:bodyPr>
          <a:lstStyle/>
          <a:p>
            <a:pPr algn="ctr"/>
            <a:r>
              <a:rPr lang="es-ES" sz="1000" i="1" dirty="0" smtClean="0"/>
              <a:t>RUBRICA DE ENSAYO </a:t>
            </a:r>
          </a:p>
          <a:p>
            <a:pPr lvl="0" algn="ctr" eaLnBrk="0" fontAlgn="base" hangingPunct="0">
              <a:spcBef>
                <a:spcPct val="0"/>
              </a:spcBef>
              <a:spcAft>
                <a:spcPct val="0"/>
              </a:spcAft>
            </a:pPr>
            <a:r>
              <a:rPr lang="es-MX" altLang="es-MX" sz="1000" b="1" dirty="0">
                <a:solidFill>
                  <a:srgbClr val="333333"/>
                </a:solidFill>
                <a:latin typeface="Arial" panose="020B0604020202020204" pitchFamily="34" charset="0"/>
                <a:ea typeface="Calibri" panose="020F0502020204030204" pitchFamily="34" charset="0"/>
                <a:cs typeface="Arial" panose="020B0604020202020204" pitchFamily="34" charset="0"/>
              </a:rPr>
              <a:t>Nombre del alumno ____________________________________________________</a:t>
            </a:r>
            <a:endParaRPr lang="es-MX" altLang="es-MX" sz="1000" dirty="0"/>
          </a:p>
          <a:p>
            <a:pPr lvl="0" algn="ctr" eaLnBrk="0" fontAlgn="base" hangingPunct="0">
              <a:spcBef>
                <a:spcPct val="0"/>
              </a:spcBef>
              <a:spcAft>
                <a:spcPct val="0"/>
              </a:spcAft>
            </a:pPr>
            <a:r>
              <a:rPr lang="es-ES" altLang="es-MX" sz="1000" dirty="0">
                <a:latin typeface="Calibri" panose="020F0502020204030204" pitchFamily="34" charset="0"/>
                <a:ea typeface="Calibri" panose="020F0502020204030204" pitchFamily="34" charset="0"/>
                <a:cs typeface="Times New Roman" panose="02020603050405020304" pitchFamily="18" charset="0"/>
              </a:rPr>
              <a:t>Curso:____________________________sección________ fecha ______________  grupo __________</a:t>
            </a:r>
          </a:p>
          <a:p>
            <a:pPr algn="ctr"/>
            <a:endParaRPr lang="es-ES" sz="1000" i="1" dirty="0" smtClean="0"/>
          </a:p>
          <a:p>
            <a:pPr algn="ctr"/>
            <a:r>
              <a:rPr lang="es-ES" sz="1000" i="1" dirty="0" smtClean="0"/>
              <a:t>Reflexiones </a:t>
            </a:r>
            <a:r>
              <a:rPr lang="es-ES" sz="1000" i="1" dirty="0"/>
              <a:t>finales acerca del aprendizaje logrado en el semestre. Esta reflexión estará compuesta de tres partes, en la primera se centrarán en la representación de su papel como docentes en el aula frente a la atención a la diversidad y los retos y desafíos que ello les puede implicar, en la segunda, reflexionarán sobre las competencias adquiridas, la metodología de trabajo llevada a cabo y la dinámica grupal y en la tercera sobre propuestas de mejora personal considerando los aspectos relacionados con el sentir, pensar y actuar para incidir en la atención a la </a:t>
            </a:r>
            <a:r>
              <a:rPr lang="es-ES" sz="1000" i="1" dirty="0" smtClean="0"/>
              <a:t>diversidad</a:t>
            </a:r>
          </a:p>
          <a:p>
            <a:pPr algn="ctr"/>
            <a:endParaRPr lang="es-MX" altLang="es-MX" sz="1000" b="1" dirty="0" smtClean="0"/>
          </a:p>
          <a:p>
            <a:pPr algn="ctr"/>
            <a:r>
              <a:rPr lang="es-MX" altLang="es-MX" sz="1000" b="1" dirty="0" smtClean="0"/>
              <a:t>PUNTAJE </a:t>
            </a:r>
            <a:r>
              <a:rPr lang="es-MX" altLang="es-MX" sz="1000" b="1" dirty="0"/>
              <a:t>_________      CALIFICACION ____________</a:t>
            </a:r>
          </a:p>
          <a:p>
            <a:pPr algn="ctr"/>
            <a:endParaRPr lang="es-ES" sz="1000" i="1" dirty="0" smtClean="0"/>
          </a:p>
          <a:p>
            <a:pPr algn="ctr"/>
            <a:endParaRPr lang="es-ES" altLang="es-MX" sz="1000" b="1" dirty="0">
              <a:solidFill>
                <a:schemeClr val="tx2"/>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61132024"/>
              </p:ext>
            </p:extLst>
          </p:nvPr>
        </p:nvGraphicFramePr>
        <p:xfrm>
          <a:off x="1764408" y="2606763"/>
          <a:ext cx="9053849" cy="3768944"/>
        </p:xfrm>
        <a:graphic>
          <a:graphicData uri="http://schemas.openxmlformats.org/drawingml/2006/table">
            <a:tbl>
              <a:tblPr firstRow="1" firstCol="1" bandRow="1">
                <a:tableStyleId>{5C22544A-7EE6-4342-B048-85BDC9FD1C3A}</a:tableStyleId>
              </a:tblPr>
              <a:tblGrid>
                <a:gridCol w="1874105"/>
                <a:gridCol w="1785851"/>
                <a:gridCol w="1785851"/>
                <a:gridCol w="1849186"/>
                <a:gridCol w="1758856"/>
              </a:tblGrid>
              <a:tr h="104489">
                <a:tc>
                  <a:txBody>
                    <a:bodyPr/>
                    <a:lstStyle/>
                    <a:p>
                      <a:pPr>
                        <a:lnSpc>
                          <a:spcPct val="115000"/>
                        </a:lnSpc>
                        <a:spcAft>
                          <a:spcPts val="0"/>
                        </a:spcAft>
                      </a:pPr>
                      <a:r>
                        <a:rPr lang="es-MX" sz="6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EXCELENTE (1)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BIEN (0.85)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REGULAR (0.70)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DEFICIENTE (0.5)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r>
              <a:tr h="867739">
                <a:tc>
                  <a:txBody>
                    <a:bodyPr/>
                    <a:lstStyle/>
                    <a:p>
                      <a:pPr>
                        <a:lnSpc>
                          <a:spcPct val="115000"/>
                        </a:lnSpc>
                        <a:spcAft>
                          <a:spcPts val="0"/>
                        </a:spcAft>
                      </a:pPr>
                      <a:r>
                        <a:rPr lang="es-MX" sz="600">
                          <a:effectLst/>
                        </a:rPr>
                        <a:t>INTRODUCCIÓN 10%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Explica con claridad de qué trata el ensayo, especificando las partes que los componen y  una pequeña descripción de cada una de ellas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Explica de qué trata el ensayo, especificando las partes que lo componen. </a:t>
                      </a:r>
                      <a:endParaRPr lang="es-MX" sz="800">
                        <a:effectLst/>
                      </a:endParaRPr>
                    </a:p>
                    <a:p>
                      <a:pPr>
                        <a:lnSpc>
                          <a:spcPct val="115000"/>
                        </a:lnSpc>
                        <a:spcAft>
                          <a:spcPts val="0"/>
                        </a:spcAft>
                      </a:pPr>
                      <a:r>
                        <a:rPr lang="es-MX" sz="6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Presenta una introducción, pero no se refiere concretamente al ensayo, es decir, al qué y al cómo. </a:t>
                      </a:r>
                      <a:endParaRPr lang="es-MX" sz="800">
                        <a:effectLst/>
                      </a:endParaRPr>
                    </a:p>
                    <a:p>
                      <a:pPr>
                        <a:lnSpc>
                          <a:spcPct val="115000"/>
                        </a:lnSpc>
                        <a:spcAft>
                          <a:spcPts val="0"/>
                        </a:spcAft>
                      </a:pPr>
                      <a:r>
                        <a:rPr lang="es-MX" sz="600">
                          <a:effectLst/>
                        </a:rPr>
                        <a:t>Mal elaborado.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No es clara ni especifica el propósito del ensayo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r>
              <a:tr h="578493">
                <a:tc>
                  <a:txBody>
                    <a:bodyPr/>
                    <a:lstStyle/>
                    <a:p>
                      <a:pPr>
                        <a:lnSpc>
                          <a:spcPct val="115000"/>
                        </a:lnSpc>
                        <a:spcAft>
                          <a:spcPts val="0"/>
                        </a:spcAft>
                      </a:pPr>
                      <a:r>
                        <a:rPr lang="es-MX" sz="600">
                          <a:effectLst/>
                        </a:rPr>
                        <a:t>CONTENIDO 40%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Presenta ampliamente todos los puntos sugeridos en el tema asignado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Le falta uno de los puntos sugeridos en el tema asignado. </a:t>
                      </a:r>
                      <a:endParaRPr lang="es-MX" sz="800">
                        <a:effectLst/>
                      </a:endParaRPr>
                    </a:p>
                    <a:p>
                      <a:pPr indent="449580">
                        <a:lnSpc>
                          <a:spcPct val="115000"/>
                        </a:lnSpc>
                        <a:spcAft>
                          <a:spcPts val="0"/>
                        </a:spcAft>
                      </a:pPr>
                      <a:r>
                        <a:rPr lang="es-MX" sz="6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Presenta entre un 75% y un 50% de los elementos sugeridos en el tema asignado </a:t>
                      </a:r>
                      <a:endParaRPr lang="es-MX" sz="800">
                        <a:effectLst/>
                      </a:endParaRPr>
                    </a:p>
                    <a:p>
                      <a:pPr>
                        <a:lnSpc>
                          <a:spcPct val="115000"/>
                        </a:lnSpc>
                        <a:spcAft>
                          <a:spcPts val="0"/>
                        </a:spcAft>
                      </a:pPr>
                      <a:r>
                        <a:rPr lang="es-MX" sz="6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Presenta entre un 75% y un 50% de los elementos sugeridos en el tema asignado </a:t>
                      </a:r>
                      <a:endParaRPr lang="es-MX" sz="800">
                        <a:effectLst/>
                      </a:endParaRPr>
                    </a:p>
                    <a:p>
                      <a:pPr>
                        <a:lnSpc>
                          <a:spcPct val="115000"/>
                        </a:lnSpc>
                        <a:spcAft>
                          <a:spcPts val="0"/>
                        </a:spcAft>
                      </a:pPr>
                      <a:r>
                        <a:rPr lang="es-MX" sz="6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r>
              <a:tr h="578493">
                <a:tc>
                  <a:txBody>
                    <a:bodyPr/>
                    <a:lstStyle/>
                    <a:p>
                      <a:pPr>
                        <a:lnSpc>
                          <a:spcPct val="115000"/>
                        </a:lnSpc>
                        <a:spcAft>
                          <a:spcPts val="0"/>
                        </a:spcAft>
                      </a:pPr>
                      <a:r>
                        <a:rPr lang="es-MX" sz="600" dirty="0">
                          <a:effectLst/>
                        </a:rPr>
                        <a:t>ORGANIZACIÓN 20%</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Los conceptos están organizados de manera que hay conexión lógica entre ellos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El 20% de los conceptos presentados no están conectados con el resto </a:t>
                      </a:r>
                      <a:endParaRPr lang="es-MX" sz="800">
                        <a:effectLst/>
                      </a:endParaRPr>
                    </a:p>
                    <a:p>
                      <a:pPr>
                        <a:lnSpc>
                          <a:spcPct val="115000"/>
                        </a:lnSpc>
                        <a:spcAft>
                          <a:spcPts val="0"/>
                        </a:spcAft>
                      </a:pPr>
                      <a:r>
                        <a:rPr lang="es-MX" sz="6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El 50% de los conceptos presentados no están conectados con el resto </a:t>
                      </a:r>
                      <a:endParaRPr lang="es-MX" sz="800">
                        <a:effectLst/>
                      </a:endParaRPr>
                    </a:p>
                    <a:p>
                      <a:pPr>
                        <a:lnSpc>
                          <a:spcPct val="115000"/>
                        </a:lnSpc>
                        <a:spcAft>
                          <a:spcPts val="0"/>
                        </a:spcAft>
                      </a:pPr>
                      <a:r>
                        <a:rPr lang="es-MX" sz="6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Sólo es una lista de conceptos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r>
              <a:tr h="385662">
                <a:tc>
                  <a:txBody>
                    <a:bodyPr/>
                    <a:lstStyle/>
                    <a:p>
                      <a:pPr>
                        <a:lnSpc>
                          <a:spcPct val="115000"/>
                        </a:lnSpc>
                        <a:spcAft>
                          <a:spcPts val="0"/>
                        </a:spcAft>
                      </a:pPr>
                      <a:r>
                        <a:rPr lang="es-MX" sz="600">
                          <a:effectLst/>
                        </a:rPr>
                        <a:t>PRESENTACIÓN 10%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Presenta apoyos gráficos.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Aprovecha recursos del procesador de texto más allá de simples párrafos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Sólo presenta párrafos </a:t>
                      </a:r>
                      <a:endParaRPr lang="es-MX" sz="800">
                        <a:effectLst/>
                      </a:endParaRPr>
                    </a:p>
                    <a:p>
                      <a:pPr>
                        <a:lnSpc>
                          <a:spcPct val="115000"/>
                        </a:lnSpc>
                        <a:spcAft>
                          <a:spcPts val="0"/>
                        </a:spcAft>
                      </a:pPr>
                      <a:r>
                        <a:rPr lang="es-MX" sz="6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Presentación descuidada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r>
              <a:tr h="578493">
                <a:tc>
                  <a:txBody>
                    <a:bodyPr/>
                    <a:lstStyle/>
                    <a:p>
                      <a:pPr>
                        <a:lnSpc>
                          <a:spcPct val="115000"/>
                        </a:lnSpc>
                        <a:spcAft>
                          <a:spcPts val="0"/>
                        </a:spcAft>
                      </a:pPr>
                      <a:r>
                        <a:rPr lang="es-MX" sz="600">
                          <a:effectLst/>
                        </a:rPr>
                        <a:t>ANÁLISIS 10%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Se nota un análisis personal de lo que esta describiendo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Se observan opiniones propias, pero también cosas directas de las fuentes bibliográficas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Es un buen resumen de las fuentes bibliográficas </a:t>
                      </a:r>
                      <a:endParaRPr lang="es-MX" sz="800">
                        <a:effectLst/>
                      </a:endParaRPr>
                    </a:p>
                    <a:p>
                      <a:pPr>
                        <a:lnSpc>
                          <a:spcPct val="115000"/>
                        </a:lnSpc>
                        <a:spcAft>
                          <a:spcPts val="0"/>
                        </a:spcAft>
                      </a:pPr>
                      <a:r>
                        <a:rPr lang="es-MX" sz="6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Hay por lo menos un párrafo que es copy-paste ó igual al de un compañero.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r>
              <a:tr h="674908">
                <a:tc>
                  <a:txBody>
                    <a:bodyPr/>
                    <a:lstStyle/>
                    <a:p>
                      <a:pPr>
                        <a:lnSpc>
                          <a:spcPct val="115000"/>
                        </a:lnSpc>
                        <a:spcAft>
                          <a:spcPts val="0"/>
                        </a:spcAft>
                      </a:pPr>
                      <a:r>
                        <a:rPr lang="es-MX" sz="600" dirty="0">
                          <a:effectLst/>
                        </a:rPr>
                        <a:t>CONCLUSIONES 10%</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Incluye opiniones personales combinados con argumentos bibliográficos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Sólo incluye opiniones personales </a:t>
                      </a:r>
                      <a:endParaRPr lang="es-MX" sz="800">
                        <a:effectLst/>
                      </a:endParaRPr>
                    </a:p>
                    <a:p>
                      <a:pPr>
                        <a:lnSpc>
                          <a:spcPct val="115000"/>
                        </a:lnSpc>
                        <a:spcAft>
                          <a:spcPts val="0"/>
                        </a:spcAft>
                      </a:pPr>
                      <a:r>
                        <a:rPr lang="es-MX" sz="600">
                          <a:effectLst/>
                        </a:rPr>
                        <a:t>Sólo incluye un resumen del resto del ensayo. </a:t>
                      </a:r>
                      <a:endParaRPr lang="es-MX" sz="800">
                        <a:effectLst/>
                      </a:endParaRPr>
                    </a:p>
                    <a:p>
                      <a:pPr>
                        <a:lnSpc>
                          <a:spcPct val="115000"/>
                        </a:lnSpc>
                        <a:spcAft>
                          <a:spcPts val="0"/>
                        </a:spcAft>
                      </a:pPr>
                      <a:r>
                        <a:rPr lang="es-MX" sz="6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a:effectLst/>
                        </a:rPr>
                        <a:t>Sólo incluye un resumen del resto del ensayo. </a:t>
                      </a:r>
                      <a:endParaRPr lang="es-MX" sz="800">
                        <a:effectLst/>
                      </a:endParaRPr>
                    </a:p>
                    <a:p>
                      <a:pPr>
                        <a:lnSpc>
                          <a:spcPct val="115000"/>
                        </a:lnSpc>
                        <a:spcAft>
                          <a:spcPts val="0"/>
                        </a:spcAft>
                      </a:pPr>
                      <a:r>
                        <a:rPr lang="es-MX" sz="600">
                          <a:effectLst/>
                        </a:rPr>
                        <a:t>Es demasiado corta (menor a 3 líneas)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c>
                  <a:txBody>
                    <a:bodyPr/>
                    <a:lstStyle/>
                    <a:p>
                      <a:pPr>
                        <a:lnSpc>
                          <a:spcPct val="115000"/>
                        </a:lnSpc>
                        <a:spcAft>
                          <a:spcPts val="0"/>
                        </a:spcAft>
                      </a:pPr>
                      <a:r>
                        <a:rPr lang="es-MX" sz="600" dirty="0">
                          <a:effectLst/>
                        </a:rPr>
                        <a:t>Es demasiado corta (menor a 3 líneas)</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tc>
              </a:tr>
            </a:tbl>
          </a:graphicData>
        </a:graphic>
      </p:graphicFrame>
    </p:spTree>
    <p:extLst>
      <p:ext uri="{BB962C8B-B14F-4D97-AF65-F5344CB8AC3E}">
        <p14:creationId xmlns:p14="http://schemas.microsoft.com/office/powerpoint/2010/main" val="262718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 xmlns:a16="http://schemas.microsoft.com/office/drawing/2014/main" id="{D02BB247-B65F-4DE3-A296-4E13ECE73B4E}"/>
              </a:ext>
            </a:extLst>
          </p:cNvPr>
          <p:cNvSpPr>
            <a:spLocks noGrp="1" noChangeArrowheads="1"/>
          </p:cNvSpPr>
          <p:nvPr>
            <p:ph type="title"/>
          </p:nvPr>
        </p:nvSpPr>
        <p:spPr/>
        <p:txBody>
          <a:bodyPr>
            <a:normAutofit/>
          </a:bodyPr>
          <a:lstStyle/>
          <a:p>
            <a:r>
              <a:rPr lang="es-MX" altLang="es-MX" sz="2800">
                <a:solidFill>
                  <a:srgbClr val="000000"/>
                </a:solidFill>
              </a:rPr>
              <a:t>Fechas De Evaluaci</a:t>
            </a:r>
            <a:r>
              <a:rPr lang="es-MX" altLang="es-MX" sz="2800">
                <a:solidFill>
                  <a:srgbClr val="000000"/>
                </a:solidFill>
                <a:latin typeface="Calibri" panose="020F0502020204030204" pitchFamily="34" charset="0"/>
              </a:rPr>
              <a:t>ó</a:t>
            </a:r>
            <a:r>
              <a:rPr lang="es-MX" altLang="es-MX" sz="2800">
                <a:solidFill>
                  <a:srgbClr val="000000"/>
                </a:solidFill>
              </a:rPr>
              <a:t>n Y Jornadas De Observaci</a:t>
            </a:r>
            <a:r>
              <a:rPr lang="es-MX" altLang="es-MX" sz="2800">
                <a:solidFill>
                  <a:srgbClr val="000000"/>
                </a:solidFill>
                <a:latin typeface="Calibri" panose="020F0502020204030204" pitchFamily="34" charset="0"/>
              </a:rPr>
              <a:t>ó</a:t>
            </a:r>
            <a:r>
              <a:rPr lang="es-MX" altLang="es-MX" sz="2800">
                <a:solidFill>
                  <a:srgbClr val="000000"/>
                </a:solidFill>
              </a:rPr>
              <a:t>n Y Pr</a:t>
            </a:r>
            <a:r>
              <a:rPr lang="es-MX" altLang="es-MX" sz="2800">
                <a:solidFill>
                  <a:srgbClr val="000000"/>
                </a:solidFill>
                <a:latin typeface="Calibri" panose="020F0502020204030204" pitchFamily="34" charset="0"/>
              </a:rPr>
              <a:t>á</a:t>
            </a:r>
            <a:r>
              <a:rPr lang="es-MX" altLang="es-MX" sz="2800">
                <a:solidFill>
                  <a:srgbClr val="000000"/>
                </a:solidFill>
              </a:rPr>
              <a:t>ctica Docente</a:t>
            </a:r>
            <a:endParaRPr lang="es-MX" altLang="es-MX" sz="2800"/>
          </a:p>
        </p:txBody>
      </p:sp>
      <p:sp>
        <p:nvSpPr>
          <p:cNvPr id="23555" name="Marcador de contenido 2">
            <a:extLst>
              <a:ext uri="{FF2B5EF4-FFF2-40B4-BE49-F238E27FC236}">
                <a16:creationId xmlns="" xmlns:a16="http://schemas.microsoft.com/office/drawing/2014/main" id="{3A8B2908-A884-4168-AA90-23872F14A62E}"/>
              </a:ext>
            </a:extLst>
          </p:cNvPr>
          <p:cNvSpPr>
            <a:spLocks noGrp="1" noChangeArrowheads="1"/>
          </p:cNvSpPr>
          <p:nvPr>
            <p:ph idx="1"/>
          </p:nvPr>
        </p:nvSpPr>
        <p:spPr>
          <a:xfrm>
            <a:off x="627797" y="1419367"/>
            <a:ext cx="9583003" cy="4297222"/>
          </a:xfrm>
        </p:spPr>
        <p:txBody>
          <a:bodyPr>
            <a:noAutofit/>
          </a:bodyPr>
          <a:lstStyle/>
          <a:p>
            <a:pPr marL="0" indent="0" algn="ctr">
              <a:buNone/>
            </a:pPr>
            <a:r>
              <a:rPr lang="es-MX" altLang="es-MX" sz="1800" dirty="0">
                <a:solidFill>
                  <a:srgbClr val="0070C0"/>
                </a:solidFill>
              </a:rPr>
              <a:t>Evaluación</a:t>
            </a:r>
            <a:r>
              <a:rPr lang="es-MX" altLang="es-MX" sz="1800" dirty="0"/>
              <a:t> : </a:t>
            </a:r>
          </a:p>
          <a:p>
            <a:pPr marL="0" indent="0" algn="ctr">
              <a:buNone/>
            </a:pPr>
            <a:r>
              <a:rPr lang="es-MX" altLang="es-MX" sz="1800" dirty="0"/>
              <a:t>Unidad 1 -25-28 septiembre </a:t>
            </a:r>
          </a:p>
          <a:p>
            <a:pPr marL="0" indent="0" algn="ctr">
              <a:buNone/>
            </a:pPr>
            <a:r>
              <a:rPr lang="es-MX" altLang="es-MX" sz="1800" dirty="0"/>
              <a:t>Unidad 2- 30 oct- 3 noviembre </a:t>
            </a:r>
          </a:p>
          <a:p>
            <a:pPr marL="0" indent="0" algn="ctr">
              <a:buNone/>
            </a:pPr>
            <a:r>
              <a:rPr lang="es-MX" altLang="es-MX" sz="1800" dirty="0"/>
              <a:t>Unidad 3- 20- 24 noviembre </a:t>
            </a:r>
          </a:p>
          <a:p>
            <a:pPr marL="0" indent="0" algn="ctr">
              <a:buNone/>
            </a:pPr>
            <a:r>
              <a:rPr lang="es-MX" altLang="es-MX" sz="1800" dirty="0"/>
              <a:t>Unidad 4-  8-12 enero </a:t>
            </a:r>
          </a:p>
          <a:p>
            <a:pPr marL="0" indent="0" algn="ctr">
              <a:buNone/>
            </a:pPr>
            <a:r>
              <a:rPr lang="es-MX" altLang="es-MX" sz="1800" dirty="0"/>
              <a:t>Evaluación global y examen semestral 15-19 enero </a:t>
            </a:r>
          </a:p>
          <a:p>
            <a:pPr marL="0" indent="0" algn="ctr">
              <a:buNone/>
            </a:pPr>
            <a:r>
              <a:rPr lang="es-MX" altLang="es-MX" sz="1800" dirty="0">
                <a:solidFill>
                  <a:srgbClr val="00B0F0"/>
                </a:solidFill>
              </a:rPr>
              <a:t>Periodos de observación y practica </a:t>
            </a:r>
          </a:p>
          <a:p>
            <a:pPr marL="0" indent="0" algn="ctr">
              <a:buNone/>
            </a:pPr>
            <a:r>
              <a:rPr lang="es-MX" altLang="es-MX" sz="1800" dirty="0"/>
              <a:t>22 de septiembre visita previa </a:t>
            </a:r>
          </a:p>
          <a:p>
            <a:pPr marL="0" indent="0" algn="ctr">
              <a:buNone/>
            </a:pPr>
            <a:r>
              <a:rPr lang="es-MX" altLang="es-MX" sz="1800" dirty="0"/>
              <a:t>Periodo de practica : 9- 20 de octubre 1 periodo </a:t>
            </a:r>
          </a:p>
          <a:p>
            <a:pPr marL="0" indent="0" algn="ctr">
              <a:buNone/>
            </a:pPr>
            <a:r>
              <a:rPr lang="es-MX" altLang="es-MX" sz="1800" dirty="0"/>
              <a:t>                                           27 nov- 8 diciembre 2 periodo </a:t>
            </a:r>
          </a:p>
          <a:p>
            <a:pPr marL="0" indent="0" algn="ctr">
              <a:buNone/>
            </a:pPr>
            <a:endParaRPr lang="es-MX" altLang="es-MX" sz="1800" dirty="0"/>
          </a:p>
          <a:p>
            <a:pPr marL="0" indent="0" algn="ctr">
              <a:buNone/>
            </a:pPr>
            <a:endParaRPr lang="es-MX" altLang="es-MX" sz="1800" dirty="0"/>
          </a:p>
          <a:p>
            <a:pPr marL="0" indent="0">
              <a:buNone/>
            </a:pPr>
            <a:r>
              <a:rPr lang="es-MX" altLang="es-MX" sz="1800" dirty="0"/>
              <a:t> </a:t>
            </a:r>
          </a:p>
        </p:txBody>
      </p:sp>
      <p:pic>
        <p:nvPicPr>
          <p:cNvPr id="23556" name="Imagen 3">
            <a:extLst>
              <a:ext uri="{FF2B5EF4-FFF2-40B4-BE49-F238E27FC236}">
                <a16:creationId xmlns="" xmlns:a16="http://schemas.microsoft.com/office/drawing/2014/main" id="{3FE5C3BA-B3C9-41F5-92F8-0D57727A9B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34969" y="3306765"/>
            <a:ext cx="24574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http://images.clipartpanda.com/stamina-clipart-stop_watch_-_analog_2.gif">
            <a:extLst>
              <a:ext uri="{FF2B5EF4-FFF2-40B4-BE49-F238E27FC236}">
                <a16:creationId xmlns="" xmlns:a16="http://schemas.microsoft.com/office/drawing/2014/main" id="{6B163A29-3917-4A74-B6CE-4DA3303580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50251" y="1154114"/>
            <a:ext cx="168433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ángulo 5">
            <a:extLst>
              <a:ext uri="{FF2B5EF4-FFF2-40B4-BE49-F238E27FC236}">
                <a16:creationId xmlns="" xmlns:a16="http://schemas.microsoft.com/office/drawing/2014/main" id="{FEA32C41-8E0B-4071-A944-44C7EFEE6326}"/>
              </a:ext>
            </a:extLst>
          </p:cNvPr>
          <p:cNvSpPr>
            <a:spLocks noChangeArrowheads="1"/>
          </p:cNvSpPr>
          <p:nvPr/>
        </p:nvSpPr>
        <p:spPr bwMode="auto">
          <a:xfrm>
            <a:off x="2135189" y="5691188"/>
            <a:ext cx="2033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3559" name="Imagen 7" descr="logo chiquito">
            <a:extLst>
              <a:ext uri="{FF2B5EF4-FFF2-40B4-BE49-F238E27FC236}">
                <a16:creationId xmlns="" xmlns:a16="http://schemas.microsoft.com/office/drawing/2014/main" id="{B8886EC4-3BC2-46E6-92FF-DE5BFED6BB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9227" r:id="rId2" imgW="257040" imgH="304920"/>
        </mc:Choice>
        <mc:Fallback>
          <p:control r:id="rId2" imgW="257040" imgH="304920">
            <p:pic>
              <p:nvPicPr>
                <p:cNvPr id="2" name="HTMLCheckbox1"/>
                <p:cNvPicPr preferRelativeResize="0">
                  <a:picLocks noChangeArrowheads="1" noChangeShapeType="1"/>
                </p:cNvPicPr>
                <p:nvPr/>
              </p:nvPicPr>
              <p:blipFill>
                <a:blip r:embed="rId7"/>
                <a:srcRect/>
                <a:stretch>
                  <a:fillRect/>
                </a:stretch>
              </p:blipFill>
              <p:spPr bwMode="auto">
                <a:xfrm>
                  <a:off x="4168775" y="-565150"/>
                  <a:ext cx="495300" cy="1031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75201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 xmlns:a16="http://schemas.microsoft.com/office/drawing/2014/main" id="{143A64E9-4DFE-4B82-B5C8-48A7381D9535}"/>
              </a:ext>
            </a:extLst>
          </p:cNvPr>
          <p:cNvSpPr>
            <a:spLocks noGrp="1" noChangeArrowheads="1"/>
          </p:cNvSpPr>
          <p:nvPr>
            <p:ph idx="1"/>
          </p:nvPr>
        </p:nvSpPr>
        <p:spPr>
          <a:xfrm>
            <a:off x="1524000" y="545910"/>
            <a:ext cx="9144000" cy="5936777"/>
          </a:xfrm>
          <a:gradFill>
            <a:gsLst>
              <a:gs pos="0">
                <a:srgbClr val="66CCFF"/>
              </a:gs>
              <a:gs pos="50000">
                <a:schemeClr val="accent1">
                  <a:shade val="67500"/>
                  <a:satMod val="115000"/>
                </a:schemeClr>
              </a:gs>
              <a:gs pos="100000">
                <a:schemeClr val="accent1">
                  <a:shade val="100000"/>
                  <a:satMod val="115000"/>
                </a:schemeClr>
              </a:gs>
            </a:gsLst>
            <a:lin ang="5400000" scaled="0"/>
          </a:gradFill>
        </p:spPr>
        <p:txBody>
          <a:bodyPr>
            <a:normAutofit fontScale="92500" lnSpcReduction="10000"/>
          </a:bodyPr>
          <a:lstStyle/>
          <a:p>
            <a:pPr>
              <a:lnSpc>
                <a:spcPct val="90000"/>
              </a:lnSpc>
              <a:buFontTx/>
              <a:buNone/>
              <a:defRPr/>
            </a:pPr>
            <a:endParaRPr lang="es-ES" sz="2400" b="1" dirty="0">
              <a:solidFill>
                <a:srgbClr val="FFFF00"/>
              </a:solidFill>
            </a:endParaRPr>
          </a:p>
          <a:p>
            <a:pPr marL="0" indent="0">
              <a:buNone/>
              <a:defRPr/>
            </a:pPr>
            <a:r>
              <a:rPr lang="es-ES" sz="3600" b="1" dirty="0">
                <a:solidFill>
                  <a:srgbClr val="C00000"/>
                </a:solidFill>
              </a:rPr>
              <a:t>Criterios De Evaluación:</a:t>
            </a:r>
          </a:p>
          <a:p>
            <a:pPr>
              <a:lnSpc>
                <a:spcPct val="90000"/>
              </a:lnSpc>
              <a:buFontTx/>
              <a:buNone/>
              <a:defRPr/>
            </a:pPr>
            <a:endParaRPr lang="es-ES" sz="3600" b="1" dirty="0">
              <a:solidFill>
                <a:srgbClr val="FF0000"/>
              </a:solidFill>
            </a:endParaRPr>
          </a:p>
          <a:p>
            <a:pPr>
              <a:lnSpc>
                <a:spcPct val="90000"/>
              </a:lnSpc>
              <a:buFontTx/>
              <a:buNone/>
              <a:defRPr/>
            </a:pPr>
            <a:r>
              <a:rPr lang="es-ES" sz="2400" b="1" dirty="0">
                <a:solidFill>
                  <a:srgbClr val="FFFF00"/>
                </a:solidFill>
              </a:rPr>
              <a:t>				     </a:t>
            </a:r>
            <a:r>
              <a:rPr lang="es-ES" sz="2400" b="1" dirty="0">
                <a:solidFill>
                  <a:schemeClr val="tx2"/>
                </a:solidFill>
              </a:rPr>
              <a:t>CJOYP	    SJOYP</a:t>
            </a:r>
          </a:p>
          <a:p>
            <a:pPr>
              <a:defRPr/>
            </a:pPr>
            <a:r>
              <a:rPr lang="es-ES" sz="2400" b="1" dirty="0"/>
              <a:t>Exámenes: 	                      30%                   30%</a:t>
            </a:r>
            <a:endParaRPr lang="es-MX" sz="1800" b="1" dirty="0"/>
          </a:p>
          <a:p>
            <a:pPr>
              <a:defRPr/>
            </a:pPr>
            <a:r>
              <a:rPr lang="es-ES" sz="2400" b="1" dirty="0"/>
              <a:t>Trabajo escritos                   15%                  30%</a:t>
            </a:r>
          </a:p>
          <a:p>
            <a:pPr>
              <a:buFont typeface="Arial" charset="0"/>
              <a:buChar char="•"/>
              <a:defRPr/>
            </a:pPr>
            <a:r>
              <a:rPr lang="es-MX" sz="2400" b="1" dirty="0"/>
              <a:t>Participación :                      10%                  20%        </a:t>
            </a:r>
          </a:p>
          <a:p>
            <a:pPr marL="0" indent="0">
              <a:buNone/>
              <a:defRPr/>
            </a:pPr>
            <a:r>
              <a:rPr lang="es-MX" sz="2400" b="1" dirty="0"/>
              <a:t>.   </a:t>
            </a:r>
            <a:r>
              <a:rPr lang="es-ES" sz="2400" b="1" dirty="0"/>
              <a:t>Portafolio:	                       20%                  20%      </a:t>
            </a:r>
          </a:p>
          <a:p>
            <a:pPr>
              <a:buFont typeface="Arial" charset="0"/>
              <a:buChar char="•"/>
              <a:defRPr/>
            </a:pPr>
            <a:r>
              <a:rPr lang="es-ES" sz="2400" b="1" dirty="0"/>
              <a:t>Observación y</a:t>
            </a:r>
          </a:p>
          <a:p>
            <a:pPr marL="0" indent="0">
              <a:buNone/>
              <a:defRPr/>
            </a:pPr>
            <a:r>
              <a:rPr lang="es-ES" sz="2400" b="1" dirty="0"/>
              <a:t>    practica:                                25%                    0%                                      </a:t>
            </a:r>
          </a:p>
          <a:p>
            <a:pPr marL="0" indent="0">
              <a:buNone/>
              <a:defRPr/>
            </a:pPr>
            <a:r>
              <a:rPr lang="es-MX" sz="2400" b="1" dirty="0"/>
              <a:t>                                                   ______          _______</a:t>
            </a:r>
          </a:p>
          <a:p>
            <a:pPr marL="0" indent="0">
              <a:buNone/>
              <a:defRPr/>
            </a:pPr>
            <a:r>
              <a:rPr lang="es-MX" sz="2400" b="1" dirty="0"/>
              <a:t>                                                    100</a:t>
            </a:r>
            <a:r>
              <a:rPr lang="es-MX" sz="2400" b="1"/>
              <a:t>%               </a:t>
            </a:r>
            <a:r>
              <a:rPr lang="es-MX" sz="2400" b="1" dirty="0"/>
              <a:t>100%</a:t>
            </a:r>
            <a:endParaRPr lang="es-ES" sz="2400" b="1" dirty="0"/>
          </a:p>
          <a:p>
            <a:pPr marL="0" indent="0">
              <a:buNone/>
              <a:defRPr/>
            </a:pPr>
            <a:r>
              <a:rPr lang="es-ES" altLang="es-MX" sz="2400" b="1" dirty="0"/>
              <a:t>   </a:t>
            </a:r>
            <a:r>
              <a:rPr lang="en-US" altLang="es-MX" sz="1800" dirty="0">
                <a:solidFill>
                  <a:srgbClr val="000000"/>
                </a:solidFill>
                <a:latin typeface="Calibri" panose="020F0502020204030204" pitchFamily="34" charset="0"/>
              </a:rPr>
              <a:t>ENEP-F-ST19</a:t>
            </a:r>
            <a:r>
              <a:rPr lang="en-US" altLang="es-MX" sz="1800" dirty="0">
                <a:solidFill>
                  <a:srgbClr val="FFFFFF"/>
                </a:solidFill>
                <a:latin typeface="Calibri" panose="020F0502020204030204" pitchFamily="34" charset="0"/>
              </a:rPr>
              <a:t>​</a:t>
            </a:r>
            <a:endParaRPr lang="en-US" altLang="es-MX" sz="1800" dirty="0">
              <a:solidFill>
                <a:srgbClr val="FFFFFF"/>
              </a:solidFill>
            </a:endParaRPr>
          </a:p>
          <a:p>
            <a:pPr marL="0" indent="0">
              <a:buNone/>
              <a:defRPr/>
            </a:pPr>
            <a:r>
              <a:rPr lang="en-US" altLang="es-MX" sz="1800" dirty="0">
                <a:solidFill>
                  <a:srgbClr val="FFFFFF"/>
                </a:solidFill>
                <a:latin typeface="Calibri" panose="020F0502020204030204" pitchFamily="34" charset="0"/>
              </a:rPr>
              <a:t>     </a:t>
            </a:r>
            <a:r>
              <a:rPr lang="es-ES" altLang="es-MX" sz="1800" dirty="0">
                <a:solidFill>
                  <a:srgbClr val="000000"/>
                </a:solidFill>
                <a:latin typeface="Calibri" panose="020F0502020204030204" pitchFamily="34" charset="0"/>
              </a:rPr>
              <a:t>V00/012016</a:t>
            </a:r>
            <a:endParaRPr lang="es-MX" sz="1800" b="1" dirty="0"/>
          </a:p>
          <a:p>
            <a:pPr marL="1257300" lvl="2" indent="-457200">
              <a:buFontTx/>
              <a:buAutoNum type="arabicPeriod" startAt="3"/>
              <a:defRPr/>
            </a:pPr>
            <a:endParaRPr lang="es-ES" b="1" dirty="0">
              <a:solidFill>
                <a:srgbClr val="FFFF00"/>
              </a:solidFill>
            </a:endParaRPr>
          </a:p>
        </p:txBody>
      </p:sp>
      <p:pic>
        <p:nvPicPr>
          <p:cNvPr id="24579" name="Picture 9" descr="mafalda">
            <a:extLst>
              <a:ext uri="{FF2B5EF4-FFF2-40B4-BE49-F238E27FC236}">
                <a16:creationId xmlns="" xmlns:a16="http://schemas.microsoft.com/office/drawing/2014/main" id="{C1253238-D214-46E2-A491-410F9B94A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09" y="1340768"/>
            <a:ext cx="23034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agen 7" descr="logo chiquito">
            <a:extLst>
              <a:ext uri="{FF2B5EF4-FFF2-40B4-BE49-F238E27FC236}">
                <a16:creationId xmlns="" xmlns:a16="http://schemas.microsoft.com/office/drawing/2014/main" id="{4BC6EFF1-6CA9-475E-8A78-898D98964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4818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a:extLst>
              <a:ext uri="{FF2B5EF4-FFF2-40B4-BE49-F238E27FC236}">
                <a16:creationId xmlns="" xmlns:a16="http://schemas.microsoft.com/office/drawing/2014/main" id="{3FAEBA57-D7F5-4762-AEE9-D07BAA2FCDD9}"/>
              </a:ext>
            </a:extLst>
          </p:cNvPr>
          <p:cNvSpPr>
            <a:spLocks noGrp="1" noChangeArrowheads="1"/>
          </p:cNvSpPr>
          <p:nvPr>
            <p:ph type="title"/>
          </p:nvPr>
        </p:nvSpPr>
        <p:spPr/>
        <p:txBody>
          <a:bodyPr/>
          <a:lstStyle/>
          <a:p>
            <a:pPr algn="l"/>
            <a:r>
              <a:rPr lang="es-MX" altLang="es-MX" sz="3200"/>
              <a:t>Criterios de evaluación</a:t>
            </a:r>
            <a:endParaRPr lang="es-ES" altLang="es-MX" sz="3200"/>
          </a:p>
        </p:txBody>
      </p:sp>
      <p:sp>
        <p:nvSpPr>
          <p:cNvPr id="25603" name="2 Marcador de contenido">
            <a:extLst>
              <a:ext uri="{FF2B5EF4-FFF2-40B4-BE49-F238E27FC236}">
                <a16:creationId xmlns="" xmlns:a16="http://schemas.microsoft.com/office/drawing/2014/main" id="{B0F9E491-B882-4C8F-B74D-EBDEDAD699BC}"/>
              </a:ext>
            </a:extLst>
          </p:cNvPr>
          <p:cNvSpPr>
            <a:spLocks noGrp="1" noChangeArrowheads="1"/>
          </p:cNvSpPr>
          <p:nvPr>
            <p:ph idx="1"/>
          </p:nvPr>
        </p:nvSpPr>
        <p:spPr>
          <a:xfrm>
            <a:off x="2794716" y="1448652"/>
            <a:ext cx="8706119" cy="4517174"/>
          </a:xfrm>
        </p:spPr>
        <p:txBody>
          <a:bodyPr>
            <a:noAutofit/>
          </a:bodyPr>
          <a:lstStyle/>
          <a:p>
            <a:pPr marL="0" indent="0" algn="just">
              <a:buNone/>
            </a:pPr>
            <a:endParaRPr lang="es-MX" altLang="es-MX" sz="1000" dirty="0"/>
          </a:p>
          <a:p>
            <a:pPr marL="0" indent="0" algn="just">
              <a:buNone/>
            </a:pPr>
            <a:r>
              <a:rPr lang="es-MX" altLang="es-MX" sz="1200" dirty="0"/>
              <a:t>La evaluación está presente de manera continua a lo largo del curso, tanto en los productos solicitados como en el proceso de realización. En cada situación didáctica se plantean las evidencias de aprendizaje esperadas así como los criterios de desempeño previstos. En todo momento se pretende conservar el enfoque de evaluación auténtica, en donde se valoran las producciones del estudiante, pero también sus reflexiones y aportes al proceso de construcción de conocimientos y colaboración con sus pares. Se da un peso importante a la participación, el compromiso y el logro de estrategias académicas y digitales solicitadas. </a:t>
            </a:r>
          </a:p>
          <a:p>
            <a:pPr marL="0" indent="0" algn="just">
              <a:buNone/>
            </a:pPr>
            <a:r>
              <a:rPr lang="es-MX" altLang="es-MX" sz="1200" dirty="0"/>
              <a:t>Se utilizan diversos formatos e instrumentos específicos de reflexión y evaluación, incluyendo rúbricas y diversos tipos de presentación de producciones académicas. Para cada una de las unidades se tiene contempladas actividades variables, según sea pertinente: </a:t>
            </a:r>
          </a:p>
          <a:p>
            <a:pPr marL="0" indent="0" algn="just">
              <a:buNone/>
            </a:pPr>
            <a:r>
              <a:rPr lang="es-MX" altLang="es-MX" sz="1200" dirty="0"/>
              <a:t> Análisis, discusión y reflexión de posturas teóricas, indagación, lectura crítica y discusión en equipos </a:t>
            </a:r>
          </a:p>
          <a:p>
            <a:pPr marL="0" indent="0" algn="just">
              <a:buNone/>
            </a:pPr>
            <a:r>
              <a:rPr lang="es-MX" altLang="es-MX" sz="1200" dirty="0"/>
              <a:t> Búsqueda estratégica y análisis crítico de materiales digitalizados pertinentes y/o complementarios a los solicitados. </a:t>
            </a:r>
          </a:p>
          <a:p>
            <a:pPr marL="0" indent="0" algn="just">
              <a:buNone/>
            </a:pPr>
            <a:r>
              <a:rPr lang="es-MX" altLang="es-MX" sz="1200" dirty="0"/>
              <a:t> Trabajo colaborativo para la construcción del conocimiento, el intercambio de posturas y la reconformación de creencias, actitudes y saberes. </a:t>
            </a:r>
          </a:p>
          <a:p>
            <a:pPr marL="0" indent="0" algn="just">
              <a:buNone/>
            </a:pPr>
            <a:r>
              <a:rPr lang="es-MX" altLang="es-MX" sz="1200" dirty="0"/>
              <a:t> Generación de escritos académicos diversos. </a:t>
            </a:r>
          </a:p>
          <a:p>
            <a:pPr marL="0" indent="0" algn="just">
              <a:buNone/>
            </a:pPr>
            <a:r>
              <a:rPr lang="es-MX" altLang="es-MX" sz="1200" dirty="0"/>
              <a:t> Observación de campo y reportes reflexivos. </a:t>
            </a:r>
          </a:p>
          <a:p>
            <a:pPr marL="0" indent="0" algn="just">
              <a:buNone/>
            </a:pPr>
            <a:r>
              <a:rPr lang="es-MX" altLang="es-MX" sz="1200" dirty="0"/>
              <a:t> Usos de recursos de las Tecnologías de la Información y Comunicación como escenario para la resolución de casos de enseñanza. </a:t>
            </a:r>
          </a:p>
        </p:txBody>
      </p:sp>
      <p:pic>
        <p:nvPicPr>
          <p:cNvPr id="25604" name="Imagen 1">
            <a:extLst>
              <a:ext uri="{FF2B5EF4-FFF2-40B4-BE49-F238E27FC236}">
                <a16:creationId xmlns="" xmlns:a16="http://schemas.microsoft.com/office/drawing/2014/main" id="{3DB6741D-DCF9-4216-8D7C-35EB023E9C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7" y="1697891"/>
            <a:ext cx="1943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ángulo 2">
            <a:extLst>
              <a:ext uri="{FF2B5EF4-FFF2-40B4-BE49-F238E27FC236}">
                <a16:creationId xmlns="" xmlns:a16="http://schemas.microsoft.com/office/drawing/2014/main" id="{BBB527F1-B045-4A84-9DC3-1E7B4CB8A741}"/>
              </a:ext>
            </a:extLst>
          </p:cNvPr>
          <p:cNvSpPr>
            <a:spLocks noChangeArrowheads="1"/>
          </p:cNvSpPr>
          <p:nvPr/>
        </p:nvSpPr>
        <p:spPr bwMode="auto">
          <a:xfrm>
            <a:off x="1774825" y="5691188"/>
            <a:ext cx="2592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5606" name="Imagen 5" descr="logo chiquito">
            <a:extLst>
              <a:ext uri="{FF2B5EF4-FFF2-40B4-BE49-F238E27FC236}">
                <a16:creationId xmlns="" xmlns:a16="http://schemas.microsoft.com/office/drawing/2014/main" id="{D0482708-C203-4DE8-B03E-3B8466E61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21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 xmlns:a16="http://schemas.microsoft.com/office/drawing/2014/main" id="{EB9CDAC5-12D2-4CD5-AC12-8478C1D7876C}"/>
              </a:ext>
            </a:extLst>
          </p:cNvPr>
          <p:cNvSpPr>
            <a:spLocks noGrp="1" noChangeArrowheads="1"/>
          </p:cNvSpPr>
          <p:nvPr>
            <p:ph type="subTitle" idx="1"/>
          </p:nvPr>
        </p:nvSpPr>
        <p:spPr>
          <a:xfrm>
            <a:off x="5303912" y="973932"/>
            <a:ext cx="6222680" cy="5040312"/>
          </a:xfrm>
        </p:spPr>
        <p:txBody>
          <a:bodyPr>
            <a:normAutofit/>
          </a:bodyPr>
          <a:lstStyle/>
          <a:p>
            <a:pPr algn="just">
              <a:lnSpc>
                <a:spcPct val="80000"/>
              </a:lnSpc>
            </a:pPr>
            <a:r>
              <a:rPr lang="es-MX" altLang="es-MX" sz="2000" b="1" dirty="0">
                <a:solidFill>
                  <a:srgbClr val="0033CC"/>
                </a:solidFill>
              </a:rPr>
              <a:t>Asistencia y puntualidad</a:t>
            </a:r>
          </a:p>
          <a:p>
            <a:pPr algn="just">
              <a:lnSpc>
                <a:spcPct val="80000"/>
              </a:lnSpc>
            </a:pPr>
            <a:endParaRPr lang="es-MX" altLang="es-MX" sz="2000" b="1" dirty="0">
              <a:solidFill>
                <a:srgbClr val="0033CC"/>
              </a:solidFill>
            </a:endParaRPr>
          </a:p>
          <a:p>
            <a:pPr algn="just">
              <a:lnSpc>
                <a:spcPct val="80000"/>
              </a:lnSpc>
            </a:pPr>
            <a:r>
              <a:rPr lang="es-MX" altLang="es-MX" sz="1700" b="1" dirty="0">
                <a:solidFill>
                  <a:srgbClr val="0033CC"/>
                </a:solidFill>
              </a:rPr>
              <a:t>Manejar valores como respeto, tolerancia, responsabilidad y compromiso</a:t>
            </a:r>
          </a:p>
          <a:p>
            <a:pPr algn="just">
              <a:lnSpc>
                <a:spcPct val="80000"/>
              </a:lnSpc>
            </a:pPr>
            <a:endParaRPr lang="es-MX" altLang="es-MX" sz="1700" b="1" dirty="0">
              <a:solidFill>
                <a:srgbClr val="0033CC"/>
              </a:solidFill>
            </a:endParaRPr>
          </a:p>
          <a:p>
            <a:pPr algn="just">
              <a:lnSpc>
                <a:spcPct val="80000"/>
              </a:lnSpc>
            </a:pPr>
            <a:r>
              <a:rPr lang="es-MX" altLang="es-MX" sz="1700" b="1" dirty="0">
                <a:solidFill>
                  <a:srgbClr val="0033CC"/>
                </a:solidFill>
              </a:rPr>
              <a:t>Realizar todas las actividades que se soliciten en base a planes y programas del curso</a:t>
            </a:r>
          </a:p>
          <a:p>
            <a:pPr algn="just">
              <a:lnSpc>
                <a:spcPct val="80000"/>
              </a:lnSpc>
            </a:pPr>
            <a:r>
              <a:rPr lang="es-MX" altLang="es-MX" sz="1700" b="1" dirty="0">
                <a:solidFill>
                  <a:srgbClr val="0033CC"/>
                </a:solidFill>
              </a:rPr>
              <a:t>Uso del celular para buscar información de la materia no uso personal </a:t>
            </a:r>
          </a:p>
          <a:p>
            <a:pPr algn="just">
              <a:lnSpc>
                <a:spcPct val="80000"/>
              </a:lnSpc>
            </a:pPr>
            <a:endParaRPr lang="es-MX" altLang="es-MX" sz="1700" b="1" dirty="0">
              <a:solidFill>
                <a:srgbClr val="0033CC"/>
              </a:solidFill>
            </a:endParaRPr>
          </a:p>
          <a:p>
            <a:pPr algn="just">
              <a:lnSpc>
                <a:spcPct val="80000"/>
              </a:lnSpc>
            </a:pPr>
            <a:r>
              <a:rPr lang="es-MX" altLang="es-MX" sz="1700" b="1" dirty="0">
                <a:solidFill>
                  <a:srgbClr val="0033CC"/>
                </a:solidFill>
              </a:rPr>
              <a:t>Utilizar </a:t>
            </a:r>
            <a:r>
              <a:rPr lang="es-MX" altLang="es-MX" sz="1700" b="1" dirty="0" err="1">
                <a:solidFill>
                  <a:srgbClr val="0033CC"/>
                </a:solidFill>
              </a:rPr>
              <a:t>Lap</a:t>
            </a:r>
            <a:r>
              <a:rPr lang="es-MX" altLang="es-MX" sz="1700" b="1" dirty="0">
                <a:solidFill>
                  <a:srgbClr val="0033CC"/>
                </a:solidFill>
              </a:rPr>
              <a:t> top cuando se requiera</a:t>
            </a:r>
          </a:p>
        </p:txBody>
      </p:sp>
      <p:sp>
        <p:nvSpPr>
          <p:cNvPr id="26627" name="Text Box 6">
            <a:extLst>
              <a:ext uri="{FF2B5EF4-FFF2-40B4-BE49-F238E27FC236}">
                <a16:creationId xmlns="" xmlns:a16="http://schemas.microsoft.com/office/drawing/2014/main" id="{DA345521-1083-4EC2-BAC3-26405DFE2EF8}"/>
              </a:ext>
            </a:extLst>
          </p:cNvPr>
          <p:cNvSpPr txBox="1">
            <a:spLocks noChangeArrowheads="1"/>
          </p:cNvSpPr>
          <p:nvPr/>
        </p:nvSpPr>
        <p:spPr bwMode="auto">
          <a:xfrm>
            <a:off x="1847850" y="260350"/>
            <a:ext cx="762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_tradnl" altLang="es-MX" b="1">
                <a:solidFill>
                  <a:srgbClr val="C00000"/>
                </a:solidFill>
              </a:rPr>
              <a:t>Reglamento y acuerdos internos.</a:t>
            </a:r>
          </a:p>
        </p:txBody>
      </p:sp>
      <p:pic>
        <p:nvPicPr>
          <p:cNvPr id="26628" name="Imagen 1">
            <a:extLst>
              <a:ext uri="{FF2B5EF4-FFF2-40B4-BE49-F238E27FC236}">
                <a16:creationId xmlns="" xmlns:a16="http://schemas.microsoft.com/office/drawing/2014/main" id="{B62F0791-A261-497D-88F9-274AF298A3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334" y="1301952"/>
            <a:ext cx="2735262"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agen 2">
            <a:extLst>
              <a:ext uri="{FF2B5EF4-FFF2-40B4-BE49-F238E27FC236}">
                <a16:creationId xmlns="" xmlns:a16="http://schemas.microsoft.com/office/drawing/2014/main" id="{AA534222-05DA-4081-A6F5-211DB7E16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0753" y="2875209"/>
            <a:ext cx="19431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ángulo 3">
            <a:extLst>
              <a:ext uri="{FF2B5EF4-FFF2-40B4-BE49-F238E27FC236}">
                <a16:creationId xmlns="" xmlns:a16="http://schemas.microsoft.com/office/drawing/2014/main" id="{5CAFCF5E-99CB-4017-B87F-E41475EFC7F0}"/>
              </a:ext>
            </a:extLst>
          </p:cNvPr>
          <p:cNvSpPr>
            <a:spLocks noChangeArrowheads="1"/>
          </p:cNvSpPr>
          <p:nvPr/>
        </p:nvSpPr>
        <p:spPr bwMode="auto">
          <a:xfrm>
            <a:off x="1847851" y="5691188"/>
            <a:ext cx="266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6631" name="Imagen 6" descr="logo chiquito">
            <a:extLst>
              <a:ext uri="{FF2B5EF4-FFF2-40B4-BE49-F238E27FC236}">
                <a16:creationId xmlns="" xmlns:a16="http://schemas.microsoft.com/office/drawing/2014/main" id="{5CD27235-F022-43E4-A0B6-62467DBD9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269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 xmlns:a16="http://schemas.microsoft.com/office/drawing/2014/main" id="{8A5C21D4-49FE-4E7C-928A-4AD5716A90AD}"/>
              </a:ext>
            </a:extLst>
          </p:cNvPr>
          <p:cNvSpPr txBox="1">
            <a:spLocks noChangeArrowheads="1"/>
          </p:cNvSpPr>
          <p:nvPr/>
        </p:nvSpPr>
        <p:spPr bwMode="auto">
          <a:xfrm>
            <a:off x="2424114" y="260350"/>
            <a:ext cx="767238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_tradnl" altLang="es-MX" sz="3600" b="1">
                <a:solidFill>
                  <a:srgbClr val="C00000"/>
                </a:solidFill>
              </a:rPr>
              <a:t>El presente es producto del ayer, tu mañana  será el resultado de lo que realices hoy. </a:t>
            </a:r>
          </a:p>
          <a:p>
            <a:pPr algn="ctr" eaLnBrk="1" hangingPunct="1">
              <a:spcBef>
                <a:spcPct val="50000"/>
              </a:spcBef>
              <a:buFontTx/>
              <a:buNone/>
            </a:pPr>
            <a:endParaRPr lang="es-ES_tradnl" altLang="es-MX" sz="3600" b="1">
              <a:solidFill>
                <a:srgbClr val="C00000"/>
              </a:solidFill>
            </a:endParaRPr>
          </a:p>
        </p:txBody>
      </p:sp>
      <p:sp>
        <p:nvSpPr>
          <p:cNvPr id="27651" name="Text Box 5">
            <a:extLst>
              <a:ext uri="{FF2B5EF4-FFF2-40B4-BE49-F238E27FC236}">
                <a16:creationId xmlns="" xmlns:a16="http://schemas.microsoft.com/office/drawing/2014/main" id="{A6994051-DA51-49B0-BCBD-2D242A3EEF12}"/>
              </a:ext>
            </a:extLst>
          </p:cNvPr>
          <p:cNvSpPr txBox="1">
            <a:spLocks noChangeArrowheads="1"/>
          </p:cNvSpPr>
          <p:nvPr/>
        </p:nvSpPr>
        <p:spPr bwMode="auto">
          <a:xfrm>
            <a:off x="2782888" y="4714876"/>
            <a:ext cx="734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endParaRPr lang="es-ES_tradnl" altLang="es-MX" sz="2400"/>
          </a:p>
        </p:txBody>
      </p:sp>
      <p:pic>
        <p:nvPicPr>
          <p:cNvPr id="27652" name="Picture 5" descr="Resultado de imagen de imagenes agradecimientos ">
            <a:extLst>
              <a:ext uri="{FF2B5EF4-FFF2-40B4-BE49-F238E27FC236}">
                <a16:creationId xmlns="" xmlns:a16="http://schemas.microsoft.com/office/drawing/2014/main" id="{1B140D21-AB63-44C1-9B44-2BDCD450D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2420938"/>
            <a:ext cx="4032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ángulo 1">
            <a:extLst>
              <a:ext uri="{FF2B5EF4-FFF2-40B4-BE49-F238E27FC236}">
                <a16:creationId xmlns="" xmlns:a16="http://schemas.microsoft.com/office/drawing/2014/main" id="{F2E83312-0859-4350-BD00-BF6647999E8D}"/>
              </a:ext>
            </a:extLst>
          </p:cNvPr>
          <p:cNvSpPr>
            <a:spLocks noChangeArrowheads="1"/>
          </p:cNvSpPr>
          <p:nvPr/>
        </p:nvSpPr>
        <p:spPr bwMode="auto">
          <a:xfrm rot="10871202" flipV="1">
            <a:off x="1946275" y="5861051"/>
            <a:ext cx="1619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27654" name="Imagen 5" descr="logo chiquito">
            <a:extLst>
              <a:ext uri="{FF2B5EF4-FFF2-40B4-BE49-F238E27FC236}">
                <a16:creationId xmlns="" xmlns:a16="http://schemas.microsoft.com/office/drawing/2014/main" id="{84C62D8C-0FA0-4173-8102-9E0DB47A6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814" y="5805489"/>
            <a:ext cx="6492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53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 xmlns:a16="http://schemas.microsoft.com/office/drawing/2014/main" id="{C1DAE90F-2814-4FD1-A2E7-2BE0FB6B8F18}"/>
              </a:ext>
            </a:extLst>
          </p:cNvPr>
          <p:cNvSpPr>
            <a:spLocks noGrp="1" noChangeArrowheads="1"/>
          </p:cNvSpPr>
          <p:nvPr>
            <p:ph type="subTitle" idx="1"/>
          </p:nvPr>
        </p:nvSpPr>
        <p:spPr>
          <a:xfrm>
            <a:off x="2063553" y="476673"/>
            <a:ext cx="8064698" cy="3888952"/>
          </a:xfrm>
        </p:spPr>
        <p:txBody>
          <a:bodyPr/>
          <a:lstStyle/>
          <a:p>
            <a:pPr>
              <a:lnSpc>
                <a:spcPct val="80000"/>
              </a:lnSpc>
            </a:pPr>
            <a:r>
              <a:rPr lang="es-MX" altLang="es-MX" sz="2800" b="1" dirty="0">
                <a:latin typeface="Algerian" panose="04020705040A02060702" pitchFamily="82" charset="0"/>
              </a:rPr>
              <a:t>COMPETENCIAS PROFESIONALES  </a:t>
            </a:r>
          </a:p>
          <a:p>
            <a:pPr algn="just">
              <a:lnSpc>
                <a:spcPct val="80000"/>
              </a:lnSpc>
            </a:pPr>
            <a:endParaRPr lang="es-MX" altLang="es-MX" sz="2800" b="1" dirty="0">
              <a:latin typeface="Algerian" panose="04020705040A02060702" pitchFamily="82" charset="0"/>
            </a:endParaRPr>
          </a:p>
          <a:p>
            <a:pPr algn="just"/>
            <a:r>
              <a:rPr lang="es-MX" altLang="es-MX" b="1" dirty="0">
                <a:solidFill>
                  <a:srgbClr val="0033CC"/>
                </a:solidFill>
              </a:rPr>
              <a:t>Propicia y regula espacios de aprendizaje incluyentes para todos los alumnos, con el fin de promover la convivencia, el respeto y la aceptación</a:t>
            </a:r>
            <a:endParaRPr lang="es-ES_tradnl" altLang="es-MX" b="1" dirty="0">
              <a:solidFill>
                <a:srgbClr val="0033CC"/>
              </a:solidFill>
            </a:endParaRPr>
          </a:p>
        </p:txBody>
      </p:sp>
      <p:sp>
        <p:nvSpPr>
          <p:cNvPr id="8196" name="Rectángulo 1">
            <a:extLst>
              <a:ext uri="{FF2B5EF4-FFF2-40B4-BE49-F238E27FC236}">
                <a16:creationId xmlns="" xmlns:a16="http://schemas.microsoft.com/office/drawing/2014/main" id="{9B7455DB-F813-485E-8953-BD25FDABC193}"/>
              </a:ext>
            </a:extLst>
          </p:cNvPr>
          <p:cNvSpPr>
            <a:spLocks noChangeArrowheads="1"/>
          </p:cNvSpPr>
          <p:nvPr/>
        </p:nvSpPr>
        <p:spPr bwMode="auto">
          <a:xfrm rot="10800000" flipV="1">
            <a:off x="1919289" y="5664201"/>
            <a:ext cx="1728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8197" name="Imagen 5" descr="logo chiquito">
            <a:extLst>
              <a:ext uri="{FF2B5EF4-FFF2-40B4-BE49-F238E27FC236}">
                <a16:creationId xmlns="" xmlns:a16="http://schemas.microsoft.com/office/drawing/2014/main" id="{9620D57F-4C21-4438-8487-3C57AAEF2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581183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 xmlns:a16="http://schemas.microsoft.com/office/drawing/2014/main" id="{15F8A167-9F02-4473-BB5B-4480FBC00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166" y="3036801"/>
            <a:ext cx="7740203" cy="2160240"/>
          </a:xfrm>
          <a:prstGeom prst="rect">
            <a:avLst/>
          </a:prstGeom>
        </p:spPr>
      </p:pic>
    </p:spTree>
    <p:extLst>
      <p:ext uri="{BB962C8B-B14F-4D97-AF65-F5344CB8AC3E}">
        <p14:creationId xmlns:p14="http://schemas.microsoft.com/office/powerpoint/2010/main" val="305505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 xmlns:a16="http://schemas.microsoft.com/office/drawing/2014/main" id="{4253453F-DE2A-46C4-8046-026499ACB963}"/>
              </a:ext>
            </a:extLst>
          </p:cNvPr>
          <p:cNvSpPr>
            <a:spLocks noGrp="1" noChangeArrowheads="1"/>
          </p:cNvSpPr>
          <p:nvPr>
            <p:ph type="subTitle" idx="1"/>
          </p:nvPr>
        </p:nvSpPr>
        <p:spPr>
          <a:xfrm>
            <a:off x="862885" y="357189"/>
            <a:ext cx="10663707" cy="4008437"/>
          </a:xfrm>
        </p:spPr>
        <p:txBody>
          <a:bodyPr>
            <a:normAutofit fontScale="25000" lnSpcReduction="20000"/>
          </a:bodyPr>
          <a:lstStyle/>
          <a:p>
            <a:pPr algn="ctr">
              <a:lnSpc>
                <a:spcPct val="80000"/>
              </a:lnSpc>
            </a:pPr>
            <a:endParaRPr lang="es-MX" altLang="es-MX" sz="7200" b="1" dirty="0">
              <a:latin typeface="Algerian" panose="04020705040A02060702" pitchFamily="82" charset="0"/>
            </a:endParaRPr>
          </a:p>
          <a:p>
            <a:pPr algn="ctr">
              <a:lnSpc>
                <a:spcPct val="80000"/>
              </a:lnSpc>
            </a:pPr>
            <a:r>
              <a:rPr lang="es-MX" altLang="es-MX" sz="7200" b="1" dirty="0">
                <a:latin typeface="Algerian" panose="04020705040A02060702" pitchFamily="82" charset="0"/>
              </a:rPr>
              <a:t>COMPETENCIAS DEL CURSO</a:t>
            </a:r>
          </a:p>
          <a:p>
            <a:pPr algn="ctr">
              <a:lnSpc>
                <a:spcPct val="80000"/>
              </a:lnSpc>
            </a:pPr>
            <a:endParaRPr lang="es-MX" altLang="es-MX" sz="7200" b="1" dirty="0">
              <a:latin typeface="Algerian" panose="04020705040A02060702" pitchFamily="82" charset="0"/>
            </a:endParaRPr>
          </a:p>
          <a:p>
            <a:pPr algn="just"/>
            <a:r>
              <a:rPr lang="es-MX" altLang="es-MX" sz="8000" b="1" dirty="0">
                <a:latin typeface="AR ESSENCE" panose="02000000000000000000" pitchFamily="2" charset="0"/>
              </a:rPr>
              <a:t>Genera aulas inclusivas donde se aseguran la presencia, el aprendizaje y participación de todos los educandos en un clima de respeto y aprecio a la diversidad y a los derechos de los otros.</a:t>
            </a:r>
            <a:r>
              <a:rPr lang="es-MX" altLang="es-MX" sz="8000" b="1" dirty="0">
                <a:solidFill>
                  <a:srgbClr val="7030A0"/>
                </a:solidFill>
                <a:latin typeface="AR ESSENCE" panose="02000000000000000000" pitchFamily="2" charset="0"/>
              </a:rPr>
              <a:t> </a:t>
            </a:r>
          </a:p>
          <a:p>
            <a:pPr algn="just"/>
            <a:endParaRPr lang="es-MX" altLang="es-MX" sz="8000" b="1" dirty="0">
              <a:solidFill>
                <a:srgbClr val="7030A0"/>
              </a:solidFill>
              <a:latin typeface="AR ESSENCE" panose="02000000000000000000" pitchFamily="2" charset="0"/>
              <a:cs typeface="Arial" panose="020B0604020202020204" pitchFamily="34" charset="0"/>
            </a:endParaRPr>
          </a:p>
          <a:p>
            <a:pPr algn="just"/>
            <a:endParaRPr lang="es-MX" altLang="es-MX" sz="8000" b="1" dirty="0">
              <a:solidFill>
                <a:srgbClr val="7030A0"/>
              </a:solidFill>
              <a:latin typeface="AR ESSENCE" panose="02000000000000000000" pitchFamily="2" charset="0"/>
              <a:cs typeface="Arial" panose="020B0604020202020204" pitchFamily="34" charset="0"/>
            </a:endParaRPr>
          </a:p>
          <a:p>
            <a:pPr algn="just"/>
            <a:endParaRPr lang="es-MX" altLang="es-MX" sz="8000" b="1" dirty="0">
              <a:solidFill>
                <a:srgbClr val="7030A0"/>
              </a:solidFill>
              <a:latin typeface="AR ESSENCE" panose="02000000000000000000" pitchFamily="2" charset="0"/>
              <a:cs typeface="Arial" panose="020B0604020202020204" pitchFamily="34" charset="0"/>
            </a:endParaRPr>
          </a:p>
          <a:p>
            <a:pPr algn="just"/>
            <a:r>
              <a:rPr lang="es-MX" altLang="es-MX" sz="5600" dirty="0">
                <a:solidFill>
                  <a:srgbClr val="7030A0"/>
                </a:solidFill>
                <a:latin typeface="Arial" panose="020B0604020202020204" pitchFamily="34" charset="0"/>
                <a:cs typeface="Arial" panose="020B0604020202020204" pitchFamily="34" charset="0"/>
              </a:rPr>
              <a:t>Competencias específicas: </a:t>
            </a:r>
          </a:p>
          <a:p>
            <a:pPr algn="just"/>
            <a:endParaRPr lang="es-MX" altLang="es-MX" sz="5600" dirty="0">
              <a:solidFill>
                <a:srgbClr val="7030A0"/>
              </a:solidFill>
              <a:latin typeface="Arial" panose="020B0604020202020204" pitchFamily="34" charset="0"/>
              <a:cs typeface="Arial" panose="020B0604020202020204" pitchFamily="34" charset="0"/>
            </a:endParaRPr>
          </a:p>
          <a:p>
            <a:pPr algn="just"/>
            <a:r>
              <a:rPr lang="es-MX" altLang="es-MX" sz="5600" dirty="0">
                <a:latin typeface="Arial" panose="020B0604020202020204" pitchFamily="34" charset="0"/>
                <a:cs typeface="Arial" panose="020B0604020202020204" pitchFamily="34" charset="0"/>
              </a:rPr>
              <a:t>• Saber comprender y problematizar a partir de marcos explicativos sustentados en procesos de transformación histórico-social y aproximaciones teórico-metodológicas, los cambios educativos y sociales que han arribado en la propuesta de atención a la diversidad en el marco de la educación para todos.</a:t>
            </a:r>
          </a:p>
          <a:p>
            <a:pPr algn="just"/>
            <a:r>
              <a:rPr lang="es-MX" altLang="es-MX" sz="5600" dirty="0">
                <a:latin typeface="Arial" panose="020B0604020202020204" pitchFamily="34" charset="0"/>
                <a:cs typeface="Arial" panose="020B0604020202020204" pitchFamily="34" charset="0"/>
              </a:rPr>
              <a:t>• Identifica recursos para intervenir en situaciones escolares complejas que requieren de la adopción de una perspectiva social y del análisis de problemáticas generadoras de discriminación, exclusión y marginación, en particular con alumnos que viven en situaciones de vulnerabilidad asociadas a discapacidad, género y por provenir de comunidades indígenas. </a:t>
            </a:r>
          </a:p>
          <a:p>
            <a:pPr algn="just"/>
            <a:r>
              <a:rPr lang="es-MX" altLang="es-MX" sz="5600" dirty="0">
                <a:latin typeface="Arial" panose="020B0604020202020204" pitchFamily="34" charset="0"/>
                <a:cs typeface="Arial" panose="020B0604020202020204" pitchFamily="34" charset="0"/>
              </a:rPr>
              <a:t>• Analiza contextos escolares y de vida de educandos desde una perspectiva intercultural basada en el respeto a la identidad cultural que le permitan generar acciones para la eliminación de barreras a la presencia, aprendizaje y participación de alumnos provenientes de culturas indígenas. </a:t>
            </a:r>
          </a:p>
          <a:p>
            <a:pPr algn="just"/>
            <a:r>
              <a:rPr lang="es-MX" altLang="es-MX" sz="5600" dirty="0">
                <a:latin typeface="Arial" panose="020B0604020202020204" pitchFamily="34" charset="0"/>
                <a:cs typeface="Arial" panose="020B0604020202020204" pitchFamily="34" charset="0"/>
              </a:rPr>
              <a:t>• Comprende su potencial y el del colectivo de docentes de educación básica en el que participa para la generación de recursos profesionales que conformen aulas inclusivas capaces de revertir los procesos de exclusión social, promover el desarrollo humano y respetar los principios de justicia, equidad e igualdad de oportunidades en la educación. </a:t>
            </a:r>
          </a:p>
          <a:p>
            <a:pPr algn="just"/>
            <a:endParaRPr lang="es-MX" altLang="es-MX" sz="5600" b="1" dirty="0">
              <a:solidFill>
                <a:srgbClr val="7030A0"/>
              </a:solidFill>
              <a:latin typeface="Arial" panose="020B0604020202020204" pitchFamily="34" charset="0"/>
              <a:cs typeface="Arial" panose="020B0604020202020204" pitchFamily="34" charset="0"/>
            </a:endParaRPr>
          </a:p>
          <a:p>
            <a:pPr algn="just"/>
            <a:r>
              <a:rPr lang="es-MX" altLang="es-MX" sz="7200" b="1" dirty="0">
                <a:solidFill>
                  <a:srgbClr val="7030A0"/>
                </a:solidFill>
                <a:latin typeface="Arial" panose="020B0604020202020204" pitchFamily="34" charset="0"/>
                <a:cs typeface="Arial" panose="020B0604020202020204" pitchFamily="34" charset="0"/>
              </a:rPr>
              <a:t> </a:t>
            </a:r>
            <a:endParaRPr lang="es-ES_tradnl" altLang="es-MX" sz="7200" b="1" dirty="0">
              <a:solidFill>
                <a:srgbClr val="7030A0"/>
              </a:solidFill>
              <a:latin typeface="Arial" panose="020B0604020202020204" pitchFamily="34" charset="0"/>
              <a:cs typeface="Arial" panose="020B0604020202020204" pitchFamily="34" charset="0"/>
            </a:endParaRPr>
          </a:p>
        </p:txBody>
      </p:sp>
      <p:sp>
        <p:nvSpPr>
          <p:cNvPr id="9221" name="Rectángulo 1">
            <a:extLst>
              <a:ext uri="{FF2B5EF4-FFF2-40B4-BE49-F238E27FC236}">
                <a16:creationId xmlns="" xmlns:a16="http://schemas.microsoft.com/office/drawing/2014/main" id="{13A22704-7788-4414-85CD-1FD9AD2DB449}"/>
              </a:ext>
            </a:extLst>
          </p:cNvPr>
          <p:cNvSpPr>
            <a:spLocks noChangeArrowheads="1"/>
          </p:cNvSpPr>
          <p:nvPr/>
        </p:nvSpPr>
        <p:spPr bwMode="auto">
          <a:xfrm flipH="1">
            <a:off x="1814513" y="5792788"/>
            <a:ext cx="202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9222" name="Imagen 5" descr="logo chiquito">
            <a:extLst>
              <a:ext uri="{FF2B5EF4-FFF2-40B4-BE49-F238E27FC236}">
                <a16:creationId xmlns="" xmlns:a16="http://schemas.microsoft.com/office/drawing/2014/main" id="{C5322BB0-2BAE-4BD3-8DB0-6FC92D9CC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5867401"/>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 xmlns:a16="http://schemas.microsoft.com/office/drawing/2014/main" id="{BD21EDD7-941B-4D48-B727-4E87C4E19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079" y="1506826"/>
            <a:ext cx="3464416" cy="1674256"/>
          </a:xfrm>
          <a:prstGeom prst="rect">
            <a:avLst/>
          </a:prstGeom>
        </p:spPr>
      </p:pic>
    </p:spTree>
    <p:extLst>
      <p:ext uri="{BB962C8B-B14F-4D97-AF65-F5344CB8AC3E}">
        <p14:creationId xmlns:p14="http://schemas.microsoft.com/office/powerpoint/2010/main" val="153734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Título">
            <a:extLst>
              <a:ext uri="{FF2B5EF4-FFF2-40B4-BE49-F238E27FC236}">
                <a16:creationId xmlns="" xmlns:a16="http://schemas.microsoft.com/office/drawing/2014/main" id="{84EA77E1-7573-4DCB-B043-AA1433531004}"/>
              </a:ext>
            </a:extLst>
          </p:cNvPr>
          <p:cNvSpPr>
            <a:spLocks noGrp="1" noChangeArrowheads="1"/>
          </p:cNvSpPr>
          <p:nvPr>
            <p:ph type="title"/>
          </p:nvPr>
        </p:nvSpPr>
        <p:spPr>
          <a:xfrm>
            <a:off x="1989139" y="548680"/>
            <a:ext cx="7392987" cy="935633"/>
          </a:xfrm>
        </p:spPr>
        <p:txBody>
          <a:bodyPr>
            <a:normAutofit fontScale="90000"/>
          </a:bodyPr>
          <a:lstStyle/>
          <a:p>
            <a:pPr algn="ctr" eaLnBrk="1" hangingPunct="1"/>
            <a:r>
              <a:rPr lang="es-MX" altLang="es-MX" sz="2800" dirty="0"/>
              <a:t>UNIDADES DE APRENDIZAJE Y SECUENCIA DE CONTENIDOS </a:t>
            </a:r>
            <a:r>
              <a:rPr lang="es-MX" altLang="es-MX" sz="3200" dirty="0"/>
              <a:t/>
            </a:r>
            <a:br>
              <a:rPr lang="es-MX" altLang="es-MX" sz="3200" dirty="0"/>
            </a:br>
            <a:endParaRPr lang="es-ES" altLang="es-MX" sz="3200" b="1" dirty="0">
              <a:solidFill>
                <a:srgbClr val="C00000"/>
              </a:solidFill>
            </a:endParaRPr>
          </a:p>
        </p:txBody>
      </p:sp>
      <p:sp>
        <p:nvSpPr>
          <p:cNvPr id="10243" name="4 Marcador de contenido">
            <a:extLst>
              <a:ext uri="{FF2B5EF4-FFF2-40B4-BE49-F238E27FC236}">
                <a16:creationId xmlns="" xmlns:a16="http://schemas.microsoft.com/office/drawing/2014/main" id="{B80D66E4-04CE-42E0-B055-0111993DB9A6}"/>
              </a:ext>
            </a:extLst>
          </p:cNvPr>
          <p:cNvSpPr>
            <a:spLocks noGrp="1" noChangeArrowheads="1"/>
          </p:cNvSpPr>
          <p:nvPr>
            <p:ph sz="half" idx="1"/>
          </p:nvPr>
        </p:nvSpPr>
        <p:spPr>
          <a:xfrm>
            <a:off x="1666875" y="1214439"/>
            <a:ext cx="3492500" cy="4911725"/>
          </a:xfrm>
        </p:spPr>
        <p:txBody>
          <a:bodyPr/>
          <a:lstStyle/>
          <a:p>
            <a:pPr eaLnBrk="1" hangingPunct="1"/>
            <a:endParaRPr lang="es-MX" altLang="es-MX">
              <a:solidFill>
                <a:srgbClr val="FF0000"/>
              </a:solidFill>
            </a:endParaRPr>
          </a:p>
          <a:p>
            <a:pPr eaLnBrk="1" hangingPunct="1"/>
            <a:endParaRPr lang="es-ES" altLang="es-MX"/>
          </a:p>
        </p:txBody>
      </p:sp>
      <p:sp>
        <p:nvSpPr>
          <p:cNvPr id="4100" name="5 Marcador de contenido">
            <a:extLst>
              <a:ext uri="{FF2B5EF4-FFF2-40B4-BE49-F238E27FC236}">
                <a16:creationId xmlns="" xmlns:a16="http://schemas.microsoft.com/office/drawing/2014/main" id="{B2CD57CE-D1D2-4FCE-8E1E-F0363115B68B}"/>
              </a:ext>
            </a:extLst>
          </p:cNvPr>
          <p:cNvSpPr>
            <a:spLocks noGrp="1"/>
          </p:cNvSpPr>
          <p:nvPr>
            <p:ph sz="half" idx="2"/>
          </p:nvPr>
        </p:nvSpPr>
        <p:spPr>
          <a:xfrm>
            <a:off x="1989139" y="980729"/>
            <a:ext cx="8139113" cy="5327997"/>
          </a:xfrm>
        </p:spPr>
        <p:txBody>
          <a:bodyPr/>
          <a:lstStyle/>
          <a:p>
            <a:pPr marL="0" indent="0">
              <a:buNone/>
              <a:defRPr/>
            </a:pPr>
            <a:endParaRPr lang="es-MX" sz="2000" b="1" dirty="0"/>
          </a:p>
          <a:p>
            <a:pPr marL="0" indent="0">
              <a:buNone/>
              <a:defRPr/>
            </a:pPr>
            <a:endParaRPr lang="es-MX" sz="2000" b="1" dirty="0"/>
          </a:p>
          <a:p>
            <a:pPr algn="just">
              <a:defRPr/>
            </a:pPr>
            <a:endParaRPr lang="es-MX" sz="1600" dirty="0"/>
          </a:p>
          <a:p>
            <a:pPr algn="just">
              <a:defRPr/>
            </a:pPr>
            <a:endParaRPr lang="es-MX" sz="1600" dirty="0"/>
          </a:p>
          <a:p>
            <a:pPr algn="just">
              <a:defRPr/>
            </a:pPr>
            <a:r>
              <a:rPr lang="es-MX" sz="1600" dirty="0"/>
              <a:t>Unidad de aprendizaje I. ¿Escuelas inclusivas o excluyentes del “diferente”? </a:t>
            </a:r>
          </a:p>
          <a:p>
            <a:pPr marL="0" indent="0" algn="just">
              <a:buNone/>
              <a:defRPr/>
            </a:pPr>
            <a:r>
              <a:rPr lang="es-MX" sz="1600" dirty="0"/>
              <a:t> Diversidad y educación inclusiva: un desafío para los sistemas educativos actuales  </a:t>
            </a:r>
          </a:p>
          <a:p>
            <a:pPr marL="0" indent="0" algn="just">
              <a:buNone/>
              <a:defRPr/>
            </a:pPr>
            <a:r>
              <a:rPr lang="es-MX" sz="1600" dirty="0"/>
              <a:t>Los servicios de apoyo para la atención a la diversidad: una reflexión desde el campo </a:t>
            </a:r>
          </a:p>
          <a:p>
            <a:pPr marL="0" indent="0" algn="just">
              <a:buNone/>
              <a:defRPr/>
            </a:pPr>
            <a:r>
              <a:rPr lang="es-MX" sz="1600" dirty="0"/>
              <a:t> ¿Y si este alumno estuviera en mi aula? El proceso histórico evolutivo de la segregación a la inclusión   </a:t>
            </a:r>
          </a:p>
          <a:p>
            <a:pPr algn="just">
              <a:defRPr/>
            </a:pPr>
            <a:r>
              <a:rPr lang="es-MX" sz="1600" dirty="0"/>
              <a:t>Unidad de aprendizaje II. “Y tú…¿cómo formas parte de la discriminación?” Diversidad y educación de los estudiantes en situación de desventaja </a:t>
            </a:r>
          </a:p>
          <a:p>
            <a:pPr marL="0" indent="0" algn="just">
              <a:buNone/>
              <a:defRPr/>
            </a:pPr>
            <a:r>
              <a:rPr lang="es-MX" sz="1600" dirty="0"/>
              <a:t>Discriminación: una barrera para la inclusión educativa </a:t>
            </a:r>
          </a:p>
          <a:p>
            <a:pPr marL="0" indent="0" algn="just">
              <a:buNone/>
              <a:defRPr/>
            </a:pPr>
            <a:r>
              <a:rPr lang="es-MX" sz="1600" dirty="0"/>
              <a:t> La educación de los alumnos con discapacidad: un compromiso histórico del sistema educativo </a:t>
            </a:r>
          </a:p>
          <a:p>
            <a:pPr marL="0" indent="0" algn="just">
              <a:buNone/>
              <a:defRPr/>
            </a:pPr>
            <a:r>
              <a:rPr lang="es-MX" sz="1600" dirty="0"/>
              <a:t> La perspectiva de género en la educación, un cambio de mirada </a:t>
            </a:r>
          </a:p>
        </p:txBody>
      </p:sp>
      <p:sp>
        <p:nvSpPr>
          <p:cNvPr id="10245" name="AutoShape 5" descr="http://celebritydeath.files.wordpress.com/2007/11/libertad.jpg">
            <a:extLst>
              <a:ext uri="{FF2B5EF4-FFF2-40B4-BE49-F238E27FC236}">
                <a16:creationId xmlns="" xmlns:a16="http://schemas.microsoft.com/office/drawing/2014/main" id="{BD328AAE-5E29-4EA0-8E34-C2D4CF71B919}"/>
              </a:ext>
            </a:extLst>
          </p:cNvPr>
          <p:cNvSpPr>
            <a:spLocks noChangeAspect="1" noChangeArrowheads="1"/>
          </p:cNvSpPr>
          <p:nvPr/>
        </p:nvSpPr>
        <p:spPr bwMode="auto">
          <a:xfrm>
            <a:off x="1587501" y="-136525"/>
            <a:ext cx="53244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MX" sz="1800"/>
          </a:p>
        </p:txBody>
      </p:sp>
      <p:sp>
        <p:nvSpPr>
          <p:cNvPr id="10246" name="AutoShape 7" descr="http://celebritydeath.files.wordpress.com/2007/11/libertad.jpg">
            <a:extLst>
              <a:ext uri="{FF2B5EF4-FFF2-40B4-BE49-F238E27FC236}">
                <a16:creationId xmlns="" xmlns:a16="http://schemas.microsoft.com/office/drawing/2014/main" id="{551A7CBA-8246-4E8A-9DF9-D208580468E9}"/>
              </a:ext>
            </a:extLst>
          </p:cNvPr>
          <p:cNvSpPr>
            <a:spLocks noChangeAspect="1" noChangeArrowheads="1"/>
          </p:cNvSpPr>
          <p:nvPr/>
        </p:nvSpPr>
        <p:spPr bwMode="auto">
          <a:xfrm>
            <a:off x="1587501" y="-136525"/>
            <a:ext cx="53244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MX" sz="1800"/>
          </a:p>
        </p:txBody>
      </p:sp>
      <p:sp>
        <p:nvSpPr>
          <p:cNvPr id="15" name="4 Marcador de contenido">
            <a:extLst>
              <a:ext uri="{FF2B5EF4-FFF2-40B4-BE49-F238E27FC236}">
                <a16:creationId xmlns="" xmlns:a16="http://schemas.microsoft.com/office/drawing/2014/main" id="{1C0C2A46-236F-4A7F-A780-CFA47DF9F6F9}"/>
              </a:ext>
            </a:extLst>
          </p:cNvPr>
          <p:cNvSpPr txBox="1">
            <a:spLocks/>
          </p:cNvSpPr>
          <p:nvPr/>
        </p:nvSpPr>
        <p:spPr bwMode="auto">
          <a:xfrm>
            <a:off x="1992313" y="6126164"/>
            <a:ext cx="2195512" cy="428625"/>
          </a:xfrm>
          <a:prstGeom prst="rect">
            <a:avLst/>
          </a:prstGeom>
          <a:noFill/>
          <a:ln w="9525">
            <a:noFill/>
            <a:miter lim="800000"/>
            <a:headEnd/>
            <a:tailEnd/>
          </a:ln>
        </p:spPr>
        <p:txBody>
          <a:bodyPr/>
          <a:lstStyle/>
          <a:p>
            <a:pPr>
              <a:defRPr/>
            </a:pPr>
            <a:r>
              <a:rPr lang="en-US" altLang="es-MX" dirty="0">
                <a:solidFill>
                  <a:srgbClr val="000000"/>
                </a:solidFill>
                <a:latin typeface="Calibri" panose="020F0502020204030204" pitchFamily="34" charset="0"/>
              </a:rPr>
              <a:t>ENEP-F-ST19</a:t>
            </a:r>
            <a:r>
              <a:rPr lang="en-US" altLang="es-MX" dirty="0">
                <a:solidFill>
                  <a:srgbClr val="FFFFFF"/>
                </a:solidFill>
                <a:latin typeface="Calibri" panose="020F0502020204030204" pitchFamily="34" charset="0"/>
              </a:rPr>
              <a:t>​</a:t>
            </a:r>
            <a:endParaRPr lang="en-US" altLang="es-MX" dirty="0">
              <a:solidFill>
                <a:srgbClr val="FFFFFF"/>
              </a:solidFill>
            </a:endParaRPr>
          </a:p>
          <a:p>
            <a:pPr>
              <a:defRPr/>
            </a:pPr>
            <a:r>
              <a:rPr lang="es-ES" altLang="es-MX" dirty="0">
                <a:solidFill>
                  <a:srgbClr val="000000"/>
                </a:solidFill>
                <a:latin typeface="Calibri" panose="020F0502020204030204" pitchFamily="34" charset="0"/>
              </a:rPr>
              <a:t>V00/012016</a:t>
            </a:r>
            <a:endParaRPr lang="es-ES" kern="0" dirty="0"/>
          </a:p>
        </p:txBody>
      </p:sp>
      <p:pic>
        <p:nvPicPr>
          <p:cNvPr id="10250" name="Imagen 9" descr="logo chiquito">
            <a:extLst>
              <a:ext uri="{FF2B5EF4-FFF2-40B4-BE49-F238E27FC236}">
                <a16:creationId xmlns="" xmlns:a16="http://schemas.microsoft.com/office/drawing/2014/main" id="{7871C34E-B8F6-423A-A5A6-AFC6BE134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725" y="6126164"/>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 xmlns:a16="http://schemas.microsoft.com/office/drawing/2014/main" id="{E3321E9A-3C12-4409-A4DE-875F64B94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06" y="791760"/>
            <a:ext cx="1728777" cy="1436285"/>
          </a:xfrm>
          <a:prstGeom prst="rect">
            <a:avLst/>
          </a:prstGeom>
        </p:spPr>
      </p:pic>
      <p:pic>
        <p:nvPicPr>
          <p:cNvPr id="5" name="Imagen 4">
            <a:extLst>
              <a:ext uri="{FF2B5EF4-FFF2-40B4-BE49-F238E27FC236}">
                <a16:creationId xmlns="" xmlns:a16="http://schemas.microsoft.com/office/drawing/2014/main" id="{8B0FE0E3-93C7-43DC-A4F4-203DF2C76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273" y="576845"/>
            <a:ext cx="2032740" cy="2797419"/>
          </a:xfrm>
          <a:prstGeom prst="rect">
            <a:avLst/>
          </a:prstGeom>
        </p:spPr>
      </p:pic>
    </p:spTree>
    <p:extLst>
      <p:ext uri="{BB962C8B-B14F-4D97-AF65-F5344CB8AC3E}">
        <p14:creationId xmlns:p14="http://schemas.microsoft.com/office/powerpoint/2010/main" val="287153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5 Marcador de contenido">
            <a:extLst>
              <a:ext uri="{FF2B5EF4-FFF2-40B4-BE49-F238E27FC236}">
                <a16:creationId xmlns="" xmlns:a16="http://schemas.microsoft.com/office/drawing/2014/main" id="{D0CB929A-6EB4-4B5B-8C32-1E8D627ECD13}"/>
              </a:ext>
            </a:extLst>
          </p:cNvPr>
          <p:cNvSpPr>
            <a:spLocks noGrp="1"/>
          </p:cNvSpPr>
          <p:nvPr>
            <p:ph sz="half" idx="1"/>
          </p:nvPr>
        </p:nvSpPr>
        <p:spPr>
          <a:xfrm>
            <a:off x="2063552" y="188640"/>
            <a:ext cx="5472112" cy="5289550"/>
          </a:xfrm>
        </p:spPr>
        <p:txBody>
          <a:bodyPr/>
          <a:lstStyle/>
          <a:p>
            <a:pPr marL="0" indent="0">
              <a:buNone/>
              <a:defRPr/>
            </a:pPr>
            <a:r>
              <a:rPr lang="es-MX" sz="1600" dirty="0"/>
              <a:t>. </a:t>
            </a:r>
          </a:p>
        </p:txBody>
      </p:sp>
      <p:sp>
        <p:nvSpPr>
          <p:cNvPr id="11269" name="Rectángulo 2">
            <a:extLst>
              <a:ext uri="{FF2B5EF4-FFF2-40B4-BE49-F238E27FC236}">
                <a16:creationId xmlns="" xmlns:a16="http://schemas.microsoft.com/office/drawing/2014/main" id="{A0436CF5-21F8-4320-99C3-C729FB582F9F}"/>
              </a:ext>
            </a:extLst>
          </p:cNvPr>
          <p:cNvSpPr>
            <a:spLocks noChangeArrowheads="1"/>
          </p:cNvSpPr>
          <p:nvPr/>
        </p:nvSpPr>
        <p:spPr bwMode="auto">
          <a:xfrm flipH="1">
            <a:off x="2424114" y="5876926"/>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11270" name="Imagen 6" descr="logo chiquito">
            <a:extLst>
              <a:ext uri="{FF2B5EF4-FFF2-40B4-BE49-F238E27FC236}">
                <a16:creationId xmlns="" xmlns:a16="http://schemas.microsoft.com/office/drawing/2014/main" id="{3D83F6F3-7912-4A9D-AE6F-A8D1C15CF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925" y="6019801"/>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 xmlns:a16="http://schemas.microsoft.com/office/drawing/2014/main" id="{C352F951-39DB-4041-9055-B655ADC17001}"/>
              </a:ext>
            </a:extLst>
          </p:cNvPr>
          <p:cNvSpPr/>
          <p:nvPr/>
        </p:nvSpPr>
        <p:spPr>
          <a:xfrm>
            <a:off x="1043190" y="476672"/>
            <a:ext cx="10753858" cy="5632311"/>
          </a:xfrm>
          <a:prstGeom prst="rect">
            <a:avLst/>
          </a:prstGeom>
        </p:spPr>
        <p:txBody>
          <a:bodyPr wrap="square">
            <a:spAutoFit/>
          </a:bodyPr>
          <a:lstStyle/>
          <a:p>
            <a:endParaRPr lang="es-MX" dirty="0"/>
          </a:p>
          <a:p>
            <a:endParaRPr lang="es-MX" dirty="0"/>
          </a:p>
          <a:p>
            <a:endParaRPr lang="es-MX" dirty="0"/>
          </a:p>
          <a:p>
            <a:endParaRPr lang="es-MX" dirty="0"/>
          </a:p>
          <a:p>
            <a:endParaRPr lang="es-MX" dirty="0"/>
          </a:p>
          <a:p>
            <a:endParaRPr lang="es-MX" dirty="0"/>
          </a:p>
          <a:p>
            <a:r>
              <a:rPr lang="es-MX" dirty="0"/>
              <a:t>Unidad de aprendizaje III. “El caso de Juan el niño Triqui”. La educación intercultural en entredicho </a:t>
            </a:r>
          </a:p>
          <a:p>
            <a:endParaRPr lang="es-MX" dirty="0"/>
          </a:p>
          <a:p>
            <a:r>
              <a:rPr lang="es-MX" dirty="0"/>
              <a:t>La necesidad de una educación intercultural: desarrollar la conciencia y sensibilidad cultural </a:t>
            </a:r>
          </a:p>
          <a:p>
            <a:r>
              <a:rPr lang="es-MX" dirty="0"/>
              <a:t>¿Qué causa la inequidad en la educación de las culturas indígenas? El caso de un niño de la comunidad Triqui </a:t>
            </a:r>
          </a:p>
          <a:p>
            <a:r>
              <a:rPr lang="es-MX" dirty="0"/>
              <a:t> La educación intercultural: una oportunidad para el autoconocimiento, interés por el otro y valoración del diálogo </a:t>
            </a:r>
          </a:p>
          <a:p>
            <a:r>
              <a:rPr lang="es-MX" dirty="0"/>
              <a:t> </a:t>
            </a:r>
          </a:p>
          <a:p>
            <a:r>
              <a:rPr lang="es-MX" dirty="0"/>
              <a:t>Unidad de aprendizaje IV. La tarea docente en la construcción de aulas y comunidades educativas inclusivas  </a:t>
            </a:r>
          </a:p>
          <a:p>
            <a:r>
              <a:rPr lang="es-MX" dirty="0"/>
              <a:t> </a:t>
            </a:r>
          </a:p>
          <a:p>
            <a:r>
              <a:rPr lang="es-MX" dirty="0"/>
              <a:t>Recursos y barreras de las aulas para promover la inclusión</a:t>
            </a:r>
          </a:p>
          <a:p>
            <a:r>
              <a:rPr lang="es-MX" dirty="0"/>
              <a:t> Orientaciones pedagógicas para desarrollar aulas inclusivas  </a:t>
            </a:r>
          </a:p>
          <a:p>
            <a:r>
              <a:rPr lang="es-MX" dirty="0"/>
              <a:t> Generar aulas inclusivas: presentación de propuestas </a:t>
            </a:r>
          </a:p>
          <a:p>
            <a:r>
              <a:rPr lang="es-MX" dirty="0"/>
              <a:t> </a:t>
            </a:r>
          </a:p>
          <a:p>
            <a:endParaRPr lang="es-MX" dirty="0"/>
          </a:p>
        </p:txBody>
      </p:sp>
      <p:pic>
        <p:nvPicPr>
          <p:cNvPr id="4" name="Imagen 3">
            <a:extLst>
              <a:ext uri="{FF2B5EF4-FFF2-40B4-BE49-F238E27FC236}">
                <a16:creationId xmlns="" xmlns:a16="http://schemas.microsoft.com/office/drawing/2014/main" id="{85BFC7C6-CAA0-4C4E-8380-4611EED77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89" y="334851"/>
            <a:ext cx="2150771" cy="1764405"/>
          </a:xfrm>
          <a:prstGeom prst="rect">
            <a:avLst/>
          </a:prstGeom>
        </p:spPr>
      </p:pic>
      <p:pic>
        <p:nvPicPr>
          <p:cNvPr id="11" name="Imagen 10">
            <a:extLst>
              <a:ext uri="{FF2B5EF4-FFF2-40B4-BE49-F238E27FC236}">
                <a16:creationId xmlns="" xmlns:a16="http://schemas.microsoft.com/office/drawing/2014/main" id="{145BCEBB-2394-4E40-BE86-687677F812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447" y="334851"/>
            <a:ext cx="2614411" cy="1609859"/>
          </a:xfrm>
          <a:prstGeom prst="rect">
            <a:avLst/>
          </a:prstGeom>
        </p:spPr>
      </p:pic>
      <p:pic>
        <p:nvPicPr>
          <p:cNvPr id="9" name="Imagen 2">
            <a:extLst>
              <a:ext uri="{FF2B5EF4-FFF2-40B4-BE49-F238E27FC236}">
                <a16:creationId xmlns="" xmlns:a16="http://schemas.microsoft.com/office/drawing/2014/main" id="{BD21EDD7-941B-4D48-B727-4E87C4E19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4339" y="379925"/>
            <a:ext cx="3464416" cy="1674256"/>
          </a:xfrm>
          <a:prstGeom prst="rect">
            <a:avLst/>
          </a:prstGeom>
        </p:spPr>
      </p:pic>
    </p:spTree>
    <p:extLst>
      <p:ext uri="{BB962C8B-B14F-4D97-AF65-F5344CB8AC3E}">
        <p14:creationId xmlns:p14="http://schemas.microsoft.com/office/powerpoint/2010/main" val="382133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Subtítulo">
            <a:extLst>
              <a:ext uri="{FF2B5EF4-FFF2-40B4-BE49-F238E27FC236}">
                <a16:creationId xmlns="" xmlns:a16="http://schemas.microsoft.com/office/drawing/2014/main" id="{84CD2641-86D2-4A5D-BD5A-A6A929B048ED}"/>
              </a:ext>
            </a:extLst>
          </p:cNvPr>
          <p:cNvSpPr>
            <a:spLocks noGrp="1" noChangeArrowheads="1"/>
          </p:cNvSpPr>
          <p:nvPr>
            <p:ph type="subTitle" idx="1"/>
          </p:nvPr>
        </p:nvSpPr>
        <p:spPr>
          <a:xfrm>
            <a:off x="4800600" y="228601"/>
            <a:ext cx="5183188" cy="5216525"/>
          </a:xfrm>
        </p:spPr>
        <p:txBody>
          <a:bodyPr>
            <a:normAutofit fontScale="92500" lnSpcReduction="10000"/>
          </a:bodyPr>
          <a:lstStyle/>
          <a:p>
            <a:pPr algn="l" eaLnBrk="1" hangingPunct="1"/>
            <a:endParaRPr lang="es-MX" altLang="es-MX" sz="1600" b="1" dirty="0">
              <a:solidFill>
                <a:schemeClr val="tx2"/>
              </a:solidFill>
            </a:endParaRPr>
          </a:p>
          <a:p>
            <a:pPr algn="l" eaLnBrk="1" hangingPunct="1"/>
            <a:endParaRPr lang="es-ES" altLang="es-MX" b="1" dirty="0">
              <a:solidFill>
                <a:schemeClr val="tx2"/>
              </a:solidFill>
            </a:endParaRPr>
          </a:p>
          <a:p>
            <a:pPr algn="l" eaLnBrk="1" hangingPunct="1"/>
            <a:endParaRPr lang="es-ES" altLang="es-MX" b="1" dirty="0">
              <a:solidFill>
                <a:schemeClr val="tx2"/>
              </a:solidFill>
            </a:endParaRPr>
          </a:p>
          <a:p>
            <a:pPr algn="l" eaLnBrk="1" hangingPunct="1"/>
            <a:r>
              <a:rPr lang="es-ES" altLang="es-MX" b="1" dirty="0">
                <a:solidFill>
                  <a:schemeClr val="tx2"/>
                </a:solidFill>
              </a:rPr>
              <a:t>                      CURSOS QUE LO ANTECEDEN:</a:t>
            </a:r>
          </a:p>
          <a:p>
            <a:pPr algn="l" eaLnBrk="1" hangingPunct="1"/>
            <a:endParaRPr lang="es-MX" sz="1800" b="1" dirty="0"/>
          </a:p>
          <a:p>
            <a:pPr algn="l" eaLnBrk="1" hangingPunct="1"/>
            <a:r>
              <a:rPr lang="es-MX" sz="1800" b="1" dirty="0"/>
              <a:t>                                  Bases psicológicas del aprendizaje</a:t>
            </a:r>
          </a:p>
          <a:p>
            <a:pPr algn="l" eaLnBrk="1" hangingPunct="1"/>
            <a:r>
              <a:rPr lang="es-MX" sz="1800" b="1" dirty="0"/>
              <a:t>                                            Ambientes de Aprendizaje</a:t>
            </a:r>
          </a:p>
          <a:p>
            <a:pPr algn="l" eaLnBrk="1" hangingPunct="1"/>
            <a:r>
              <a:rPr lang="es-MX" sz="1800" b="1" dirty="0"/>
              <a:t>                                      Evaluación para el Aprendizaje.</a:t>
            </a:r>
            <a:endParaRPr lang="es-ES" altLang="es-MX" sz="1800" b="1" dirty="0">
              <a:solidFill>
                <a:schemeClr val="tx2"/>
              </a:solidFill>
            </a:endParaRPr>
          </a:p>
          <a:p>
            <a:pPr algn="l" eaLnBrk="1" hangingPunct="1"/>
            <a:endParaRPr lang="es-ES" altLang="es-MX" sz="1800" b="1" dirty="0">
              <a:solidFill>
                <a:schemeClr val="tx2"/>
              </a:solidFill>
            </a:endParaRPr>
          </a:p>
          <a:p>
            <a:pPr algn="l" eaLnBrk="1" hangingPunct="1"/>
            <a:endParaRPr lang="es-ES" altLang="es-MX" sz="1800" b="1" dirty="0">
              <a:solidFill>
                <a:schemeClr val="tx2"/>
              </a:solidFill>
            </a:endParaRPr>
          </a:p>
          <a:p>
            <a:pPr algn="l" eaLnBrk="1" hangingPunct="1"/>
            <a:endParaRPr lang="es-ES" altLang="es-MX" sz="1800" b="1" dirty="0">
              <a:solidFill>
                <a:schemeClr val="tx2"/>
              </a:solidFill>
            </a:endParaRPr>
          </a:p>
          <a:p>
            <a:pPr algn="l" eaLnBrk="1" hangingPunct="1"/>
            <a:r>
              <a:rPr lang="es-ES" altLang="es-MX" b="1" dirty="0">
                <a:solidFill>
                  <a:schemeClr val="tx2"/>
                </a:solidFill>
              </a:rPr>
              <a:t>CURSOS  SUBSECUENTES :</a:t>
            </a:r>
            <a:endParaRPr lang="es-ES" sz="2800" b="1" dirty="0">
              <a:solidFill>
                <a:schemeClr val="tx2"/>
              </a:solidFill>
            </a:endParaRPr>
          </a:p>
          <a:p>
            <a:pPr algn="l" eaLnBrk="1" hangingPunct="1"/>
            <a:r>
              <a:rPr lang="es-MX" sz="1800" b="1" dirty="0"/>
              <a:t>Diagnóstico e intervención socioeducativa </a:t>
            </a:r>
          </a:p>
          <a:p>
            <a:pPr algn="l" eaLnBrk="1" hangingPunct="1"/>
            <a:r>
              <a:rPr lang="es-MX" sz="1800" b="1" dirty="0"/>
              <a:t>Atención educativa para la inclusión.</a:t>
            </a:r>
            <a:endParaRPr lang="es-ES" altLang="es-MX" sz="1800" b="1" dirty="0">
              <a:solidFill>
                <a:schemeClr val="tx2"/>
              </a:solidFill>
            </a:endParaRPr>
          </a:p>
        </p:txBody>
      </p:sp>
      <p:sp>
        <p:nvSpPr>
          <p:cNvPr id="13317" name="Rectángulo 1">
            <a:extLst>
              <a:ext uri="{FF2B5EF4-FFF2-40B4-BE49-F238E27FC236}">
                <a16:creationId xmlns="" xmlns:a16="http://schemas.microsoft.com/office/drawing/2014/main" id="{EFA325A1-3E73-44E9-98A2-711578AC34E1}"/>
              </a:ext>
            </a:extLst>
          </p:cNvPr>
          <p:cNvSpPr>
            <a:spLocks noChangeArrowheads="1"/>
          </p:cNvSpPr>
          <p:nvPr/>
        </p:nvSpPr>
        <p:spPr bwMode="auto">
          <a:xfrm>
            <a:off x="1801813" y="5999163"/>
            <a:ext cx="213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13318" name="Imagen 5" descr="logo chiquito">
            <a:extLst>
              <a:ext uri="{FF2B5EF4-FFF2-40B4-BE49-F238E27FC236}">
                <a16:creationId xmlns="" xmlns:a16="http://schemas.microsoft.com/office/drawing/2014/main" id="{13C9AEDB-33AA-469D-AF24-D07C711C5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8163" y="6073776"/>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 xmlns:a16="http://schemas.microsoft.com/office/drawing/2014/main" id="{BF69995E-81C1-4B43-B457-FF1A1E9D6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42" y="404665"/>
            <a:ext cx="4404742" cy="2808313"/>
          </a:xfrm>
          <a:prstGeom prst="rect">
            <a:avLst/>
          </a:prstGeom>
        </p:spPr>
      </p:pic>
      <p:pic>
        <p:nvPicPr>
          <p:cNvPr id="5" name="Imagen 4">
            <a:extLst>
              <a:ext uri="{FF2B5EF4-FFF2-40B4-BE49-F238E27FC236}">
                <a16:creationId xmlns="" xmlns:a16="http://schemas.microsoft.com/office/drawing/2014/main" id="{609DC56C-9EC4-4449-B14D-F6C0A1BB9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117" y="3635960"/>
            <a:ext cx="2664296" cy="1728093"/>
          </a:xfrm>
          <a:prstGeom prst="rect">
            <a:avLst/>
          </a:prstGeom>
        </p:spPr>
      </p:pic>
    </p:spTree>
    <p:extLst>
      <p:ext uri="{BB962C8B-B14F-4D97-AF65-F5344CB8AC3E}">
        <p14:creationId xmlns:p14="http://schemas.microsoft.com/office/powerpoint/2010/main" val="254312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Subtítulo">
            <a:extLst>
              <a:ext uri="{FF2B5EF4-FFF2-40B4-BE49-F238E27FC236}">
                <a16:creationId xmlns="" xmlns:a16="http://schemas.microsoft.com/office/drawing/2014/main" id="{BDAFA525-6D2F-4A9B-A196-B20B150EE466}"/>
              </a:ext>
            </a:extLst>
          </p:cNvPr>
          <p:cNvSpPr>
            <a:spLocks noGrp="1" noChangeArrowheads="1"/>
          </p:cNvSpPr>
          <p:nvPr>
            <p:ph type="subTitle" idx="1"/>
          </p:nvPr>
        </p:nvSpPr>
        <p:spPr>
          <a:xfrm>
            <a:off x="1004551" y="765176"/>
            <a:ext cx="10225825" cy="1692275"/>
          </a:xfrm>
        </p:spPr>
        <p:txBody>
          <a:bodyPr>
            <a:normAutofit fontScale="25000" lnSpcReduction="20000"/>
          </a:bodyPr>
          <a:lstStyle/>
          <a:p>
            <a:pPr eaLnBrk="1" hangingPunct="1"/>
            <a:r>
              <a:rPr lang="es-MX" altLang="es-MX" sz="6400" dirty="0">
                <a:solidFill>
                  <a:srgbClr val="000000"/>
                </a:solidFill>
              </a:rPr>
              <a:t>Relaci</a:t>
            </a:r>
            <a:r>
              <a:rPr lang="es-MX" altLang="es-MX" sz="6400" dirty="0">
                <a:solidFill>
                  <a:srgbClr val="000000"/>
                </a:solidFill>
                <a:latin typeface="Calibri" panose="020F0502020204030204" pitchFamily="34" charset="0"/>
              </a:rPr>
              <a:t>ó</a:t>
            </a:r>
            <a:r>
              <a:rPr lang="es-MX" altLang="es-MX" sz="6400" dirty="0">
                <a:solidFill>
                  <a:srgbClr val="000000"/>
                </a:solidFill>
              </a:rPr>
              <a:t>n del curso con cursos del mismo semestre</a:t>
            </a:r>
            <a:r>
              <a:rPr lang="es-MX" altLang="es-MX" sz="6400" b="1" dirty="0">
                <a:solidFill>
                  <a:schemeClr val="tx2"/>
                </a:solidFill>
              </a:rPr>
              <a:t>:</a:t>
            </a:r>
          </a:p>
          <a:p>
            <a:pPr eaLnBrk="1" hangingPunct="1"/>
            <a:endParaRPr lang="es-MX" altLang="es-MX" sz="6400" b="1" dirty="0">
              <a:solidFill>
                <a:schemeClr val="tx2"/>
              </a:solidFill>
            </a:endParaRPr>
          </a:p>
          <a:p>
            <a:pPr eaLnBrk="1" hangingPunct="1"/>
            <a:r>
              <a:rPr lang="es-MX" altLang="es-MX" sz="6400" b="1" dirty="0">
                <a:solidFill>
                  <a:schemeClr val="tx2"/>
                </a:solidFill>
              </a:rPr>
              <a:t>HERRAMIENTAS BASICAS PARA LA INVESTIGACION EDUCATIVA </a:t>
            </a:r>
          </a:p>
          <a:p>
            <a:pPr eaLnBrk="1" hangingPunct="1"/>
            <a:r>
              <a:rPr lang="es-MX" altLang="es-MX" sz="6400" b="1" dirty="0">
                <a:solidFill>
                  <a:schemeClr val="tx2"/>
                </a:solidFill>
              </a:rPr>
              <a:t>EDUCACION HISTORICA EN DIVERSOS CONTEXTOS </a:t>
            </a:r>
          </a:p>
          <a:p>
            <a:pPr eaLnBrk="1" hangingPunct="1"/>
            <a:r>
              <a:rPr lang="es-MX" altLang="es-MX" sz="6400" b="1" dirty="0">
                <a:solidFill>
                  <a:schemeClr val="tx2"/>
                </a:solidFill>
              </a:rPr>
              <a:t>LITERATURA INFANTIL </a:t>
            </a:r>
          </a:p>
          <a:p>
            <a:pPr eaLnBrk="1" hangingPunct="1"/>
            <a:r>
              <a:rPr lang="es-MX" altLang="es-MX" sz="6400" b="1" dirty="0">
                <a:solidFill>
                  <a:schemeClr val="tx2"/>
                </a:solidFill>
              </a:rPr>
              <a:t>LITERATURA INFANTIL Y CREACION LITERARIA </a:t>
            </a:r>
          </a:p>
          <a:p>
            <a:pPr eaLnBrk="1" hangingPunct="1"/>
            <a:r>
              <a:rPr lang="es-MX" altLang="es-MX" sz="6400" b="1" dirty="0">
                <a:solidFill>
                  <a:schemeClr val="tx2"/>
                </a:solidFill>
              </a:rPr>
              <a:t>EDUCACION ARTISTICA </a:t>
            </a:r>
          </a:p>
          <a:p>
            <a:pPr eaLnBrk="1" hangingPunct="1"/>
            <a:r>
              <a:rPr lang="es-MX" altLang="es-MX" sz="6400" b="1" dirty="0">
                <a:solidFill>
                  <a:schemeClr val="tx2"/>
                </a:solidFill>
              </a:rPr>
              <a:t>OPTATIVA </a:t>
            </a:r>
          </a:p>
          <a:p>
            <a:pPr eaLnBrk="1" hangingPunct="1"/>
            <a:r>
              <a:rPr lang="es-MX" altLang="es-MX" sz="6400" b="1" dirty="0">
                <a:solidFill>
                  <a:schemeClr val="tx2"/>
                </a:solidFill>
              </a:rPr>
              <a:t>TRABAJO DOCENTE E INNOVACION </a:t>
            </a:r>
          </a:p>
          <a:p>
            <a:pPr eaLnBrk="1" hangingPunct="1"/>
            <a:endParaRPr lang="es-MX" altLang="es-MX" sz="1600" b="1" dirty="0">
              <a:solidFill>
                <a:schemeClr val="tx2"/>
              </a:solidFill>
            </a:endParaRPr>
          </a:p>
          <a:p>
            <a:pPr eaLnBrk="1" hangingPunct="1"/>
            <a:endParaRPr lang="es-MX" altLang="es-MX" sz="3600" b="1" dirty="0">
              <a:solidFill>
                <a:schemeClr val="tx2"/>
              </a:solidFill>
            </a:endParaRPr>
          </a:p>
          <a:p>
            <a:pPr eaLnBrk="1" hangingPunct="1"/>
            <a:endParaRPr lang="es-MX" altLang="es-MX" sz="3600" b="1" dirty="0">
              <a:solidFill>
                <a:schemeClr val="tx2"/>
              </a:solidFill>
            </a:endParaRPr>
          </a:p>
          <a:p>
            <a:pPr eaLnBrk="1" hangingPunct="1"/>
            <a:endParaRPr lang="es-MX" altLang="es-MX" b="1" dirty="0">
              <a:solidFill>
                <a:schemeClr val="tx2"/>
              </a:solidFill>
            </a:endParaRPr>
          </a:p>
          <a:p>
            <a:pPr eaLnBrk="1" hangingPunct="1"/>
            <a:endParaRPr lang="es-MX" altLang="es-MX" b="1" dirty="0">
              <a:solidFill>
                <a:schemeClr val="tx2"/>
              </a:solidFill>
            </a:endParaRPr>
          </a:p>
          <a:p>
            <a:pPr eaLnBrk="1" hangingPunct="1"/>
            <a:endParaRPr lang="es-MX" altLang="es-MX" b="1" dirty="0">
              <a:solidFill>
                <a:schemeClr val="tx2"/>
              </a:solidFill>
            </a:endParaRPr>
          </a:p>
        </p:txBody>
      </p:sp>
      <p:sp>
        <p:nvSpPr>
          <p:cNvPr id="15365" name="Rectángulo 1">
            <a:extLst>
              <a:ext uri="{FF2B5EF4-FFF2-40B4-BE49-F238E27FC236}">
                <a16:creationId xmlns="" xmlns:a16="http://schemas.microsoft.com/office/drawing/2014/main" id="{4D886848-6FD5-424B-9C39-CB9819EE3715}"/>
              </a:ext>
            </a:extLst>
          </p:cNvPr>
          <p:cNvSpPr>
            <a:spLocks noChangeArrowheads="1"/>
          </p:cNvSpPr>
          <p:nvPr/>
        </p:nvSpPr>
        <p:spPr bwMode="auto">
          <a:xfrm>
            <a:off x="1992313" y="5691188"/>
            <a:ext cx="2087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15366" name="Imagen 5" descr="logo chiquito">
            <a:extLst>
              <a:ext uri="{FF2B5EF4-FFF2-40B4-BE49-F238E27FC236}">
                <a16:creationId xmlns="" xmlns:a16="http://schemas.microsoft.com/office/drawing/2014/main" id="{F8DA80A1-EF2F-420C-AD9B-411077D3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5463" y="5716589"/>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 xmlns:a16="http://schemas.microsoft.com/office/drawing/2014/main" id="{E1B7F916-3A21-4B31-9DE3-C25C2ED4E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094" y="3412901"/>
            <a:ext cx="7176852" cy="2224805"/>
          </a:xfrm>
          <a:prstGeom prst="rect">
            <a:avLst/>
          </a:prstGeom>
        </p:spPr>
      </p:pic>
    </p:spTree>
    <p:extLst>
      <p:ext uri="{BB962C8B-B14F-4D97-AF65-F5344CB8AC3E}">
        <p14:creationId xmlns:p14="http://schemas.microsoft.com/office/powerpoint/2010/main" val="34184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Rectángulo">
            <a:extLst>
              <a:ext uri="{FF2B5EF4-FFF2-40B4-BE49-F238E27FC236}">
                <a16:creationId xmlns="" xmlns:a16="http://schemas.microsoft.com/office/drawing/2014/main" id="{ABF4AB57-A3BC-41CB-8057-E494471818F6}"/>
              </a:ext>
            </a:extLst>
          </p:cNvPr>
          <p:cNvSpPr>
            <a:spLocks noChangeArrowheads="1"/>
          </p:cNvSpPr>
          <p:nvPr/>
        </p:nvSpPr>
        <p:spPr bwMode="auto">
          <a:xfrm>
            <a:off x="3902075" y="260350"/>
            <a:ext cx="637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2000" b="1"/>
          </a:p>
        </p:txBody>
      </p:sp>
      <p:sp>
        <p:nvSpPr>
          <p:cNvPr id="17411" name="Rectángulo 1">
            <a:extLst>
              <a:ext uri="{FF2B5EF4-FFF2-40B4-BE49-F238E27FC236}">
                <a16:creationId xmlns="" xmlns:a16="http://schemas.microsoft.com/office/drawing/2014/main" id="{01FA435C-923D-47C7-9BD1-22C72C35330E}"/>
              </a:ext>
            </a:extLst>
          </p:cNvPr>
          <p:cNvSpPr>
            <a:spLocks noChangeArrowheads="1"/>
          </p:cNvSpPr>
          <p:nvPr/>
        </p:nvSpPr>
        <p:spPr bwMode="auto">
          <a:xfrm>
            <a:off x="2171700" y="200111"/>
            <a:ext cx="9432165"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MX" altLang="es-MX" sz="2800" dirty="0">
                <a:solidFill>
                  <a:srgbClr val="000000"/>
                </a:solidFill>
              </a:rPr>
              <a:t>Bibliograf</a:t>
            </a:r>
            <a:r>
              <a:rPr lang="es-MX" altLang="es-MX" sz="2800" dirty="0">
                <a:solidFill>
                  <a:srgbClr val="000000"/>
                </a:solidFill>
                <a:latin typeface="Calibri" panose="020F0502020204030204" pitchFamily="34" charset="0"/>
              </a:rPr>
              <a:t>í</a:t>
            </a:r>
            <a:r>
              <a:rPr lang="es-MX" altLang="es-MX" sz="2800" dirty="0">
                <a:solidFill>
                  <a:srgbClr val="000000"/>
                </a:solidFill>
              </a:rPr>
              <a:t>a y materiales de apoyo</a:t>
            </a:r>
          </a:p>
          <a:p>
            <a:pPr algn="ctr">
              <a:spcBef>
                <a:spcPct val="0"/>
              </a:spcBef>
              <a:buFontTx/>
              <a:buNone/>
            </a:pPr>
            <a:endParaRPr lang="es-MX" altLang="es-MX" sz="1800" dirty="0">
              <a:solidFill>
                <a:srgbClr val="000000"/>
              </a:solidFill>
            </a:endParaRPr>
          </a:p>
          <a:p>
            <a:pPr algn="ctr">
              <a:spcBef>
                <a:spcPct val="0"/>
              </a:spcBef>
              <a:buFontTx/>
              <a:buNone/>
            </a:pPr>
            <a:r>
              <a:rPr lang="es-MX" altLang="es-MX" sz="1800" dirty="0">
                <a:solidFill>
                  <a:srgbClr val="000000"/>
                </a:solidFill>
              </a:rPr>
              <a:t>Unidad 1</a:t>
            </a:r>
          </a:p>
          <a:p>
            <a:pPr>
              <a:spcBef>
                <a:spcPct val="0"/>
              </a:spcBef>
              <a:buFontTx/>
              <a:buNone/>
            </a:pPr>
            <a:r>
              <a:rPr lang="es-MX" altLang="es-MX" sz="1100" dirty="0">
                <a:solidFill>
                  <a:srgbClr val="000000"/>
                </a:solidFill>
              </a:rPr>
              <a:t>FEAPS La educación que queremos: Situación actual de la inclusión Educativa en España. Madrid: FEAPS. pp. 45-54 </a:t>
            </a:r>
          </a:p>
          <a:p>
            <a:pPr>
              <a:spcBef>
                <a:spcPct val="0"/>
              </a:spcBef>
              <a:buFontTx/>
              <a:buNone/>
            </a:pPr>
            <a:r>
              <a:rPr lang="es-MX" altLang="es-MX" sz="1100" dirty="0">
                <a:solidFill>
                  <a:srgbClr val="000000"/>
                </a:solidFill>
              </a:rPr>
              <a:t> http://www.feaps.org/archivo/centro-documental/doc_download/115-la-educacion-quequeremos- situacion-actual-de-la-inclusion-educativa-en-espana.html </a:t>
            </a:r>
          </a:p>
          <a:p>
            <a:pPr>
              <a:spcBef>
                <a:spcPct val="0"/>
              </a:spcBef>
              <a:buFontTx/>
              <a:buNone/>
            </a:pPr>
            <a:r>
              <a:rPr lang="es-MX" altLang="es-MX" sz="1100" dirty="0">
                <a:solidFill>
                  <a:srgbClr val="000000"/>
                </a:solidFill>
              </a:rPr>
              <a:t> </a:t>
            </a:r>
          </a:p>
          <a:p>
            <a:pPr>
              <a:spcBef>
                <a:spcPct val="0"/>
              </a:spcBef>
              <a:buFontTx/>
              <a:buNone/>
            </a:pPr>
            <a:r>
              <a:rPr lang="es-MX" altLang="es-MX" sz="1100" dirty="0">
                <a:solidFill>
                  <a:srgbClr val="000000"/>
                </a:solidFill>
              </a:rPr>
              <a:t>Arnaiz, P. Sobre la atención a la diversidad. En: </a:t>
            </a:r>
          </a:p>
          <a:p>
            <a:pPr>
              <a:spcBef>
                <a:spcPct val="0"/>
              </a:spcBef>
              <a:buFontTx/>
              <a:buNone/>
            </a:pPr>
            <a:r>
              <a:rPr lang="es-MX" altLang="es-MX" sz="1100" dirty="0">
                <a:solidFill>
                  <a:srgbClr val="000000"/>
                </a:solidFill>
              </a:rPr>
              <a:t>http://www.carm.es/web/integra.servlets.BlobNoContenido?IDCONTENIDO=3114&amp;TABLA=PUBLICACIONES_TEXTO&amp;IDTIPO=246&amp;RASTRO=c943$m4331,4330&amp;CAMPOCLAVE=IDTEXTO&amp;VALORCLAVE=474&amp;CAMPOIMAGEN=TEXTO&amp;ARCHIVO=Texto+Completo+1+Atenci%F3n+a+la+diversidad%3A+materiales+para+la+formaci%F 3n+del+profesorado.pdf </a:t>
            </a:r>
          </a:p>
          <a:p>
            <a:pPr>
              <a:spcBef>
                <a:spcPct val="0"/>
              </a:spcBef>
              <a:buFontTx/>
              <a:buNone/>
            </a:pPr>
            <a:endParaRPr lang="es-MX" altLang="es-MX" sz="1100" dirty="0">
              <a:solidFill>
                <a:srgbClr val="000000"/>
              </a:solidFill>
            </a:endParaRPr>
          </a:p>
          <a:p>
            <a:pPr>
              <a:spcBef>
                <a:spcPct val="0"/>
              </a:spcBef>
              <a:buFontTx/>
              <a:buNone/>
            </a:pPr>
            <a:r>
              <a:rPr lang="es-MX" altLang="es-MX" sz="1100" dirty="0" err="1">
                <a:solidFill>
                  <a:srgbClr val="000000"/>
                </a:solidFill>
              </a:rPr>
              <a:t>Echeita</a:t>
            </a:r>
            <a:r>
              <a:rPr lang="es-MX" altLang="es-MX" sz="1100" dirty="0">
                <a:solidFill>
                  <a:srgbClr val="000000"/>
                </a:solidFill>
              </a:rPr>
              <a:t> y Sandoval. Educación exclusiva o educación sin exclusiones. En: http://www.doredin.mec.es/documentos/008200330015.pdf </a:t>
            </a:r>
          </a:p>
          <a:p>
            <a:pPr>
              <a:spcBef>
                <a:spcPct val="0"/>
              </a:spcBef>
              <a:buFontTx/>
              <a:buNone/>
            </a:pPr>
            <a:r>
              <a:rPr lang="es-MX" altLang="es-MX" sz="1100" dirty="0">
                <a:solidFill>
                  <a:srgbClr val="000000"/>
                </a:solidFill>
              </a:rPr>
              <a:t> </a:t>
            </a:r>
          </a:p>
          <a:p>
            <a:pPr>
              <a:spcBef>
                <a:spcPct val="0"/>
              </a:spcBef>
              <a:buFontTx/>
              <a:buNone/>
            </a:pPr>
            <a:r>
              <a:rPr lang="es-MX" altLang="es-MX" sz="1100" dirty="0">
                <a:solidFill>
                  <a:srgbClr val="000000"/>
                </a:solidFill>
              </a:rPr>
              <a:t>Programa Nacional para el Fortalecimiento de la Educación Especial y la Integración educativa http://www.educacionespecial.sep.gob.mx/pdf/publicaciones/ProgNal.pdf </a:t>
            </a:r>
          </a:p>
          <a:p>
            <a:pPr>
              <a:spcBef>
                <a:spcPct val="0"/>
              </a:spcBef>
              <a:buFontTx/>
              <a:buNone/>
            </a:pPr>
            <a:r>
              <a:rPr lang="es-MX" altLang="es-MX" sz="1100" dirty="0">
                <a:solidFill>
                  <a:srgbClr val="000000"/>
                </a:solidFill>
              </a:rPr>
              <a:t> </a:t>
            </a:r>
          </a:p>
          <a:p>
            <a:pPr>
              <a:spcBef>
                <a:spcPct val="0"/>
              </a:spcBef>
              <a:buFontTx/>
              <a:buNone/>
            </a:pPr>
            <a:r>
              <a:rPr lang="es-MX" altLang="es-MX" sz="1100" dirty="0">
                <a:solidFill>
                  <a:srgbClr val="000000"/>
                </a:solidFill>
              </a:rPr>
              <a:t>Centro digital de recursos de educación especial </a:t>
            </a:r>
          </a:p>
          <a:p>
            <a:pPr>
              <a:spcBef>
                <a:spcPct val="0"/>
              </a:spcBef>
              <a:buFontTx/>
              <a:buNone/>
            </a:pPr>
            <a:r>
              <a:rPr lang="es-MX" altLang="es-MX" sz="1100" dirty="0">
                <a:solidFill>
                  <a:srgbClr val="000000"/>
                </a:solidFill>
              </a:rPr>
              <a:t>http://educacionespecial.sepdf.gob.mx/index.php </a:t>
            </a:r>
          </a:p>
          <a:p>
            <a:pPr>
              <a:spcBef>
                <a:spcPct val="0"/>
              </a:spcBef>
              <a:buFontTx/>
              <a:buNone/>
            </a:pPr>
            <a:r>
              <a:rPr lang="es-MX" altLang="es-MX" sz="1100" dirty="0">
                <a:solidFill>
                  <a:srgbClr val="000000"/>
                </a:solidFill>
              </a:rPr>
              <a:t> </a:t>
            </a:r>
          </a:p>
          <a:p>
            <a:pPr>
              <a:spcBef>
                <a:spcPct val="0"/>
              </a:spcBef>
              <a:buFontTx/>
              <a:buNone/>
            </a:pPr>
            <a:r>
              <a:rPr lang="es-MX" altLang="es-MX" sz="1100" dirty="0">
                <a:solidFill>
                  <a:srgbClr val="000000"/>
                </a:solidFill>
              </a:rPr>
              <a:t>SEP (2011). Modelo de Atención a los Servicios de Educación Especial. http://educacionespecial.sepdf.gob.mx/documentos/MASEE2011.pdf </a:t>
            </a:r>
          </a:p>
          <a:p>
            <a:pPr>
              <a:spcBef>
                <a:spcPct val="0"/>
              </a:spcBef>
              <a:buFontTx/>
              <a:buNone/>
            </a:pPr>
            <a:r>
              <a:rPr lang="es-MX" altLang="es-MX" sz="1100" dirty="0">
                <a:solidFill>
                  <a:srgbClr val="000000"/>
                </a:solidFill>
              </a:rPr>
              <a:t>Baquero, R. (2006). Sujetos y Aprendizaje. Argentina: Ministerio de Educación, Ciencia y Tecnología de la Nación. </a:t>
            </a:r>
          </a:p>
          <a:p>
            <a:pPr>
              <a:spcBef>
                <a:spcPct val="0"/>
              </a:spcBef>
              <a:buFontTx/>
              <a:buNone/>
            </a:pPr>
            <a:r>
              <a:rPr lang="es-MX" altLang="es-MX" sz="1100" dirty="0">
                <a:solidFill>
                  <a:srgbClr val="000000"/>
                </a:solidFill>
              </a:rPr>
              <a:t> </a:t>
            </a:r>
          </a:p>
          <a:p>
            <a:pPr>
              <a:spcBef>
                <a:spcPct val="0"/>
              </a:spcBef>
              <a:buFontTx/>
              <a:buNone/>
            </a:pPr>
            <a:r>
              <a:rPr lang="es-MX" altLang="es-MX" sz="1100" dirty="0">
                <a:solidFill>
                  <a:srgbClr val="000000"/>
                </a:solidFill>
              </a:rPr>
              <a:t>FEAPS (2009).La educación que queremos. España pp. 72-92 http://www.feaps.org/archivo/centro-documental/doc_download/115-la-educacion-quequeremos- situacion-actual-de-la-inclusion-educativa-en-espana.html </a:t>
            </a:r>
          </a:p>
          <a:p>
            <a:pPr>
              <a:spcBef>
                <a:spcPct val="0"/>
              </a:spcBef>
              <a:buFontTx/>
              <a:buNone/>
            </a:pPr>
            <a:r>
              <a:rPr lang="es-MX" altLang="es-MX" sz="1100" dirty="0">
                <a:solidFill>
                  <a:srgbClr val="000000"/>
                </a:solidFill>
              </a:rPr>
              <a:t> </a:t>
            </a:r>
          </a:p>
          <a:p>
            <a:pPr>
              <a:spcBef>
                <a:spcPct val="0"/>
              </a:spcBef>
              <a:buFontTx/>
              <a:buNone/>
            </a:pPr>
            <a:r>
              <a:rPr lang="es-MX" altLang="es-MX" sz="1100" dirty="0">
                <a:solidFill>
                  <a:srgbClr val="000000"/>
                </a:solidFill>
              </a:rPr>
              <a:t>Saad, D. E. (2011). Transición a la vida independiente de jóvenes con discapacidad: Estudio de casos en un ambiente universitario. UNAM. Tesis doctoral. Cap. 1 pp. 18-36. </a:t>
            </a:r>
          </a:p>
          <a:p>
            <a:pPr>
              <a:spcBef>
                <a:spcPct val="0"/>
              </a:spcBef>
              <a:buFontTx/>
              <a:buNone/>
            </a:pPr>
            <a:r>
              <a:rPr lang="es-MX" altLang="es-MX" sz="1200" dirty="0">
                <a:solidFill>
                  <a:srgbClr val="000000"/>
                </a:solidFill>
              </a:rPr>
              <a:t> </a:t>
            </a:r>
          </a:p>
          <a:p>
            <a:pPr>
              <a:spcBef>
                <a:spcPct val="0"/>
              </a:spcBef>
              <a:buFontTx/>
              <a:buNone/>
            </a:pPr>
            <a:endParaRPr lang="es-MX" altLang="es-MX" sz="1200" dirty="0">
              <a:solidFill>
                <a:srgbClr val="000000"/>
              </a:solidFill>
            </a:endParaRPr>
          </a:p>
          <a:p>
            <a:pPr>
              <a:spcBef>
                <a:spcPct val="0"/>
              </a:spcBef>
              <a:buFontTx/>
              <a:buNone/>
            </a:pPr>
            <a:endParaRPr lang="es-MX" altLang="es-MX" sz="1200" dirty="0">
              <a:solidFill>
                <a:srgbClr val="000000"/>
              </a:solidFill>
            </a:endParaRPr>
          </a:p>
          <a:p>
            <a:pPr>
              <a:spcBef>
                <a:spcPct val="0"/>
              </a:spcBef>
              <a:buFontTx/>
              <a:buNone/>
            </a:pPr>
            <a:endParaRPr lang="es-MX" altLang="es-MX" sz="1200" dirty="0"/>
          </a:p>
        </p:txBody>
      </p:sp>
      <p:pic>
        <p:nvPicPr>
          <p:cNvPr id="17412" name="Picture 6" descr="http://1.bp.blogspot.com/-sKwHmxQBRXA/Tme39h-Q45I/AAAAAAAAAb4/g57iuJFAzWw/s1600/Libro.jpg">
            <a:extLst>
              <a:ext uri="{FF2B5EF4-FFF2-40B4-BE49-F238E27FC236}">
                <a16:creationId xmlns="" xmlns:a16="http://schemas.microsoft.com/office/drawing/2014/main" id="{AC667F0B-77FA-49EA-9BD4-8D44EF955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040" y="834266"/>
            <a:ext cx="1146026" cy="156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http://images.clipartpanda.com/picture-books-for-children-NewspaperGraphic.jpg">
            <a:extLst>
              <a:ext uri="{FF2B5EF4-FFF2-40B4-BE49-F238E27FC236}">
                <a16:creationId xmlns="" xmlns:a16="http://schemas.microsoft.com/office/drawing/2014/main" id="{AF9915ED-7743-4E7D-8C70-83C085C3F1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284" y="3595036"/>
            <a:ext cx="1425941"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ángulo 2">
            <a:extLst>
              <a:ext uri="{FF2B5EF4-FFF2-40B4-BE49-F238E27FC236}">
                <a16:creationId xmlns="" xmlns:a16="http://schemas.microsoft.com/office/drawing/2014/main" id="{3C4DAF2C-B774-46EB-84D5-F34F536F2095}"/>
              </a:ext>
            </a:extLst>
          </p:cNvPr>
          <p:cNvSpPr>
            <a:spLocks noChangeArrowheads="1"/>
          </p:cNvSpPr>
          <p:nvPr/>
        </p:nvSpPr>
        <p:spPr bwMode="auto">
          <a:xfrm>
            <a:off x="1927225" y="5795963"/>
            <a:ext cx="1862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800">
                <a:solidFill>
                  <a:srgbClr val="000000"/>
                </a:solidFill>
                <a:latin typeface="Calibri" panose="020F0502020204030204" pitchFamily="34" charset="0"/>
              </a:rPr>
              <a:t>ENEP-F-ST19</a:t>
            </a:r>
            <a:r>
              <a:rPr lang="en-US" altLang="es-MX" sz="1800">
                <a:solidFill>
                  <a:srgbClr val="FFFFFF"/>
                </a:solidFill>
                <a:latin typeface="Calibri" panose="020F0502020204030204" pitchFamily="34" charset="0"/>
              </a:rPr>
              <a:t>​</a:t>
            </a:r>
            <a:endParaRPr lang="en-US" altLang="es-MX" sz="1800">
              <a:solidFill>
                <a:srgbClr val="FFFFFF"/>
              </a:solidFill>
            </a:endParaRPr>
          </a:p>
          <a:p>
            <a:pPr>
              <a:spcBef>
                <a:spcPct val="0"/>
              </a:spcBef>
              <a:buFontTx/>
              <a:buNone/>
            </a:pPr>
            <a:r>
              <a:rPr lang="es-ES" altLang="es-MX" sz="1800">
                <a:solidFill>
                  <a:srgbClr val="000000"/>
                </a:solidFill>
                <a:latin typeface="Calibri" panose="020F0502020204030204" pitchFamily="34" charset="0"/>
              </a:rPr>
              <a:t>V00/012016</a:t>
            </a:r>
            <a:endParaRPr lang="es-MX" altLang="es-MX" sz="1800"/>
          </a:p>
        </p:txBody>
      </p:sp>
      <p:pic>
        <p:nvPicPr>
          <p:cNvPr id="17415" name="Imagen 8" descr="logo chiquito">
            <a:extLst>
              <a:ext uri="{FF2B5EF4-FFF2-40B4-BE49-F238E27FC236}">
                <a16:creationId xmlns="" xmlns:a16="http://schemas.microsoft.com/office/drawing/2014/main" id="{04D08878-62B0-4110-82A9-F5438BE3FF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9113" y="5813426"/>
            <a:ext cx="647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68" r:id="rId2" imgW="257040" imgH="304920"/>
        </mc:Choice>
        <mc:Fallback>
          <p:control r:id="rId2" imgW="257040" imgH="304920">
            <p:pic>
              <p:nvPicPr>
                <p:cNvPr id="2" name="HTMLCheckbox1"/>
                <p:cNvPicPr preferRelativeResize="0">
                  <a:picLocks noChangeArrowheads="1" noChangeShapeType="1"/>
                </p:cNvPicPr>
                <p:nvPr/>
              </p:nvPicPr>
              <p:blipFill>
                <a:blip r:embed="rId8"/>
                <a:srcRect/>
                <a:stretch>
                  <a:fillRect/>
                </a:stretch>
              </p:blipFill>
              <p:spPr bwMode="auto">
                <a:xfrm>
                  <a:off x="944563" y="0"/>
                  <a:ext cx="1065212"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69" r:id="rId3" imgW="257040" imgH="304920"/>
        </mc:Choice>
        <mc:Fallback>
          <p:control r:id="rId3" imgW="257040" imgH="304920">
            <p:pic>
              <p:nvPicPr>
                <p:cNvPr id="3" name="HTMLCheckbox2"/>
                <p:cNvPicPr preferRelativeResize="0">
                  <a:picLocks noChangeArrowheads="1" noChangeShapeType="1"/>
                </p:cNvPicPr>
                <p:nvPr/>
              </p:nvPicPr>
              <p:blipFill>
                <a:blip r:embed="rId8"/>
                <a:srcRect/>
                <a:stretch>
                  <a:fillRect/>
                </a:stretch>
              </p:blipFill>
              <p:spPr bwMode="auto">
                <a:xfrm>
                  <a:off x="2171700" y="-2227263"/>
                  <a:ext cx="1092200" cy="92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744135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4877</Words>
  <Application>Microsoft Office PowerPoint</Application>
  <PresentationFormat>Panorámica</PresentationFormat>
  <Paragraphs>516</Paragraphs>
  <Slides>29</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Algerian</vt:lpstr>
      <vt:lpstr>AR ESSENCE</vt:lpstr>
      <vt:lpstr>Arial</vt:lpstr>
      <vt:lpstr>Calibri</vt:lpstr>
      <vt:lpstr>Calibri Light</vt:lpstr>
      <vt:lpstr>Times New Roman</vt:lpstr>
      <vt:lpstr>Tema de Office</vt:lpstr>
      <vt:lpstr>ESCUELA NORMAL DE EDUCACIÓN PREESCOLAR. Encuadre  ciclo escolar 2017-2018</vt:lpstr>
      <vt:lpstr>TRAYECTO Formativo: Psicopedagógico   Propósito del curso. </vt:lpstr>
      <vt:lpstr>Presentación de PowerPoint</vt:lpstr>
      <vt:lpstr>Presentación de PowerPoint</vt:lpstr>
      <vt:lpstr>UNIDADES DE APRENDIZAJE Y SECUENCIA DE CONTENIDOS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Fechas De Evaluación Y Jornadas De Observación Y Práctica Docente</vt:lpstr>
      <vt:lpstr>Presentación de PowerPoint</vt:lpstr>
      <vt:lpstr>Criterios de evaluación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rosy del rio tijerina</dc:creator>
  <cp:lastModifiedBy>Usuario</cp:lastModifiedBy>
  <cp:revision>14</cp:revision>
  <dcterms:created xsi:type="dcterms:W3CDTF">2017-07-12T17:48:45Z</dcterms:created>
  <dcterms:modified xsi:type="dcterms:W3CDTF">2017-08-31T15:27:29Z</dcterms:modified>
</cp:coreProperties>
</file>