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81" r:id="rId5"/>
    <p:sldId id="282" r:id="rId6"/>
    <p:sldId id="259" r:id="rId7"/>
    <p:sldId id="261" r:id="rId8"/>
    <p:sldId id="262" r:id="rId9"/>
    <p:sldId id="263" r:id="rId10"/>
    <p:sldId id="264" r:id="rId11"/>
    <p:sldId id="265" r:id="rId12"/>
    <p:sldId id="266" r:id="rId13"/>
    <p:sldId id="268" r:id="rId14"/>
    <p:sldId id="270" r:id="rId15"/>
    <p:sldId id="271" r:id="rId16"/>
    <p:sldId id="272" r:id="rId17"/>
    <p:sldId id="273" r:id="rId18"/>
    <p:sldId id="274" r:id="rId19"/>
    <p:sldId id="275" r:id="rId20"/>
    <p:sldId id="276" r:id="rId21"/>
    <p:sldId id="280" r:id="rId2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74" y="7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E843210D-6A96-4F6A-9A90-A58C0010BC43}" type="datetimeFigureOut">
              <a:rPr lang="es-MX" smtClean="0"/>
              <a:t>04/09/2017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4AE5CF8-752F-494A-8848-4F5E8601374B}"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843210D-6A96-4F6A-9A90-A58C0010BC43}" type="datetimeFigureOut">
              <a:rPr lang="es-MX" smtClean="0"/>
              <a:t>04/09/2017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4AE5CF8-752F-494A-8848-4F5E8601374B}"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843210D-6A96-4F6A-9A90-A58C0010BC43}" type="datetimeFigureOut">
              <a:rPr lang="es-MX" smtClean="0"/>
              <a:t>04/09/2017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4AE5CF8-752F-494A-8848-4F5E8601374B}"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843210D-6A96-4F6A-9A90-A58C0010BC43}" type="datetimeFigureOut">
              <a:rPr lang="es-MX" smtClean="0"/>
              <a:t>04/09/2017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4AE5CF8-752F-494A-8848-4F5E8601374B}"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E843210D-6A96-4F6A-9A90-A58C0010BC43}" type="datetimeFigureOut">
              <a:rPr lang="es-MX" smtClean="0"/>
              <a:t>04/09/2017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4AE5CF8-752F-494A-8848-4F5E8601374B}"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843210D-6A96-4F6A-9A90-A58C0010BC43}" type="datetimeFigureOut">
              <a:rPr lang="es-MX" smtClean="0"/>
              <a:t>04/09/2017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4AE5CF8-752F-494A-8848-4F5E8601374B}" type="slidenum">
              <a:rPr lang="es-MX" smtClean="0"/>
              <a:t>‹Nº›</a:t>
            </a:fld>
            <a:endParaRPr lang="es-MX"/>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843210D-6A96-4F6A-9A90-A58C0010BC43}" type="datetimeFigureOut">
              <a:rPr lang="es-MX" smtClean="0"/>
              <a:t>04/09/2017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4AE5CF8-752F-494A-8848-4F5E8601374B}"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E843210D-6A96-4F6A-9A90-A58C0010BC43}" type="datetimeFigureOut">
              <a:rPr lang="es-MX" smtClean="0"/>
              <a:t>04/09/2017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94AE5CF8-752F-494A-8848-4F5E8601374B}"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43210D-6A96-4F6A-9A90-A58C0010BC43}" type="datetimeFigureOut">
              <a:rPr lang="es-MX" smtClean="0"/>
              <a:t>04/09/2017</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94AE5CF8-752F-494A-8848-4F5E8601374B}"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E843210D-6A96-4F6A-9A90-A58C0010BC43}" type="datetimeFigureOut">
              <a:rPr lang="es-MX" smtClean="0"/>
              <a:t>04/09/2017</a:t>
            </a:fld>
            <a:endParaRPr lang="es-MX"/>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MX"/>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94AE5CF8-752F-494A-8848-4F5E8601374B}"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843210D-6A96-4F6A-9A90-A58C0010BC43}" type="datetimeFigureOut">
              <a:rPr lang="es-MX" smtClean="0"/>
              <a:t>04/09/2017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4AE5CF8-752F-494A-8848-4F5E8601374B}"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843210D-6A96-4F6A-9A90-A58C0010BC43}" type="datetimeFigureOut">
              <a:rPr lang="es-MX" smtClean="0"/>
              <a:t>04/09/2017</a:t>
            </a:fld>
            <a:endParaRPr lang="es-MX"/>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MX"/>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94AE5CF8-752F-494A-8848-4F5E8601374B}"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0255" y="1719967"/>
            <a:ext cx="9174253" cy="3293209"/>
          </a:xfrm>
          <a:prstGeom prst="rect">
            <a:avLst/>
          </a:prstGeom>
          <a:noFill/>
        </p:spPr>
        <p:txBody>
          <a:bodyPr wrap="square" rtlCol="0">
            <a:spAutoFit/>
          </a:bodyPr>
          <a:lstStyle/>
          <a:p>
            <a:pPr algn="ctr"/>
            <a:r>
              <a:rPr lang="es-ES_tradnl" sz="8800" dirty="0" smtClean="0">
                <a:ln w="38100">
                  <a:solidFill>
                    <a:schemeClr val="tx2">
                      <a:lumMod val="50000"/>
                    </a:schemeClr>
                  </a:solidFill>
                </a:ln>
                <a:solidFill>
                  <a:schemeClr val="bg1"/>
                </a:solidFill>
                <a:latin typeface="Bernard MT Condensed" pitchFamily="18" charset="0"/>
              </a:rPr>
              <a:t>Educación Artística </a:t>
            </a:r>
          </a:p>
          <a:p>
            <a:pPr algn="ctr"/>
            <a:endParaRPr lang="es-ES_tradnl" sz="7200" dirty="0" smtClean="0">
              <a:ln w="38100">
                <a:solidFill>
                  <a:schemeClr val="tx2">
                    <a:lumMod val="50000"/>
                  </a:schemeClr>
                </a:solidFill>
              </a:ln>
              <a:solidFill>
                <a:schemeClr val="bg1"/>
              </a:solidFill>
              <a:latin typeface="Bernard MT Condensed" pitchFamily="18" charset="0"/>
            </a:endParaRPr>
          </a:p>
          <a:p>
            <a:pPr algn="ctr"/>
            <a:r>
              <a:rPr lang="es-ES_tradnl" sz="4800" dirty="0" smtClean="0">
                <a:ln w="19050">
                  <a:solidFill>
                    <a:schemeClr val="tx2">
                      <a:lumMod val="50000"/>
                    </a:schemeClr>
                  </a:solidFill>
                </a:ln>
                <a:solidFill>
                  <a:schemeClr val="bg1"/>
                </a:solidFill>
                <a:latin typeface="Bernard MT Condensed" pitchFamily="18" charset="0"/>
              </a:rPr>
              <a:t>(Música, Expresión </a:t>
            </a:r>
            <a:r>
              <a:rPr lang="es-ES_tradnl" sz="4800" dirty="0">
                <a:ln w="19050">
                  <a:solidFill>
                    <a:schemeClr val="tx2">
                      <a:lumMod val="50000"/>
                    </a:schemeClr>
                  </a:solidFill>
                </a:ln>
                <a:solidFill>
                  <a:schemeClr val="bg1"/>
                </a:solidFill>
                <a:latin typeface="Bernard MT Condensed" pitchFamily="18" charset="0"/>
              </a:rPr>
              <a:t>C</a:t>
            </a:r>
            <a:r>
              <a:rPr lang="es-ES_tradnl" sz="4800" dirty="0" smtClean="0">
                <a:ln w="19050">
                  <a:solidFill>
                    <a:schemeClr val="tx2">
                      <a:lumMod val="50000"/>
                    </a:schemeClr>
                  </a:solidFill>
                </a:ln>
                <a:solidFill>
                  <a:schemeClr val="bg1"/>
                </a:solidFill>
                <a:latin typeface="Bernard MT Condensed" pitchFamily="18" charset="0"/>
              </a:rPr>
              <a:t>orporal y Danza)</a:t>
            </a:r>
            <a:endParaRPr lang="es-ES" sz="4800" dirty="0">
              <a:ln w="19050">
                <a:solidFill>
                  <a:schemeClr val="tx2">
                    <a:lumMod val="50000"/>
                  </a:schemeClr>
                </a:solidFill>
              </a:ln>
              <a:solidFill>
                <a:schemeClr val="bg1"/>
              </a:solidFill>
              <a:latin typeface="Bernard MT Condensed" pitchFamily="18" charset="0"/>
            </a:endParaRPr>
          </a:p>
        </p:txBody>
      </p:sp>
    </p:spTree>
    <p:extLst>
      <p:ext uri="{BB962C8B-B14F-4D97-AF65-F5344CB8AC3E}">
        <p14:creationId xmlns:p14="http://schemas.microsoft.com/office/powerpoint/2010/main" val="2114613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260648"/>
            <a:ext cx="9143272" cy="769441"/>
          </a:xfrm>
          <a:prstGeom prst="rect">
            <a:avLst/>
          </a:prstGeom>
        </p:spPr>
        <p:txBody>
          <a:bodyPr wrap="square">
            <a:spAutoFit/>
          </a:bodyPr>
          <a:lstStyle/>
          <a:p>
            <a:pPr algn="ctr"/>
            <a:r>
              <a:rPr lang="es-ES"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rPr>
              <a:t>ESTRUCTURA DEL CURSO</a:t>
            </a:r>
          </a:p>
        </p:txBody>
      </p:sp>
      <p:sp>
        <p:nvSpPr>
          <p:cNvPr id="3" name="2 Rectángulo"/>
          <p:cNvSpPr/>
          <p:nvPr/>
        </p:nvSpPr>
        <p:spPr>
          <a:xfrm>
            <a:off x="143289" y="1271657"/>
            <a:ext cx="8749191" cy="4893647"/>
          </a:xfrm>
          <a:prstGeom prst="rect">
            <a:avLst/>
          </a:prstGeom>
        </p:spPr>
        <p:txBody>
          <a:bodyPr wrap="square">
            <a:spAutoFit/>
          </a:bodyPr>
          <a:lstStyle/>
          <a:p>
            <a:pPr algn="just"/>
            <a:r>
              <a:rPr lang="es-ES" sz="2400" dirty="0">
                <a:latin typeface="AR ESSENCE" pitchFamily="2" charset="0"/>
              </a:rPr>
              <a:t>El curso de Educación artística (música, expresión corporal y danza) está conformado por  cuatro unidades de aprendizaje.  </a:t>
            </a:r>
            <a:endParaRPr lang="es-ES" sz="2400" dirty="0" smtClean="0">
              <a:latin typeface="AR ESSENCE" pitchFamily="2" charset="0"/>
            </a:endParaRPr>
          </a:p>
          <a:p>
            <a:pPr algn="just"/>
            <a:endParaRPr lang="es-ES" sz="2400" dirty="0" smtClean="0">
              <a:latin typeface="AR ESSENCE" pitchFamily="2" charset="0"/>
            </a:endParaRPr>
          </a:p>
          <a:p>
            <a:pPr algn="just"/>
            <a:r>
              <a:rPr lang="es-ES" sz="2400" dirty="0" smtClean="0">
                <a:latin typeface="AR ESSENCE" pitchFamily="2" charset="0"/>
              </a:rPr>
              <a:t>La </a:t>
            </a:r>
            <a:r>
              <a:rPr lang="es-ES" sz="2400" dirty="0">
                <a:latin typeface="AR ESSENCE" pitchFamily="2" charset="0"/>
              </a:rPr>
              <a:t>unidad de aprendizaje </a:t>
            </a:r>
            <a:r>
              <a:rPr lang="es-ES" sz="2400" dirty="0" smtClean="0">
                <a:latin typeface="AR ESSENCE" pitchFamily="2" charset="0"/>
              </a:rPr>
              <a:t>I </a:t>
            </a:r>
            <a:r>
              <a:rPr lang="es-ES" sz="2400" dirty="0">
                <a:latin typeface="AR ESSENCE" pitchFamily="2" charset="0"/>
              </a:rPr>
              <a:t>tiene como finalidad contextualizar la educación artística considerando tres aspectos: </a:t>
            </a:r>
            <a:endParaRPr lang="es-ES" sz="2400" dirty="0" smtClean="0">
              <a:latin typeface="AR ESSENCE" pitchFamily="2" charset="0"/>
            </a:endParaRPr>
          </a:p>
          <a:p>
            <a:pPr algn="just"/>
            <a:r>
              <a:rPr lang="es-ES" sz="2400" dirty="0" smtClean="0">
                <a:latin typeface="AR ESSENCE" pitchFamily="2" charset="0"/>
              </a:rPr>
              <a:t>1.- Reflexión de </a:t>
            </a:r>
            <a:r>
              <a:rPr lang="es-ES" sz="2400" dirty="0">
                <a:latin typeface="AR ESSENCE" pitchFamily="2" charset="0"/>
              </a:rPr>
              <a:t>los </a:t>
            </a:r>
            <a:r>
              <a:rPr lang="es-ES" sz="2400" dirty="0" smtClean="0">
                <a:latin typeface="AR ESSENCE" pitchFamily="2" charset="0"/>
              </a:rPr>
              <a:t>estudiantes </a:t>
            </a:r>
            <a:r>
              <a:rPr lang="es-ES" sz="2400" dirty="0">
                <a:latin typeface="AR ESSENCE" pitchFamily="2" charset="0"/>
              </a:rPr>
              <a:t>a partir de su propia experiencia </a:t>
            </a:r>
            <a:r>
              <a:rPr lang="es-ES" sz="2400" dirty="0" smtClean="0">
                <a:latin typeface="AR ESSENCE" pitchFamily="2" charset="0"/>
              </a:rPr>
              <a:t>artística.</a:t>
            </a:r>
          </a:p>
          <a:p>
            <a:pPr algn="just"/>
            <a:r>
              <a:rPr lang="es-ES" sz="2400" dirty="0" smtClean="0">
                <a:latin typeface="AR ESSENCE" pitchFamily="2" charset="0"/>
              </a:rPr>
              <a:t> </a:t>
            </a:r>
          </a:p>
          <a:p>
            <a:pPr algn="just"/>
            <a:r>
              <a:rPr lang="es-ES" sz="2400" dirty="0" smtClean="0">
                <a:latin typeface="AR ESSENCE" pitchFamily="2" charset="0"/>
              </a:rPr>
              <a:t>2.- Revisión </a:t>
            </a:r>
            <a:r>
              <a:rPr lang="es-ES" sz="2400" dirty="0">
                <a:latin typeface="AR ESSENCE" pitchFamily="2" charset="0"/>
              </a:rPr>
              <a:t>teórica de la Educación </a:t>
            </a:r>
            <a:r>
              <a:rPr lang="es-ES" sz="2400" dirty="0" smtClean="0">
                <a:latin typeface="AR ESSENCE" pitchFamily="2" charset="0"/>
              </a:rPr>
              <a:t>Artística </a:t>
            </a:r>
            <a:r>
              <a:rPr lang="es-ES" sz="2400" dirty="0">
                <a:latin typeface="AR ESSENCE" pitchFamily="2" charset="0"/>
              </a:rPr>
              <a:t>a través de la cual los alumnos </a:t>
            </a:r>
            <a:r>
              <a:rPr lang="es-ES" sz="2400" dirty="0" smtClean="0">
                <a:latin typeface="AR ESSENCE" pitchFamily="2" charset="0"/>
              </a:rPr>
              <a:t>reconozcan </a:t>
            </a:r>
            <a:r>
              <a:rPr lang="es-ES" sz="2400" dirty="0">
                <a:latin typeface="AR ESSENCE" pitchFamily="2" charset="0"/>
              </a:rPr>
              <a:t>la importancia de la </a:t>
            </a:r>
            <a:r>
              <a:rPr lang="es-ES" sz="2400" dirty="0" smtClean="0">
                <a:latin typeface="AR ESSENCE" pitchFamily="2" charset="0"/>
              </a:rPr>
              <a:t>misma </a:t>
            </a:r>
            <a:r>
              <a:rPr lang="es-ES" sz="2400" dirty="0">
                <a:latin typeface="AR ESSENCE" pitchFamily="2" charset="0"/>
              </a:rPr>
              <a:t>en la Educación </a:t>
            </a:r>
            <a:r>
              <a:rPr lang="es-ES" sz="2400" dirty="0" smtClean="0">
                <a:latin typeface="AR ESSENCE" pitchFamily="2" charset="0"/>
              </a:rPr>
              <a:t>básica.</a:t>
            </a:r>
          </a:p>
          <a:p>
            <a:pPr algn="just"/>
            <a:endParaRPr lang="es-ES" sz="2400" dirty="0" smtClean="0">
              <a:latin typeface="AR ESSENCE" pitchFamily="2" charset="0"/>
            </a:endParaRPr>
          </a:p>
          <a:p>
            <a:pPr algn="just"/>
            <a:r>
              <a:rPr lang="es-ES" sz="2400" dirty="0" smtClean="0">
                <a:latin typeface="AR ESSENCE" pitchFamily="2" charset="0"/>
              </a:rPr>
              <a:t>3.- Análisis </a:t>
            </a:r>
            <a:r>
              <a:rPr lang="es-ES" sz="2400" dirty="0">
                <a:latin typeface="AR ESSENCE" pitchFamily="2" charset="0"/>
              </a:rPr>
              <a:t>de los componentes del Plan de estudios vigente para ubicar el programa de Preescolar e identificar  en éste el campo formativo </a:t>
            </a:r>
            <a:r>
              <a:rPr lang="es-ES" sz="2400" i="1" dirty="0">
                <a:latin typeface="AR ESSENCE" pitchFamily="2" charset="0"/>
              </a:rPr>
              <a:t>Expresión y apreciación artística</a:t>
            </a:r>
            <a:r>
              <a:rPr lang="es-ES" sz="2400" dirty="0">
                <a:latin typeface="AR ESSENCE" pitchFamily="2" charset="0"/>
              </a:rPr>
              <a:t>. </a:t>
            </a:r>
          </a:p>
        </p:txBody>
      </p:sp>
    </p:spTree>
    <p:extLst>
      <p:ext uri="{BB962C8B-B14F-4D97-AF65-F5344CB8AC3E}">
        <p14:creationId xmlns:p14="http://schemas.microsoft.com/office/powerpoint/2010/main" val="4234718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504" y="893033"/>
            <a:ext cx="8640960" cy="5632311"/>
          </a:xfrm>
          <a:prstGeom prst="rect">
            <a:avLst/>
          </a:prstGeom>
        </p:spPr>
        <p:txBody>
          <a:bodyPr wrap="square">
            <a:spAutoFit/>
          </a:bodyPr>
          <a:lstStyle/>
          <a:p>
            <a:pPr algn="just"/>
            <a:r>
              <a:rPr lang="es-ES" sz="2400" dirty="0" smtClean="0">
                <a:latin typeface="AR ESSENCE" pitchFamily="2" charset="0"/>
              </a:rPr>
              <a:t>En </a:t>
            </a:r>
            <a:r>
              <a:rPr lang="es-ES" sz="2400" dirty="0">
                <a:latin typeface="AR ESSENCE" pitchFamily="2" charset="0"/>
              </a:rPr>
              <a:t>la unidad II los estudiantes reflexionan sobre el acto de escuchar y reconocen las diferencias que surgen al hacerlo  con mayor o menor atención</a:t>
            </a:r>
            <a:r>
              <a:rPr lang="es-ES" sz="2400" dirty="0" smtClean="0">
                <a:latin typeface="AR ESSENCE" pitchFamily="2" charset="0"/>
              </a:rPr>
              <a:t>.</a:t>
            </a:r>
          </a:p>
          <a:p>
            <a:pPr algn="just"/>
            <a:endParaRPr lang="es-ES" sz="2400" dirty="0" smtClean="0">
              <a:latin typeface="AR ESSENCE" pitchFamily="2" charset="0"/>
            </a:endParaRPr>
          </a:p>
          <a:p>
            <a:pPr algn="just"/>
            <a:r>
              <a:rPr lang="es-ES" sz="2400" dirty="0" smtClean="0">
                <a:latin typeface="AR ESSENCE" pitchFamily="2" charset="0"/>
              </a:rPr>
              <a:t>Adquieren </a:t>
            </a:r>
            <a:r>
              <a:rPr lang="es-ES" sz="2400" dirty="0">
                <a:latin typeface="AR ESSENCE" pitchFamily="2" charset="0"/>
              </a:rPr>
              <a:t>elementos teóricos sobre </a:t>
            </a:r>
            <a:r>
              <a:rPr lang="es-ES" sz="2400" dirty="0" smtClean="0">
                <a:latin typeface="AR ESSENCE" pitchFamily="2" charset="0"/>
              </a:rPr>
              <a:t>la </a:t>
            </a:r>
            <a:r>
              <a:rPr lang="es-ES" sz="2400" dirty="0">
                <a:latin typeface="AR ESSENCE" pitchFamily="2" charset="0"/>
              </a:rPr>
              <a:t>escucha atenta de la música y </a:t>
            </a:r>
            <a:r>
              <a:rPr lang="es-ES" sz="2400" dirty="0" smtClean="0">
                <a:latin typeface="AR ESSENCE" pitchFamily="2" charset="0"/>
              </a:rPr>
              <a:t>comparan las </a:t>
            </a:r>
            <a:r>
              <a:rPr lang="es-ES" sz="2400" dirty="0">
                <a:latin typeface="AR ESSENCE" pitchFamily="2" charset="0"/>
              </a:rPr>
              <a:t>visiones planteadas por los materiales a revisar a fin de tomar una postura personal al respecto. </a:t>
            </a:r>
            <a:endParaRPr lang="es-ES" sz="2400" dirty="0" smtClean="0">
              <a:latin typeface="AR ESSENCE" pitchFamily="2" charset="0"/>
            </a:endParaRPr>
          </a:p>
          <a:p>
            <a:pPr algn="just"/>
            <a:endParaRPr lang="es-ES" sz="2400" dirty="0" smtClean="0">
              <a:latin typeface="AR ESSENCE" pitchFamily="2" charset="0"/>
            </a:endParaRPr>
          </a:p>
          <a:p>
            <a:pPr algn="just"/>
            <a:r>
              <a:rPr lang="es-ES" sz="2400" dirty="0" smtClean="0">
                <a:latin typeface="AR ESSENCE" pitchFamily="2" charset="0"/>
              </a:rPr>
              <a:t>Conocen </a:t>
            </a:r>
            <a:r>
              <a:rPr lang="es-ES" sz="2400" dirty="0">
                <a:latin typeface="AR ESSENCE" pitchFamily="2" charset="0"/>
              </a:rPr>
              <a:t>las características del </a:t>
            </a:r>
            <a:r>
              <a:rPr lang="es-ES" sz="2400" dirty="0" smtClean="0">
                <a:latin typeface="AR ESSENCE" pitchFamily="2" charset="0"/>
              </a:rPr>
              <a:t>sonido </a:t>
            </a:r>
            <a:r>
              <a:rPr lang="es-ES" sz="2400" dirty="0">
                <a:latin typeface="AR ESSENCE" pitchFamily="2" charset="0"/>
              </a:rPr>
              <a:t>y distinguen las </a:t>
            </a:r>
            <a:r>
              <a:rPr lang="es-ES" sz="2400" dirty="0" smtClean="0">
                <a:latin typeface="AR ESSENCE" pitchFamily="2" charset="0"/>
              </a:rPr>
              <a:t>propiedades </a:t>
            </a:r>
            <a:r>
              <a:rPr lang="es-ES" sz="2400" dirty="0">
                <a:latin typeface="AR ESSENCE" pitchFamily="2" charset="0"/>
              </a:rPr>
              <a:t>de la Música a través de ejercicios de audición </a:t>
            </a:r>
            <a:r>
              <a:rPr lang="es-ES" sz="2400" dirty="0" smtClean="0">
                <a:latin typeface="AR ESSENCE" pitchFamily="2" charset="0"/>
              </a:rPr>
              <a:t>en clase.</a:t>
            </a:r>
          </a:p>
          <a:p>
            <a:pPr algn="just"/>
            <a:r>
              <a:rPr lang="es-ES" sz="2400" dirty="0" smtClean="0">
                <a:latin typeface="AR ESSENCE" pitchFamily="2" charset="0"/>
              </a:rPr>
              <a:t>  </a:t>
            </a:r>
          </a:p>
          <a:p>
            <a:pPr algn="just"/>
            <a:r>
              <a:rPr lang="es-ES" sz="2400" dirty="0" smtClean="0">
                <a:latin typeface="AR ESSENCE" pitchFamily="2" charset="0"/>
              </a:rPr>
              <a:t>Por </a:t>
            </a:r>
            <a:r>
              <a:rPr lang="es-ES" sz="2400" dirty="0">
                <a:latin typeface="AR ESSENCE" pitchFamily="2" charset="0"/>
              </a:rPr>
              <a:t>medio de juegos e improvisaciones los estudiantes encuentran la manera de expresar con su cuerpo las sensaciones producidas por dichas características. Aprecian diferentes tipos de música e identifican sus elementos sonoros. </a:t>
            </a:r>
            <a:r>
              <a:rPr lang="es-ES" sz="2400" dirty="0" smtClean="0">
                <a:solidFill>
                  <a:schemeClr val="bg1"/>
                </a:solidFill>
                <a:latin typeface="AR ESSENCE" pitchFamily="2" charset="0"/>
              </a:rPr>
              <a:t> </a:t>
            </a:r>
            <a:endParaRPr lang="es-ES" sz="2400" dirty="0">
              <a:solidFill>
                <a:schemeClr val="bg1"/>
              </a:solidFill>
              <a:latin typeface="AR ESSENCE" pitchFamily="2" charset="0"/>
            </a:endParaRPr>
          </a:p>
        </p:txBody>
      </p:sp>
    </p:spTree>
    <p:extLst>
      <p:ext uri="{BB962C8B-B14F-4D97-AF65-F5344CB8AC3E}">
        <p14:creationId xmlns:p14="http://schemas.microsoft.com/office/powerpoint/2010/main" val="1138280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8680"/>
            <a:ext cx="9144000" cy="6278642"/>
          </a:xfrm>
          <a:prstGeom prst="rect">
            <a:avLst/>
          </a:prstGeom>
        </p:spPr>
        <p:txBody>
          <a:bodyPr wrap="square">
            <a:spAutoFit/>
          </a:bodyPr>
          <a:lstStyle/>
          <a:p>
            <a:pPr algn="just"/>
            <a:r>
              <a:rPr lang="es-ES" sz="2400" dirty="0" smtClean="0">
                <a:latin typeface="AR ESSENCE" pitchFamily="2" charset="0"/>
              </a:rPr>
              <a:t>En </a:t>
            </a:r>
            <a:r>
              <a:rPr lang="es-ES" sz="2400" dirty="0">
                <a:latin typeface="AR ESSENCE" pitchFamily="2" charset="0"/>
              </a:rPr>
              <a:t>la unidad III los estudiantes reconocen su cuerpo como un instrumento  sensible y expresivo a través del cual pueden comunicar </a:t>
            </a:r>
            <a:r>
              <a:rPr lang="es-ES" sz="2400" dirty="0" smtClean="0">
                <a:latin typeface="AR ESSENCE" pitchFamily="2" charset="0"/>
              </a:rPr>
              <a:t>ideas</a:t>
            </a:r>
            <a:r>
              <a:rPr lang="es-ES" sz="2400" dirty="0">
                <a:latin typeface="AR ESSENCE" pitchFamily="2" charset="0"/>
              </a:rPr>
              <a:t>, sentimientos y emociones. </a:t>
            </a:r>
            <a:endParaRPr lang="es-ES" sz="2400" dirty="0" smtClean="0">
              <a:latin typeface="AR ESSENCE" pitchFamily="2" charset="0"/>
            </a:endParaRPr>
          </a:p>
          <a:p>
            <a:pPr algn="just"/>
            <a:endParaRPr lang="es-ES" sz="2400" dirty="0" smtClean="0">
              <a:latin typeface="AR ESSENCE" pitchFamily="2" charset="0"/>
            </a:endParaRPr>
          </a:p>
          <a:p>
            <a:pPr algn="just"/>
            <a:r>
              <a:rPr lang="es-ES" sz="2400" dirty="0" smtClean="0">
                <a:latin typeface="AR ESSENCE" pitchFamily="2" charset="0"/>
              </a:rPr>
              <a:t>Identifican </a:t>
            </a:r>
            <a:r>
              <a:rPr lang="es-ES" sz="2400" dirty="0">
                <a:latin typeface="AR ESSENCE" pitchFamily="2" charset="0"/>
              </a:rPr>
              <a:t>y utilizan la expresión corporal como base del movimiento de la danza y la utilizan como un recurso </a:t>
            </a:r>
            <a:r>
              <a:rPr lang="es-ES" sz="2400" dirty="0" smtClean="0">
                <a:latin typeface="AR ESSENCE" pitchFamily="2" charset="0"/>
              </a:rPr>
              <a:t>educativo en preescolar</a:t>
            </a:r>
            <a:r>
              <a:rPr lang="es-ES" sz="2400" dirty="0">
                <a:latin typeface="AR ESSENCE" pitchFamily="2" charset="0"/>
              </a:rPr>
              <a:t>. </a:t>
            </a:r>
            <a:endParaRPr lang="es-ES" sz="2400" dirty="0" smtClean="0">
              <a:latin typeface="AR ESSENCE" pitchFamily="2" charset="0"/>
            </a:endParaRPr>
          </a:p>
          <a:p>
            <a:pPr algn="just"/>
            <a:endParaRPr lang="es-ES" sz="2400" dirty="0">
              <a:latin typeface="AR ESSENCE" pitchFamily="2" charset="0"/>
            </a:endParaRPr>
          </a:p>
          <a:p>
            <a:pPr algn="just"/>
            <a:r>
              <a:rPr lang="es-ES" sz="2400" dirty="0" smtClean="0">
                <a:latin typeface="AR ESSENCE" pitchFamily="2" charset="0"/>
              </a:rPr>
              <a:t>Identifican la </a:t>
            </a:r>
            <a:r>
              <a:rPr lang="es-ES" sz="2400" dirty="0">
                <a:latin typeface="AR ESSENCE" pitchFamily="2" charset="0"/>
              </a:rPr>
              <a:t>importancia del uso del espacio a partir de exploraciones </a:t>
            </a:r>
            <a:r>
              <a:rPr lang="es-ES" sz="2400" dirty="0" smtClean="0">
                <a:latin typeface="AR ESSENCE" pitchFamily="2" charset="0"/>
              </a:rPr>
              <a:t>corporales, que </a:t>
            </a:r>
            <a:r>
              <a:rPr lang="es-ES" sz="2400" dirty="0">
                <a:latin typeface="AR ESSENCE" pitchFamily="2" charset="0"/>
              </a:rPr>
              <a:t>les ayuden a adquirir conciencia de su cuerpo y sus </a:t>
            </a:r>
            <a:r>
              <a:rPr lang="es-ES" sz="2400" dirty="0" smtClean="0">
                <a:latin typeface="AR ESSENCE" pitchFamily="2" charset="0"/>
              </a:rPr>
              <a:t>movimientos.</a:t>
            </a:r>
          </a:p>
          <a:p>
            <a:pPr algn="just"/>
            <a:endParaRPr lang="es-ES" sz="2400" dirty="0">
              <a:latin typeface="AR ESSENCE" pitchFamily="2" charset="0"/>
            </a:endParaRPr>
          </a:p>
          <a:p>
            <a:pPr algn="just"/>
            <a:r>
              <a:rPr lang="es-ES" sz="2400" dirty="0" smtClean="0">
                <a:latin typeface="AR ESSENCE" pitchFamily="2" charset="0"/>
              </a:rPr>
              <a:t>A </a:t>
            </a:r>
            <a:r>
              <a:rPr lang="es-ES" sz="2400" dirty="0">
                <a:latin typeface="AR ESSENCE" pitchFamily="2" charset="0"/>
              </a:rPr>
              <a:t>partir de juegos y secuencias </a:t>
            </a:r>
            <a:r>
              <a:rPr lang="es-ES" sz="2400" dirty="0" smtClean="0">
                <a:latin typeface="AR ESSENCE" pitchFamily="2" charset="0"/>
              </a:rPr>
              <a:t>motoras </a:t>
            </a:r>
            <a:r>
              <a:rPr lang="es-ES" sz="2400" dirty="0">
                <a:latin typeface="AR ESSENCE" pitchFamily="2" charset="0"/>
              </a:rPr>
              <a:t>reconocen cada uno de los elementos de la Danza y los utilizan al desarrollar sus propias  creaciones de movimiento. Observan e identifican dichos elementos en diversas manifestaciones dancísticas y reconocen la importancia de  la apreciación de la </a:t>
            </a:r>
            <a:r>
              <a:rPr lang="es-ES" sz="2400" dirty="0" smtClean="0">
                <a:latin typeface="AR ESSENCE" pitchFamily="2" charset="0"/>
              </a:rPr>
              <a:t>danza.</a:t>
            </a:r>
            <a:endParaRPr lang="es-ES" sz="2400" dirty="0">
              <a:latin typeface="AR ESSENCE" pitchFamily="2" charset="0"/>
            </a:endParaRPr>
          </a:p>
          <a:p>
            <a:endParaRPr lang="es-ES" dirty="0"/>
          </a:p>
        </p:txBody>
      </p:sp>
    </p:spTree>
    <p:extLst>
      <p:ext uri="{BB962C8B-B14F-4D97-AF65-F5344CB8AC3E}">
        <p14:creationId xmlns:p14="http://schemas.microsoft.com/office/powerpoint/2010/main" val="1519077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260648"/>
            <a:ext cx="8640960" cy="6001643"/>
          </a:xfrm>
          <a:prstGeom prst="rect">
            <a:avLst/>
          </a:prstGeom>
        </p:spPr>
        <p:txBody>
          <a:bodyPr wrap="square">
            <a:spAutoFit/>
          </a:bodyPr>
          <a:lstStyle/>
          <a:p>
            <a:pPr algn="just"/>
            <a:r>
              <a:rPr lang="es-ES" sz="2400" dirty="0" smtClean="0">
                <a:latin typeface="AR ESSENCE" pitchFamily="2" charset="0"/>
              </a:rPr>
              <a:t>En </a:t>
            </a:r>
            <a:r>
              <a:rPr lang="es-ES" sz="2400" dirty="0">
                <a:latin typeface="AR ESSENCE" pitchFamily="2" charset="0"/>
              </a:rPr>
              <a:t>la unidad de aprendizaje IV los estudiantes desarrollan habilidades </a:t>
            </a:r>
            <a:r>
              <a:rPr lang="es-ES" sz="2400" dirty="0" smtClean="0">
                <a:latin typeface="AR ESSENCE" pitchFamily="2" charset="0"/>
              </a:rPr>
              <a:t>para brindar </a:t>
            </a:r>
            <a:r>
              <a:rPr lang="es-ES" sz="2400" dirty="0">
                <a:latin typeface="AR ESSENCE" pitchFamily="2" charset="0"/>
              </a:rPr>
              <a:t>a sus futuros alumnos orientaciones didácticas dirigidas al  desarrollo de los procesos creativos, sensitivos y expresivos propios del </a:t>
            </a:r>
            <a:r>
              <a:rPr lang="es-ES" sz="2400" dirty="0" smtClean="0">
                <a:latin typeface="AR ESSENCE" pitchFamily="2" charset="0"/>
              </a:rPr>
              <a:t>arte </a:t>
            </a:r>
            <a:r>
              <a:rPr lang="es-ES" sz="2400" dirty="0">
                <a:latin typeface="AR ESSENCE" pitchFamily="2" charset="0"/>
              </a:rPr>
              <a:t>así como para el desarrollo de otros campos formativos a partir de los leguajes artísticos. </a:t>
            </a:r>
            <a:endParaRPr lang="es-ES" sz="2400" dirty="0" smtClean="0">
              <a:latin typeface="AR ESSENCE" pitchFamily="2" charset="0"/>
            </a:endParaRPr>
          </a:p>
          <a:p>
            <a:pPr algn="just"/>
            <a:endParaRPr lang="es-ES" sz="2400" dirty="0">
              <a:latin typeface="AR ESSENCE" pitchFamily="2" charset="0"/>
            </a:endParaRPr>
          </a:p>
          <a:p>
            <a:pPr algn="just"/>
            <a:r>
              <a:rPr lang="es-ES" sz="2400" dirty="0" smtClean="0">
                <a:latin typeface="AR ESSENCE" pitchFamily="2" charset="0"/>
              </a:rPr>
              <a:t>Reconocen </a:t>
            </a:r>
            <a:r>
              <a:rPr lang="es-ES" sz="2400" dirty="0">
                <a:latin typeface="AR ESSENCE" pitchFamily="2" charset="0"/>
              </a:rPr>
              <a:t>las características del docente en una clase de arte y desarrollan </a:t>
            </a:r>
            <a:r>
              <a:rPr lang="es-ES" sz="2400" dirty="0" smtClean="0">
                <a:latin typeface="AR ESSENCE" pitchFamily="2" charset="0"/>
              </a:rPr>
              <a:t>competencias.</a:t>
            </a:r>
            <a:r>
              <a:rPr lang="es-ES" sz="2400" dirty="0">
                <a:latin typeface="AR ESSENCE" pitchFamily="2" charset="0"/>
              </a:rPr>
              <a:t> </a:t>
            </a:r>
            <a:endParaRPr lang="es-ES" sz="2400" dirty="0" smtClean="0">
              <a:latin typeface="AR ESSENCE" pitchFamily="2" charset="0"/>
            </a:endParaRPr>
          </a:p>
          <a:p>
            <a:pPr algn="just"/>
            <a:endParaRPr lang="es-ES" sz="2400" dirty="0">
              <a:latin typeface="AR ESSENCE" pitchFamily="2" charset="0"/>
            </a:endParaRPr>
          </a:p>
          <a:p>
            <a:pPr algn="just"/>
            <a:r>
              <a:rPr lang="es-ES" sz="2400" dirty="0" smtClean="0">
                <a:latin typeface="AR ESSENCE" pitchFamily="2" charset="0"/>
              </a:rPr>
              <a:t>Identifican </a:t>
            </a:r>
            <a:r>
              <a:rPr lang="es-ES" sz="2400" dirty="0">
                <a:latin typeface="AR ESSENCE" pitchFamily="2" charset="0"/>
              </a:rPr>
              <a:t>los componentes del campo formativo </a:t>
            </a:r>
            <a:r>
              <a:rPr lang="es-ES" sz="2400" i="1" dirty="0" smtClean="0">
                <a:latin typeface="AR ESSENCE" pitchFamily="2" charset="0"/>
              </a:rPr>
              <a:t>Expresión </a:t>
            </a:r>
            <a:r>
              <a:rPr lang="es-ES" sz="2400" i="1" dirty="0">
                <a:latin typeface="AR ESSENCE" pitchFamily="2" charset="0"/>
              </a:rPr>
              <a:t>y apreciación artísticas</a:t>
            </a:r>
            <a:r>
              <a:rPr lang="es-ES" sz="2400" dirty="0">
                <a:latin typeface="AR ESSENCE" pitchFamily="2" charset="0"/>
              </a:rPr>
              <a:t>, así como los aprendizajes </a:t>
            </a:r>
            <a:r>
              <a:rPr lang="es-ES" sz="2400" dirty="0" smtClean="0">
                <a:latin typeface="AR ESSENCE" pitchFamily="2" charset="0"/>
              </a:rPr>
              <a:t>esperados.</a:t>
            </a:r>
            <a:endParaRPr lang="es-ES" sz="2400" dirty="0">
              <a:latin typeface="AR ESSENCE" pitchFamily="2" charset="0"/>
            </a:endParaRPr>
          </a:p>
          <a:p>
            <a:pPr algn="just"/>
            <a:endParaRPr lang="es-ES" sz="2400" dirty="0">
              <a:latin typeface="AR ESSENCE" pitchFamily="2" charset="0"/>
            </a:endParaRPr>
          </a:p>
          <a:p>
            <a:pPr algn="just"/>
            <a:r>
              <a:rPr lang="es-ES" sz="2400" dirty="0">
                <a:latin typeface="AR ESSENCE" pitchFamily="2" charset="0"/>
              </a:rPr>
              <a:t>Los estudiantes realizan planeaciones didácticas para favorecer el desarrollo de los lenguajes artísticos -Expresión y apreciación musical y Expresión corporal y apreciación de la danza- en los alumnos de preescolar. </a:t>
            </a:r>
          </a:p>
        </p:txBody>
      </p:sp>
    </p:spTree>
    <p:extLst>
      <p:ext uri="{BB962C8B-B14F-4D97-AF65-F5344CB8AC3E}">
        <p14:creationId xmlns:p14="http://schemas.microsoft.com/office/powerpoint/2010/main" val="1778244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1560" y="124172"/>
            <a:ext cx="8316417" cy="6617196"/>
          </a:xfrm>
          <a:prstGeom prst="rect">
            <a:avLst/>
          </a:prstGeom>
        </p:spPr>
        <p:txBody>
          <a:bodyPr wrap="square">
            <a:spAutoFit/>
          </a:bodyPr>
          <a:lstStyle/>
          <a:p>
            <a:r>
              <a:rPr lang="es-ES" sz="1600" b="1" i="1" u="sng" dirty="0"/>
              <a:t>Unidad de aprendizaje I. La importancia de las artes en la educación preescolar </a:t>
            </a:r>
          </a:p>
          <a:p>
            <a:pPr lvl="0"/>
            <a:r>
              <a:rPr lang="es-ES" sz="1600" dirty="0"/>
              <a:t>1. Experiencia personal con las artes. </a:t>
            </a:r>
          </a:p>
          <a:p>
            <a:pPr lvl="0"/>
            <a:r>
              <a:rPr lang="es-ES" sz="1600" dirty="0"/>
              <a:t>2. Importancia de la educación artística en el desarrollo infantil. </a:t>
            </a:r>
          </a:p>
          <a:p>
            <a:pPr lvl="0"/>
            <a:r>
              <a:rPr lang="es-ES" sz="1600" dirty="0"/>
              <a:t>3. Las artes en educación preescolar. </a:t>
            </a:r>
          </a:p>
          <a:p>
            <a:r>
              <a:rPr lang="es-ES" sz="1600" dirty="0"/>
              <a:t> </a:t>
            </a:r>
          </a:p>
          <a:p>
            <a:r>
              <a:rPr lang="es-ES" sz="1600" b="1" i="1" u="sng" dirty="0"/>
              <a:t>Unidad de aprendizaje II. Expresión y apreciación de la Música</a:t>
            </a:r>
            <a:r>
              <a:rPr lang="es-ES" sz="1600" i="1" u="sng" dirty="0"/>
              <a:t> </a:t>
            </a:r>
          </a:p>
          <a:p>
            <a:pPr lvl="0"/>
            <a:r>
              <a:rPr lang="es-ES" sz="1600" dirty="0"/>
              <a:t>1. Aprender a escuchar. </a:t>
            </a:r>
          </a:p>
          <a:p>
            <a:pPr lvl="0"/>
            <a:r>
              <a:rPr lang="es-ES" sz="1600" dirty="0"/>
              <a:t>2. El sonido y sus propiedades: duración, altura, dinámica y timbre. </a:t>
            </a:r>
          </a:p>
          <a:p>
            <a:pPr lvl="0"/>
            <a:r>
              <a:rPr lang="es-ES" sz="1600" dirty="0"/>
              <a:t>3. Elementos formales de la música: ritmo, melodía, armonía, y timbre. </a:t>
            </a:r>
          </a:p>
          <a:p>
            <a:pPr lvl="0"/>
            <a:r>
              <a:rPr lang="es-ES" sz="1600" dirty="0"/>
              <a:t>4. El cuerpo y los objetos como instrumentos sonoros. </a:t>
            </a:r>
          </a:p>
          <a:p>
            <a:pPr lvl="0"/>
            <a:r>
              <a:rPr lang="es-ES" sz="1600" dirty="0"/>
              <a:t>5. Practica vocal. </a:t>
            </a:r>
          </a:p>
          <a:p>
            <a:pPr lvl="0"/>
            <a:r>
              <a:rPr lang="es-ES" sz="1600" dirty="0"/>
              <a:t>6. Apreciación musical. </a:t>
            </a:r>
          </a:p>
          <a:p>
            <a:r>
              <a:rPr lang="es-ES" sz="1600" dirty="0"/>
              <a:t> </a:t>
            </a:r>
          </a:p>
          <a:p>
            <a:r>
              <a:rPr lang="es-ES" sz="1600" b="1" i="1" u="sng" dirty="0"/>
              <a:t>Unidad de aprendizaje III. Expresión y apreciación de la Danza</a:t>
            </a:r>
            <a:r>
              <a:rPr lang="es-ES" sz="1600" i="1" u="sng" dirty="0"/>
              <a:t> </a:t>
            </a:r>
          </a:p>
          <a:p>
            <a:pPr lvl="0"/>
            <a:r>
              <a:rPr lang="es-ES" sz="1600" dirty="0"/>
              <a:t>1. Movimiento y expresión corporal. </a:t>
            </a:r>
          </a:p>
          <a:p>
            <a:pPr lvl="0"/>
            <a:r>
              <a:rPr lang="es-ES" sz="1600" dirty="0"/>
              <a:t>2. Rítmica corporal. </a:t>
            </a:r>
          </a:p>
          <a:p>
            <a:pPr lvl="0"/>
            <a:r>
              <a:rPr lang="es-ES" sz="1600" dirty="0"/>
              <a:t>3. Elementos de la danza. </a:t>
            </a:r>
          </a:p>
          <a:p>
            <a:pPr lvl="0"/>
            <a:r>
              <a:rPr lang="es-ES" sz="1600" dirty="0"/>
              <a:t>4. Creación y expresión dancística. </a:t>
            </a:r>
          </a:p>
          <a:p>
            <a:r>
              <a:rPr lang="es-ES" sz="1600" dirty="0"/>
              <a:t> </a:t>
            </a:r>
          </a:p>
          <a:p>
            <a:r>
              <a:rPr lang="es-ES" sz="1600" b="1" i="1" u="sng" dirty="0"/>
              <a:t>Unidad de aprendizaje IV. Competencias docentes para el arte</a:t>
            </a:r>
            <a:r>
              <a:rPr lang="es-ES" sz="1600" i="1" u="sng" dirty="0"/>
              <a:t> </a:t>
            </a:r>
          </a:p>
          <a:p>
            <a:pPr lvl="0"/>
            <a:r>
              <a:rPr lang="es-ES" sz="1600" dirty="0"/>
              <a:t>1. Características del profesor de educación artística. </a:t>
            </a:r>
          </a:p>
          <a:p>
            <a:pPr lvl="0"/>
            <a:r>
              <a:rPr lang="es-ES" sz="1600" dirty="0"/>
              <a:t>2. Planeación didáctica para el desarrollo de las competencias de Expresión y apreciación musical. </a:t>
            </a:r>
          </a:p>
          <a:p>
            <a:pPr lvl="0"/>
            <a:r>
              <a:rPr lang="es-ES" sz="1600" dirty="0"/>
              <a:t>3. Planeación didáctica para el desarrollo de las competencias de Expresión corporal y apreciación de la danza. </a:t>
            </a:r>
          </a:p>
          <a:p>
            <a:pPr lvl="0"/>
            <a:r>
              <a:rPr lang="es-ES" sz="1600" dirty="0"/>
              <a:t>4. Planeación didáctica para favorecer el aprendizaje de otros campos formativos a través de la Música y la Danza.  </a:t>
            </a:r>
          </a:p>
        </p:txBody>
      </p:sp>
    </p:spTree>
    <p:extLst>
      <p:ext uri="{BB962C8B-B14F-4D97-AF65-F5344CB8AC3E}">
        <p14:creationId xmlns:p14="http://schemas.microsoft.com/office/powerpoint/2010/main" val="681702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260648"/>
            <a:ext cx="9180512" cy="523220"/>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2800" b="1" cap="all" dirty="0">
                <a:ln w="0"/>
                <a:solidFill>
                  <a:srgbClr val="0070C0"/>
                </a:solidFill>
                <a:effectLst>
                  <a:reflection blurRad="12700" stA="50000" endPos="50000" dist="5000" dir="5400000" sy="-100000" rotWithShape="0"/>
                </a:effectLst>
                <a:latin typeface="Bernard MT Condensed" pitchFamily="18" charset="0"/>
              </a:rPr>
              <a:t>ORIENTACIONES GENERALES PARA EL DESARROLLO DEL CURSO </a:t>
            </a:r>
          </a:p>
        </p:txBody>
      </p:sp>
      <p:sp>
        <p:nvSpPr>
          <p:cNvPr id="3" name="2 Rectángulo"/>
          <p:cNvSpPr/>
          <p:nvPr/>
        </p:nvSpPr>
        <p:spPr>
          <a:xfrm>
            <a:off x="216024" y="908720"/>
            <a:ext cx="8604448" cy="5632311"/>
          </a:xfrm>
          <a:prstGeom prst="rect">
            <a:avLst/>
          </a:prstGeom>
        </p:spPr>
        <p:txBody>
          <a:bodyPr wrap="square">
            <a:spAutoFit/>
          </a:bodyPr>
          <a:lstStyle/>
          <a:p>
            <a:pPr algn="just"/>
            <a:r>
              <a:rPr lang="es-ES" sz="2400" dirty="0" smtClean="0">
                <a:latin typeface="AR ESSENCE" pitchFamily="2" charset="0"/>
              </a:rPr>
              <a:t>La experiencia estética implica procesos que involucran al ser humano de manera integral, poniendo en juego tanto habilidades cognitivas como sensibles. A través de la participación, el juego, la realimentación y la reflexión los estudiantes  entran en contacto y experimentan con los lenguajes artísticos, cuya naturaleza es vivencial. Es de suma importancia que los estudiantes observen sus propios procesos creativos y cognitivos como parte de un aprendizaje que podrá ser útil en otros aspectos de su vida. </a:t>
            </a:r>
          </a:p>
          <a:p>
            <a:pPr algn="just"/>
            <a:endParaRPr lang="es-ES" sz="2400" dirty="0" smtClean="0">
              <a:latin typeface="AR ESSENCE" pitchFamily="2" charset="0"/>
            </a:endParaRPr>
          </a:p>
          <a:p>
            <a:pPr algn="just"/>
            <a:r>
              <a:rPr lang="es-ES" sz="2400" dirty="0" smtClean="0">
                <a:latin typeface="AR ESSENCE" pitchFamily="2" charset="0"/>
              </a:rPr>
              <a:t>Se propone que a lo largo de este curso se generen actividades que propicien la práctica tanto individual como colectiva de la música, la expresión corporal y la danza, en un ambiente de libertad, participación, confianza, y respeto. Las actividades que se proponen buscan el desarrollo progresivo de las competencias que se seguirán desarrollando a lo largo de la licenciatura. </a:t>
            </a:r>
            <a:endParaRPr lang="es-ES" sz="2400" dirty="0">
              <a:latin typeface="AR ESSENCE" pitchFamily="2" charset="0"/>
            </a:endParaRPr>
          </a:p>
        </p:txBody>
      </p:sp>
    </p:spTree>
    <p:extLst>
      <p:ext uri="{BB962C8B-B14F-4D97-AF65-F5344CB8AC3E}">
        <p14:creationId xmlns:p14="http://schemas.microsoft.com/office/powerpoint/2010/main" val="33485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974333"/>
            <a:ext cx="8717681" cy="5262979"/>
          </a:xfrm>
          <a:prstGeom prst="rect">
            <a:avLst/>
          </a:prstGeom>
        </p:spPr>
        <p:txBody>
          <a:bodyPr wrap="square">
            <a:spAutoFit/>
          </a:bodyPr>
          <a:lstStyle/>
          <a:p>
            <a:pPr algn="just"/>
            <a:r>
              <a:rPr lang="es-ES" sz="2400" dirty="0">
                <a:latin typeface="AR ESSENCE" pitchFamily="2" charset="0"/>
              </a:rPr>
              <a:t>Se considera de suma importancia la observación, análisis y reflexión de las experiencias vividas, </a:t>
            </a:r>
            <a:r>
              <a:rPr lang="es-ES" sz="2400" dirty="0" smtClean="0">
                <a:latin typeface="AR ESSENCE" pitchFamily="2" charset="0"/>
              </a:rPr>
              <a:t>intercambio </a:t>
            </a:r>
            <a:r>
              <a:rPr lang="es-ES" sz="2400" dirty="0">
                <a:latin typeface="AR ESSENCE" pitchFamily="2" charset="0"/>
              </a:rPr>
              <a:t>de ideas y </a:t>
            </a:r>
            <a:r>
              <a:rPr lang="es-ES" sz="2400" dirty="0" smtClean="0">
                <a:latin typeface="AR ESSENCE" pitchFamily="2" charset="0"/>
              </a:rPr>
              <a:t>opiniones.</a:t>
            </a:r>
          </a:p>
          <a:p>
            <a:pPr algn="just"/>
            <a:endParaRPr lang="es-ES" sz="2400" dirty="0">
              <a:latin typeface="AR ESSENCE" pitchFamily="2" charset="0"/>
            </a:endParaRPr>
          </a:p>
          <a:p>
            <a:pPr algn="just"/>
            <a:r>
              <a:rPr lang="es-ES" sz="2400" dirty="0">
                <a:latin typeface="AR ESSENCE" pitchFamily="2" charset="0"/>
              </a:rPr>
              <a:t>Se sugiere que el docente tome en cuenta los conocimientos y experiencias previas del grupo tanto para adecuar la planificación del curso y las actividades a realizar, como para enriquecer las </a:t>
            </a:r>
            <a:r>
              <a:rPr lang="es-ES" sz="2400" dirty="0" smtClean="0">
                <a:latin typeface="AR ESSENCE" pitchFamily="2" charset="0"/>
              </a:rPr>
              <a:t>clases.</a:t>
            </a:r>
          </a:p>
          <a:p>
            <a:pPr algn="just"/>
            <a:endParaRPr lang="es-ES" sz="2400" dirty="0">
              <a:latin typeface="AR ESSENCE" pitchFamily="2" charset="0"/>
            </a:endParaRPr>
          </a:p>
          <a:p>
            <a:pPr algn="just"/>
            <a:r>
              <a:rPr lang="es-ES" sz="2400" dirty="0">
                <a:latin typeface="AR ESSENCE" pitchFamily="2" charset="0"/>
              </a:rPr>
              <a:t>Se brindan tanto elementos de carácter </a:t>
            </a:r>
            <a:r>
              <a:rPr lang="es-ES" sz="2400" dirty="0" smtClean="0">
                <a:latin typeface="AR ESSENCE" pitchFamily="2" charset="0"/>
              </a:rPr>
              <a:t>teórico que </a:t>
            </a:r>
            <a:r>
              <a:rPr lang="es-ES" sz="2400" dirty="0">
                <a:latin typeface="AR ESSENCE" pitchFamily="2" charset="0"/>
              </a:rPr>
              <a:t>proporcionen las bases que sustentan el trabajo artístico en el aula como ejercicios lúdicos que permitirán el contacto directo con los lenguajes de la música y la </a:t>
            </a:r>
            <a:r>
              <a:rPr lang="es-ES" sz="2400" dirty="0" smtClean="0">
                <a:latin typeface="AR ESSENCE" pitchFamily="2" charset="0"/>
              </a:rPr>
              <a:t>danza. </a:t>
            </a:r>
          </a:p>
          <a:p>
            <a:pPr algn="just"/>
            <a:endParaRPr lang="es-ES" sz="2400" dirty="0">
              <a:latin typeface="AR ESSENCE" pitchFamily="2" charset="0"/>
            </a:endParaRPr>
          </a:p>
          <a:p>
            <a:pPr algn="just"/>
            <a:r>
              <a:rPr lang="es-ES" sz="2400" dirty="0">
                <a:latin typeface="AR ESSENCE" pitchFamily="2" charset="0"/>
              </a:rPr>
              <a:t>En cada unidad se proponen lecturas que ofrecen los estudiantes elementos teóricos para comprender el sentido de las actividades artísticas en el contexto de la </a:t>
            </a:r>
            <a:r>
              <a:rPr lang="es-ES" sz="2400" dirty="0" smtClean="0">
                <a:latin typeface="AR ESSENCE" pitchFamily="2" charset="0"/>
              </a:rPr>
              <a:t>educación </a:t>
            </a:r>
            <a:r>
              <a:rPr lang="es-ES" sz="2400" dirty="0">
                <a:latin typeface="AR ESSENCE" pitchFamily="2" charset="0"/>
              </a:rPr>
              <a:t>preescolar</a:t>
            </a:r>
            <a:r>
              <a:rPr lang="es-ES" sz="2400" dirty="0" smtClean="0">
                <a:latin typeface="AR ESSENCE" pitchFamily="2" charset="0"/>
              </a:rPr>
              <a:t>.</a:t>
            </a:r>
            <a:endParaRPr lang="es-ES" sz="2000" dirty="0">
              <a:latin typeface="AR ESSENCE" pitchFamily="2" charset="0"/>
            </a:endParaRPr>
          </a:p>
        </p:txBody>
      </p:sp>
    </p:spTree>
    <p:extLst>
      <p:ext uri="{BB962C8B-B14F-4D97-AF65-F5344CB8AC3E}">
        <p14:creationId xmlns:p14="http://schemas.microsoft.com/office/powerpoint/2010/main" val="3300554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332656"/>
            <a:ext cx="8424936" cy="4893647"/>
          </a:xfrm>
          <a:prstGeom prst="rect">
            <a:avLst/>
          </a:prstGeom>
        </p:spPr>
        <p:txBody>
          <a:bodyPr wrap="square">
            <a:spAutoFit/>
          </a:bodyPr>
          <a:lstStyle/>
          <a:p>
            <a:pPr algn="just"/>
            <a:r>
              <a:rPr lang="es-ES" sz="2400" dirty="0">
                <a:latin typeface="AR ESSENCE" pitchFamily="2" charset="0"/>
              </a:rPr>
              <a:t>También se proponen actividades de carácter  práctico, a fin de que  los estudiantes cuenten con los elementos básicos correspondientes a los lenguajes de la música y la danza con los cuales </a:t>
            </a:r>
            <a:r>
              <a:rPr lang="es-ES" sz="2400" dirty="0" smtClean="0">
                <a:latin typeface="AR ESSENCE" pitchFamily="2" charset="0"/>
              </a:rPr>
              <a:t>realizarán creaciones </a:t>
            </a:r>
            <a:r>
              <a:rPr lang="es-ES" sz="2400" dirty="0">
                <a:latin typeface="AR ESSENCE" pitchFamily="2" charset="0"/>
              </a:rPr>
              <a:t>propias. Esta experiencia puede convertirse más adelante en una herramienta con la cual trabajar en el aula de preescolar. </a:t>
            </a:r>
          </a:p>
          <a:p>
            <a:pPr algn="just"/>
            <a:endParaRPr lang="es-ES" sz="2400" dirty="0" smtClean="0">
              <a:latin typeface="AR ESSENCE" pitchFamily="2" charset="0"/>
            </a:endParaRPr>
          </a:p>
          <a:p>
            <a:pPr algn="just"/>
            <a:r>
              <a:rPr lang="es-ES" sz="2400" dirty="0" smtClean="0">
                <a:latin typeface="AR ESSENCE" pitchFamily="2" charset="0"/>
              </a:rPr>
              <a:t>Otro </a:t>
            </a:r>
            <a:r>
              <a:rPr lang="es-ES" sz="2400" dirty="0">
                <a:latin typeface="AR ESSENCE" pitchFamily="2" charset="0"/>
              </a:rPr>
              <a:t>aspecto importante dentro del desarrollo del curso </a:t>
            </a:r>
            <a:r>
              <a:rPr lang="es-ES" sz="2400" dirty="0" smtClean="0">
                <a:latin typeface="AR ESSENCE" pitchFamily="2" charset="0"/>
              </a:rPr>
              <a:t>es </a:t>
            </a:r>
            <a:r>
              <a:rPr lang="es-ES" sz="2400" dirty="0">
                <a:latin typeface="AR ESSENCE" pitchFamily="2" charset="0"/>
              </a:rPr>
              <a:t>la apreciación de obras artísticas. En este </a:t>
            </a:r>
            <a:r>
              <a:rPr lang="es-ES" sz="2400" dirty="0" smtClean="0">
                <a:latin typeface="AR ESSENCE" pitchFamily="2" charset="0"/>
              </a:rPr>
              <a:t>sentido </a:t>
            </a:r>
            <a:r>
              <a:rPr lang="es-ES" sz="2400" dirty="0">
                <a:latin typeface="AR ESSENCE" pitchFamily="2" charset="0"/>
              </a:rPr>
              <a:t>se sugiere la asistencia a </a:t>
            </a:r>
            <a:r>
              <a:rPr lang="es-ES" sz="2400" dirty="0" smtClean="0">
                <a:latin typeface="AR ESSENCE" pitchFamily="2" charset="0"/>
              </a:rPr>
              <a:t>eventos culturales</a:t>
            </a:r>
            <a:r>
              <a:rPr lang="es-ES" sz="2400" dirty="0">
                <a:latin typeface="AR ESSENCE" pitchFamily="2" charset="0"/>
              </a:rPr>
              <a:t>, conciertos u obras </a:t>
            </a:r>
            <a:r>
              <a:rPr lang="es-ES" sz="2400" dirty="0" smtClean="0">
                <a:latin typeface="AR ESSENCE" pitchFamily="2" charset="0"/>
              </a:rPr>
              <a:t>coreográficas</a:t>
            </a:r>
            <a:r>
              <a:rPr lang="es-ES" sz="2400" dirty="0">
                <a:latin typeface="AR ESSENCE" pitchFamily="2" charset="0"/>
              </a:rPr>
              <a:t>, </a:t>
            </a:r>
            <a:r>
              <a:rPr lang="es-ES" sz="2400" dirty="0" smtClean="0">
                <a:latin typeface="AR ESSENCE" pitchFamily="2" charset="0"/>
              </a:rPr>
              <a:t>que </a:t>
            </a:r>
            <a:r>
              <a:rPr lang="es-ES" sz="2400" dirty="0">
                <a:latin typeface="AR ESSENCE" pitchFamily="2" charset="0"/>
              </a:rPr>
              <a:t>propicien el disfrute </a:t>
            </a:r>
            <a:r>
              <a:rPr lang="es-ES" sz="2400" dirty="0" smtClean="0">
                <a:latin typeface="AR ESSENCE" pitchFamily="2" charset="0"/>
              </a:rPr>
              <a:t>estético </a:t>
            </a:r>
            <a:r>
              <a:rPr lang="es-ES" sz="2400" dirty="0">
                <a:latin typeface="AR ESSENCE" pitchFamily="2" charset="0"/>
              </a:rPr>
              <a:t>y  el análisis y </a:t>
            </a:r>
            <a:r>
              <a:rPr lang="es-ES" sz="2400" dirty="0" smtClean="0">
                <a:latin typeface="AR ESSENCE" pitchFamily="2" charset="0"/>
              </a:rPr>
              <a:t>observación de </a:t>
            </a:r>
            <a:r>
              <a:rPr lang="es-ES" sz="2400" dirty="0">
                <a:latin typeface="AR ESSENCE" pitchFamily="2" charset="0"/>
              </a:rPr>
              <a:t>las mismas a fin de enriquecer </a:t>
            </a:r>
            <a:endParaRPr lang="es-ES" sz="2400" dirty="0" smtClean="0">
              <a:latin typeface="AR ESSENCE" pitchFamily="2" charset="0"/>
            </a:endParaRPr>
          </a:p>
          <a:p>
            <a:pPr algn="just"/>
            <a:r>
              <a:rPr lang="es-ES" sz="2400" dirty="0" smtClean="0">
                <a:latin typeface="AR ESSENCE" pitchFamily="2" charset="0"/>
              </a:rPr>
              <a:t>su </a:t>
            </a:r>
            <a:r>
              <a:rPr lang="es-ES" sz="2400" dirty="0">
                <a:latin typeface="AR ESSENCE" pitchFamily="2" charset="0"/>
              </a:rPr>
              <a:t>panorama cultural. De esta manera </a:t>
            </a:r>
            <a:r>
              <a:rPr lang="es-ES" sz="2400" dirty="0" smtClean="0">
                <a:latin typeface="AR ESSENCE" pitchFamily="2" charset="0"/>
              </a:rPr>
              <a:t>se apropiarán </a:t>
            </a:r>
            <a:r>
              <a:rPr lang="es-ES" sz="2400" dirty="0">
                <a:latin typeface="AR ESSENCE" pitchFamily="2" charset="0"/>
              </a:rPr>
              <a:t>de  elementos que </a:t>
            </a:r>
            <a:r>
              <a:rPr lang="es-ES" sz="2400" dirty="0" smtClean="0">
                <a:latin typeface="AR ESSENCE" pitchFamily="2" charset="0"/>
              </a:rPr>
              <a:t>les servirán para </a:t>
            </a:r>
            <a:r>
              <a:rPr lang="es-ES" sz="2400" dirty="0">
                <a:latin typeface="AR ESSENCE" pitchFamily="2" charset="0"/>
              </a:rPr>
              <a:t>fomentar en los </a:t>
            </a:r>
            <a:r>
              <a:rPr lang="es-ES" sz="2400" dirty="0" smtClean="0">
                <a:latin typeface="AR ESSENCE" pitchFamily="2" charset="0"/>
              </a:rPr>
              <a:t>niños el </a:t>
            </a:r>
            <a:r>
              <a:rPr lang="es-ES" sz="2400" dirty="0">
                <a:latin typeface="AR ESSENCE" pitchFamily="2" charset="0"/>
              </a:rPr>
              <a:t>gusto por el arte y la apreciación </a:t>
            </a:r>
            <a:r>
              <a:rPr lang="es-ES" sz="2400" dirty="0" smtClean="0">
                <a:latin typeface="AR ESSENCE" pitchFamily="2" charset="0"/>
              </a:rPr>
              <a:t>estética</a:t>
            </a:r>
            <a:r>
              <a:rPr lang="es-ES" sz="2400" dirty="0">
                <a:latin typeface="AR ESSENCE" pitchFamily="2" charset="0"/>
              </a:rPr>
              <a:t>. </a:t>
            </a:r>
          </a:p>
        </p:txBody>
      </p:sp>
    </p:spTree>
    <p:extLst>
      <p:ext uri="{BB962C8B-B14F-4D97-AF65-F5344CB8AC3E}">
        <p14:creationId xmlns:p14="http://schemas.microsoft.com/office/powerpoint/2010/main" val="1573965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858192"/>
            <a:ext cx="8784976" cy="4154984"/>
          </a:xfrm>
          <a:prstGeom prst="rect">
            <a:avLst/>
          </a:prstGeom>
        </p:spPr>
        <p:txBody>
          <a:bodyPr wrap="square">
            <a:spAutoFit/>
          </a:bodyPr>
          <a:lstStyle/>
          <a:p>
            <a:pPr algn="just"/>
            <a:r>
              <a:rPr lang="es-ES" sz="2400" dirty="0" smtClean="0">
                <a:latin typeface="AR ESSENCE" pitchFamily="2" charset="0"/>
              </a:rPr>
              <a:t>Se </a:t>
            </a:r>
            <a:r>
              <a:rPr lang="es-ES" sz="2400" dirty="0">
                <a:latin typeface="AR ESSENCE" pitchFamily="2" charset="0"/>
              </a:rPr>
              <a:t>sugiere considerar los periodos de prácticas que tendrán lugar en el semestre y coordinarse con el responsable de </a:t>
            </a:r>
            <a:r>
              <a:rPr lang="es-ES" sz="2400" i="1" dirty="0">
                <a:latin typeface="AR ESSENCE" pitchFamily="2" charset="0"/>
              </a:rPr>
              <a:t>Trabajo docente e innovación </a:t>
            </a:r>
            <a:r>
              <a:rPr lang="es-ES" sz="2400" dirty="0">
                <a:latin typeface="AR ESSENCE" pitchFamily="2" charset="0"/>
              </a:rPr>
              <a:t>para</a:t>
            </a:r>
            <a:r>
              <a:rPr lang="es-ES" sz="2400" i="1" dirty="0">
                <a:latin typeface="AR ESSENCE" pitchFamily="2" charset="0"/>
              </a:rPr>
              <a:t> </a:t>
            </a:r>
            <a:r>
              <a:rPr lang="es-ES" sz="2400" dirty="0">
                <a:latin typeface="AR ESSENCE" pitchFamily="2" charset="0"/>
              </a:rPr>
              <a:t>la realización de algunas actividades en contextos </a:t>
            </a:r>
            <a:r>
              <a:rPr lang="es-ES" sz="2400" dirty="0" smtClean="0">
                <a:latin typeface="AR ESSENCE" pitchFamily="2" charset="0"/>
              </a:rPr>
              <a:t>escolares </a:t>
            </a:r>
            <a:r>
              <a:rPr lang="es-ES" sz="2400" dirty="0">
                <a:latin typeface="AR ESSENCE" pitchFamily="2" charset="0"/>
              </a:rPr>
              <a:t>reales. </a:t>
            </a:r>
            <a:endParaRPr lang="es-ES" sz="2400" dirty="0" smtClean="0">
              <a:latin typeface="AR ESSENCE" pitchFamily="2" charset="0"/>
            </a:endParaRPr>
          </a:p>
          <a:p>
            <a:pPr algn="just"/>
            <a:endParaRPr lang="es-ES" sz="2400" dirty="0">
              <a:latin typeface="AR ESSENCE" pitchFamily="2" charset="0"/>
            </a:endParaRPr>
          </a:p>
          <a:p>
            <a:pPr algn="just"/>
            <a:r>
              <a:rPr lang="es-ES" sz="2400" dirty="0">
                <a:latin typeface="AR ESSENCE" pitchFamily="2" charset="0"/>
              </a:rPr>
              <a:t>Se plantean actividades y evidencias de aprendizaje que impliquen el  desarrollo </a:t>
            </a:r>
            <a:r>
              <a:rPr lang="es-ES" sz="2400" dirty="0" smtClean="0">
                <a:latin typeface="AR ESSENCE" pitchFamily="2" charset="0"/>
              </a:rPr>
              <a:t>de </a:t>
            </a:r>
            <a:r>
              <a:rPr lang="es-ES" sz="2400" dirty="0">
                <a:latin typeface="AR ESSENCE" pitchFamily="2" charset="0"/>
              </a:rPr>
              <a:t>la capacidad de investigación</a:t>
            </a:r>
            <a:r>
              <a:rPr lang="es-ES" sz="2400" dirty="0" smtClean="0">
                <a:latin typeface="AR ESSENCE" pitchFamily="2" charset="0"/>
              </a:rPr>
              <a:t>, </a:t>
            </a:r>
            <a:r>
              <a:rPr lang="es-ES" sz="2400" dirty="0">
                <a:latin typeface="AR ESSENCE" pitchFamily="2" charset="0"/>
              </a:rPr>
              <a:t>análisis y </a:t>
            </a:r>
            <a:r>
              <a:rPr lang="es-ES" sz="2400" dirty="0" smtClean="0">
                <a:latin typeface="AR ESSENCE" pitchFamily="2" charset="0"/>
              </a:rPr>
              <a:t>síntesis </a:t>
            </a:r>
            <a:r>
              <a:rPr lang="es-ES" sz="2400" dirty="0">
                <a:latin typeface="AR ESSENCE" pitchFamily="2" charset="0"/>
              </a:rPr>
              <a:t>de información, misma que deberá ser obtenida de fuentes útiles. </a:t>
            </a:r>
            <a:endParaRPr lang="es-ES" sz="2400" dirty="0" smtClean="0">
              <a:latin typeface="AR ESSENCE" pitchFamily="2" charset="0"/>
            </a:endParaRPr>
          </a:p>
          <a:p>
            <a:pPr algn="just"/>
            <a:endParaRPr lang="es-ES" sz="2400" dirty="0">
              <a:latin typeface="AR ESSENCE" pitchFamily="2" charset="0"/>
            </a:endParaRPr>
          </a:p>
          <a:p>
            <a:pPr algn="just"/>
            <a:r>
              <a:rPr lang="es-ES" sz="2400" dirty="0" smtClean="0">
                <a:latin typeface="AR ESSENCE" pitchFamily="2" charset="0"/>
              </a:rPr>
              <a:t>Se </a:t>
            </a:r>
            <a:r>
              <a:rPr lang="es-ES" sz="2400" dirty="0">
                <a:latin typeface="AR ESSENCE" pitchFamily="2" charset="0"/>
              </a:rPr>
              <a:t>propone realizar </a:t>
            </a:r>
            <a:r>
              <a:rPr lang="es-ES" sz="2400" dirty="0" smtClean="0">
                <a:latin typeface="AR ESSENCE" pitchFamily="2" charset="0"/>
              </a:rPr>
              <a:t>exposiciones </a:t>
            </a:r>
            <a:r>
              <a:rPr lang="es-ES" sz="2400" dirty="0">
                <a:latin typeface="AR ESSENCE" pitchFamily="2" charset="0"/>
              </a:rPr>
              <a:t>por equipos en las que se integren elementos de los lenguajes </a:t>
            </a:r>
            <a:r>
              <a:rPr lang="es-ES" sz="2400" dirty="0" smtClean="0">
                <a:latin typeface="AR ESSENCE" pitchFamily="2" charset="0"/>
              </a:rPr>
              <a:t>artísticos. </a:t>
            </a:r>
          </a:p>
          <a:p>
            <a:pPr algn="just"/>
            <a:r>
              <a:rPr lang="es-ES" sz="2400" dirty="0" smtClean="0">
                <a:latin typeface="AR ESSENCE" pitchFamily="2" charset="0"/>
              </a:rPr>
              <a:t> </a:t>
            </a:r>
            <a:endParaRPr lang="es-ES" sz="2400" dirty="0">
              <a:latin typeface="AR ESSENCE" pitchFamily="2" charset="0"/>
            </a:endParaRPr>
          </a:p>
        </p:txBody>
      </p:sp>
    </p:spTree>
    <p:extLst>
      <p:ext uri="{BB962C8B-B14F-4D97-AF65-F5344CB8AC3E}">
        <p14:creationId xmlns:p14="http://schemas.microsoft.com/office/powerpoint/2010/main" val="3211221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260648"/>
            <a:ext cx="8280920" cy="6370975"/>
          </a:xfrm>
          <a:prstGeom prst="rect">
            <a:avLst/>
          </a:prstGeom>
        </p:spPr>
        <p:txBody>
          <a:bodyPr wrap="square">
            <a:spAutoFit/>
          </a:bodyPr>
          <a:lstStyle/>
          <a:p>
            <a:pPr algn="just"/>
            <a:r>
              <a:rPr lang="es-ES" dirty="0"/>
              <a:t> </a:t>
            </a:r>
            <a:r>
              <a:rPr lang="es-ES" sz="2400" dirty="0" smtClean="0">
                <a:latin typeface="AR ESSENCE" pitchFamily="2" charset="0"/>
              </a:rPr>
              <a:t>Se </a:t>
            </a:r>
            <a:r>
              <a:rPr lang="es-ES" sz="2400" dirty="0">
                <a:latin typeface="AR ESSENCE" pitchFamily="2" charset="0"/>
              </a:rPr>
              <a:t>sugiere que los estudiantes asistan </a:t>
            </a:r>
            <a:r>
              <a:rPr lang="es-ES" sz="2400" dirty="0" smtClean="0">
                <a:latin typeface="AR ESSENCE" pitchFamily="2" charset="0"/>
              </a:rPr>
              <a:t>a </a:t>
            </a:r>
            <a:r>
              <a:rPr lang="es-ES" sz="2400" dirty="0">
                <a:latin typeface="AR ESSENCE" pitchFamily="2" charset="0"/>
              </a:rPr>
              <a:t>los talleres artísticos que tienen lugar en </a:t>
            </a:r>
            <a:r>
              <a:rPr lang="es-ES" sz="2400" dirty="0" smtClean="0">
                <a:latin typeface="AR ESSENCE" pitchFamily="2" charset="0"/>
              </a:rPr>
              <a:t>la Escuela Normal, </a:t>
            </a:r>
            <a:r>
              <a:rPr lang="es-ES" sz="2400" dirty="0">
                <a:latin typeface="AR ESSENCE" pitchFamily="2" charset="0"/>
              </a:rPr>
              <a:t>pues les otorgan herramientas para </a:t>
            </a:r>
            <a:r>
              <a:rPr lang="es-ES" sz="2400" dirty="0" smtClean="0">
                <a:latin typeface="AR ESSENCE" pitchFamily="2" charset="0"/>
              </a:rPr>
              <a:t>mejorar </a:t>
            </a:r>
            <a:r>
              <a:rPr lang="es-ES" sz="2400" dirty="0">
                <a:latin typeface="AR ESSENCE" pitchFamily="2" charset="0"/>
              </a:rPr>
              <a:t>su desempeño en las disciplinas artísticas y son un recurso valioso </a:t>
            </a:r>
            <a:r>
              <a:rPr lang="es-ES" sz="2400" dirty="0" smtClean="0">
                <a:latin typeface="AR ESSENCE" pitchFamily="2" charset="0"/>
              </a:rPr>
              <a:t>para complementar </a:t>
            </a:r>
            <a:r>
              <a:rPr lang="es-ES" sz="2400" dirty="0">
                <a:latin typeface="AR ESSENCE" pitchFamily="2" charset="0"/>
              </a:rPr>
              <a:t>el desarrollo de las competencias artísticas en los  futuros maestros </a:t>
            </a:r>
            <a:r>
              <a:rPr lang="es-ES" sz="2400" dirty="0" smtClean="0">
                <a:latin typeface="AR ESSENCE" pitchFamily="2" charset="0"/>
              </a:rPr>
              <a:t>de preescolar.</a:t>
            </a:r>
          </a:p>
          <a:p>
            <a:pPr algn="just"/>
            <a:r>
              <a:rPr lang="es-ES" sz="2400" dirty="0" smtClean="0">
                <a:latin typeface="AR ESSENCE" pitchFamily="2" charset="0"/>
              </a:rPr>
              <a:t> </a:t>
            </a:r>
            <a:br>
              <a:rPr lang="es-ES" sz="2400" dirty="0" smtClean="0">
                <a:latin typeface="AR ESSENCE" pitchFamily="2" charset="0"/>
              </a:rPr>
            </a:br>
            <a:r>
              <a:rPr lang="es-ES" sz="2400" dirty="0" smtClean="0">
                <a:latin typeface="AR ESSENCE" pitchFamily="2" charset="0"/>
              </a:rPr>
              <a:t>Para </a:t>
            </a:r>
            <a:r>
              <a:rPr lang="es-ES" sz="2400" dirty="0">
                <a:latin typeface="AR ESSENCE" pitchFamily="2" charset="0"/>
              </a:rPr>
              <a:t>el desarrollo de competencias musicales se </a:t>
            </a:r>
            <a:r>
              <a:rPr lang="es-ES" sz="2400" dirty="0" smtClean="0">
                <a:latin typeface="AR ESSENCE" pitchFamily="2" charset="0"/>
              </a:rPr>
              <a:t>sugieren ejercicios </a:t>
            </a:r>
            <a:r>
              <a:rPr lang="es-ES" sz="2400" dirty="0">
                <a:latin typeface="AR ESSENCE" pitchFamily="2" charset="0"/>
              </a:rPr>
              <a:t>auditivos que llevarán progresivamente </a:t>
            </a:r>
            <a:r>
              <a:rPr lang="es-ES" sz="2400" dirty="0" smtClean="0">
                <a:latin typeface="AR ESSENCE" pitchFamily="2" charset="0"/>
              </a:rPr>
              <a:t>al </a:t>
            </a:r>
            <a:r>
              <a:rPr lang="es-ES" sz="2400" dirty="0">
                <a:latin typeface="AR ESSENCE" pitchFamily="2" charset="0"/>
              </a:rPr>
              <a:t>desarrollo de una audición atenta que permitirá  a los estudiantes tanto disfrutar </a:t>
            </a:r>
            <a:r>
              <a:rPr lang="es-ES" sz="2400" dirty="0" smtClean="0">
                <a:latin typeface="AR ESSENCE" pitchFamily="2" charset="0"/>
              </a:rPr>
              <a:t>de </a:t>
            </a:r>
            <a:r>
              <a:rPr lang="es-ES" sz="2400" dirty="0">
                <a:latin typeface="AR ESSENCE" pitchFamily="2" charset="0"/>
              </a:rPr>
              <a:t>la música, como distinguir los elementos formales de la misma. </a:t>
            </a:r>
            <a:endParaRPr lang="es-ES" sz="2400" dirty="0" smtClean="0">
              <a:latin typeface="AR ESSENCE" pitchFamily="2" charset="0"/>
            </a:endParaRPr>
          </a:p>
          <a:p>
            <a:pPr algn="just"/>
            <a:endParaRPr lang="es-ES" sz="2400" dirty="0">
              <a:latin typeface="AR ESSENCE" pitchFamily="2" charset="0"/>
            </a:endParaRPr>
          </a:p>
          <a:p>
            <a:pPr algn="just"/>
            <a:r>
              <a:rPr lang="es-ES" sz="2400" dirty="0" smtClean="0">
                <a:latin typeface="AR ESSENCE" pitchFamily="2" charset="0"/>
              </a:rPr>
              <a:t>Se </a:t>
            </a:r>
            <a:r>
              <a:rPr lang="es-ES" sz="2400" dirty="0">
                <a:latin typeface="AR ESSENCE" pitchFamily="2" charset="0"/>
              </a:rPr>
              <a:t>realizarán ejercicios en los que se pondrá en juego la creatividad, utilizando las posibilidades sonoras de su cuerpo y su voz, así como de su entorno. Mediante el juego y la exploración de ritmos y sonidos se llegará a la </a:t>
            </a:r>
            <a:r>
              <a:rPr lang="es-ES" sz="2400" dirty="0" smtClean="0">
                <a:latin typeface="AR ESSENCE" pitchFamily="2" charset="0"/>
              </a:rPr>
              <a:t>composición de </a:t>
            </a:r>
            <a:r>
              <a:rPr lang="es-ES" sz="2400" dirty="0">
                <a:latin typeface="AR ESSENCE" pitchFamily="2" charset="0"/>
              </a:rPr>
              <a:t>una pequeña pieza musical. Adquirirán las bases de la técnica vocal a fin de </a:t>
            </a:r>
            <a:r>
              <a:rPr lang="es-ES" sz="2400" dirty="0" smtClean="0">
                <a:latin typeface="AR ESSENCE" pitchFamily="2" charset="0"/>
              </a:rPr>
              <a:t>usar </a:t>
            </a:r>
            <a:r>
              <a:rPr lang="es-ES" sz="2400" dirty="0">
                <a:latin typeface="AR ESSENCE" pitchFamily="2" charset="0"/>
              </a:rPr>
              <a:t>el canto como un recurso didáctico. </a:t>
            </a:r>
          </a:p>
        </p:txBody>
      </p:sp>
    </p:spTree>
    <p:extLst>
      <p:ext uri="{BB962C8B-B14F-4D97-AF65-F5344CB8AC3E}">
        <p14:creationId xmlns:p14="http://schemas.microsoft.com/office/powerpoint/2010/main" val="714719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40023" y="620688"/>
            <a:ext cx="7432377" cy="4062651"/>
          </a:xfrm>
          <a:prstGeom prst="rect">
            <a:avLst/>
          </a:prstGeom>
          <a:noFill/>
        </p:spPr>
        <p:txBody>
          <a:bodyPr wrap="square" rtlCol="0">
            <a:spAutoFit/>
          </a:bodyPr>
          <a:lstStyle/>
          <a:p>
            <a:pPr algn="ctr"/>
            <a:r>
              <a:rPr lang="es-ES" sz="2400" dirty="0" smtClean="0">
                <a:latin typeface="AR ESSENCE" pitchFamily="2" charset="0"/>
              </a:rPr>
              <a:t>Arte, experiencia sensible: emociones y valores.</a:t>
            </a:r>
          </a:p>
          <a:p>
            <a:pPr algn="ctr"/>
            <a:r>
              <a:rPr lang="es-ES" sz="2400" dirty="0" smtClean="0">
                <a:latin typeface="AR ESSENCE" pitchFamily="2" charset="0"/>
              </a:rPr>
              <a:t>Las manifestaciones artísticas, desarrollo de la Historia.</a:t>
            </a:r>
          </a:p>
          <a:p>
            <a:pPr algn="ctr"/>
            <a:r>
              <a:rPr lang="es-ES" sz="2400" dirty="0" smtClean="0">
                <a:latin typeface="AR ESSENCE" pitchFamily="2" charset="0"/>
              </a:rPr>
              <a:t>Reflejo de ideas, inquietudes y experiencias. </a:t>
            </a:r>
          </a:p>
          <a:p>
            <a:pPr algn="ctr"/>
            <a:r>
              <a:rPr lang="es-ES" sz="2400" dirty="0" smtClean="0">
                <a:latin typeface="AR ESSENCE" pitchFamily="2" charset="0"/>
              </a:rPr>
              <a:t/>
            </a:r>
            <a:br>
              <a:rPr lang="es-ES" sz="2400" dirty="0" smtClean="0">
                <a:latin typeface="AR ESSENCE" pitchFamily="2" charset="0"/>
              </a:rPr>
            </a:br>
            <a:r>
              <a:rPr lang="es-ES" sz="2400" dirty="0" smtClean="0">
                <a:latin typeface="AR ESSENCE" pitchFamily="2" charset="0"/>
              </a:rPr>
              <a:t>Educación Artística, formación integral</a:t>
            </a:r>
          </a:p>
          <a:p>
            <a:pPr algn="ctr"/>
            <a:r>
              <a:rPr lang="es-ES" sz="2400" dirty="0" smtClean="0">
                <a:latin typeface="AR ESSENCE" pitchFamily="2" charset="0"/>
              </a:rPr>
              <a:t>Desarrollar: expresividad, imaginación, </a:t>
            </a:r>
          </a:p>
          <a:p>
            <a:pPr algn="ctr"/>
            <a:r>
              <a:rPr lang="es-ES" sz="2400" dirty="0" smtClean="0">
                <a:latin typeface="AR ESSENCE" pitchFamily="2" charset="0"/>
              </a:rPr>
              <a:t>sensibilidad, creatividad, </a:t>
            </a:r>
          </a:p>
          <a:p>
            <a:pPr algn="ctr"/>
            <a:r>
              <a:rPr lang="es-ES" sz="2400" dirty="0" smtClean="0">
                <a:latin typeface="AR ESSENCE" pitchFamily="2" charset="0"/>
              </a:rPr>
              <a:t>aprendizaje,  capacidad de solucionar</a:t>
            </a:r>
          </a:p>
          <a:p>
            <a:pPr algn="ctr"/>
            <a:r>
              <a:rPr lang="es-ES" sz="2400" dirty="0" smtClean="0">
                <a:latin typeface="AR ESSENCE" pitchFamily="2" charset="0"/>
              </a:rPr>
              <a:t>problemas, trabajo en equipo y </a:t>
            </a:r>
          </a:p>
          <a:p>
            <a:pPr algn="ctr"/>
            <a:r>
              <a:rPr lang="es-ES" sz="2400" dirty="0" smtClean="0">
                <a:latin typeface="AR ESSENCE" pitchFamily="2" charset="0"/>
              </a:rPr>
              <a:t>aceptación de la diversidad…</a:t>
            </a:r>
          </a:p>
          <a:p>
            <a:endParaRPr lang="es-ES" dirty="0">
              <a:solidFill>
                <a:schemeClr val="bg1"/>
              </a:solidFill>
            </a:endParaRPr>
          </a:p>
        </p:txBody>
      </p:sp>
    </p:spTree>
    <p:extLst>
      <p:ext uri="{BB962C8B-B14F-4D97-AF65-F5344CB8AC3E}">
        <p14:creationId xmlns:p14="http://schemas.microsoft.com/office/powerpoint/2010/main" val="27552182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71230" y="548680"/>
            <a:ext cx="8549242" cy="6001643"/>
          </a:xfrm>
          <a:prstGeom prst="rect">
            <a:avLst/>
          </a:prstGeom>
        </p:spPr>
        <p:txBody>
          <a:bodyPr wrap="square">
            <a:spAutoFit/>
          </a:bodyPr>
          <a:lstStyle/>
          <a:p>
            <a:pPr algn="just"/>
            <a:r>
              <a:rPr lang="es-ES" sz="2400" dirty="0">
                <a:latin typeface="AR ESSENCE" pitchFamily="2" charset="0"/>
              </a:rPr>
              <a:t>Para el desarrollo de las competencias de expresión corporal y danza se proponen ejercicios en que se exploran las capacidades motoras y expresivas del cuerpo. </a:t>
            </a:r>
            <a:endParaRPr lang="es-ES" sz="2400" dirty="0" smtClean="0">
              <a:latin typeface="AR ESSENCE" pitchFamily="2" charset="0"/>
            </a:endParaRPr>
          </a:p>
          <a:p>
            <a:pPr algn="just"/>
            <a:endParaRPr lang="es-ES" sz="2400" dirty="0">
              <a:latin typeface="AR ESSENCE" pitchFamily="2" charset="0"/>
            </a:endParaRPr>
          </a:p>
          <a:p>
            <a:pPr algn="just"/>
            <a:r>
              <a:rPr lang="es-ES" sz="2400" dirty="0" smtClean="0">
                <a:latin typeface="AR ESSENCE" pitchFamily="2" charset="0"/>
              </a:rPr>
              <a:t>Los </a:t>
            </a:r>
            <a:r>
              <a:rPr lang="es-ES" sz="2400" dirty="0">
                <a:latin typeface="AR ESSENCE" pitchFamily="2" charset="0"/>
              </a:rPr>
              <a:t>estudiantes usan e identifican a la expresión corporal como base para el desarrollo del lenguaje </a:t>
            </a:r>
            <a:r>
              <a:rPr lang="es-ES" sz="2400" dirty="0" smtClean="0">
                <a:latin typeface="AR ESSENCE" pitchFamily="2" charset="0"/>
              </a:rPr>
              <a:t>dancístico y </a:t>
            </a:r>
            <a:r>
              <a:rPr lang="es-ES" sz="2400" dirty="0">
                <a:latin typeface="AR ESSENCE" pitchFamily="2" charset="0"/>
              </a:rPr>
              <a:t>juegan  con las posibilidades </a:t>
            </a:r>
            <a:r>
              <a:rPr lang="es-ES" sz="2400" dirty="0" smtClean="0">
                <a:latin typeface="AR ESSENCE" pitchFamily="2" charset="0"/>
              </a:rPr>
              <a:t>rítmicas </a:t>
            </a:r>
            <a:r>
              <a:rPr lang="es-ES" sz="2400" dirty="0">
                <a:latin typeface="AR ESSENCE" pitchFamily="2" charset="0"/>
              </a:rPr>
              <a:t>de su cuerpo para crear secuencias de movimiento tanto de manera individual como grupal. </a:t>
            </a:r>
            <a:endParaRPr lang="es-ES" sz="2400" dirty="0" smtClean="0">
              <a:latin typeface="AR ESSENCE" pitchFamily="2" charset="0"/>
            </a:endParaRPr>
          </a:p>
          <a:p>
            <a:pPr algn="just"/>
            <a:endParaRPr lang="es-ES" sz="2400" dirty="0">
              <a:latin typeface="AR ESSENCE" pitchFamily="2" charset="0"/>
            </a:endParaRPr>
          </a:p>
          <a:p>
            <a:pPr algn="just"/>
            <a:r>
              <a:rPr lang="es-ES" sz="2400" dirty="0" smtClean="0">
                <a:latin typeface="AR ESSENCE" pitchFamily="2" charset="0"/>
              </a:rPr>
              <a:t>Conocen </a:t>
            </a:r>
            <a:r>
              <a:rPr lang="es-ES" sz="2400" dirty="0">
                <a:latin typeface="AR ESSENCE" pitchFamily="2" charset="0"/>
              </a:rPr>
              <a:t>y experimentan los elementos de la danza, a fin de usarlos en una composición coreográfica de su propia autoría.  </a:t>
            </a:r>
            <a:endParaRPr lang="es-ES" sz="2400" dirty="0" smtClean="0">
              <a:latin typeface="AR ESSENCE" pitchFamily="2" charset="0"/>
            </a:endParaRPr>
          </a:p>
          <a:p>
            <a:pPr algn="just"/>
            <a:endParaRPr lang="es-ES" sz="2400" dirty="0">
              <a:latin typeface="AR ESSENCE" pitchFamily="2" charset="0"/>
            </a:endParaRPr>
          </a:p>
          <a:p>
            <a:pPr algn="just"/>
            <a:r>
              <a:rPr lang="es-ES" sz="2400" dirty="0">
                <a:latin typeface="AR ESSENCE" pitchFamily="2" charset="0"/>
              </a:rPr>
              <a:t>Se sugiere la realización de planeaciones </a:t>
            </a:r>
            <a:r>
              <a:rPr lang="es-ES" sz="2400" dirty="0" smtClean="0">
                <a:latin typeface="AR ESSENCE" pitchFamily="2" charset="0"/>
              </a:rPr>
              <a:t>didácticas. </a:t>
            </a:r>
            <a:r>
              <a:rPr lang="es-ES" sz="2400" dirty="0">
                <a:latin typeface="AR ESSENCE" pitchFamily="2" charset="0"/>
              </a:rPr>
              <a:t>El uso de los lenguajes de las artes como </a:t>
            </a:r>
            <a:r>
              <a:rPr lang="es-ES" sz="2400" dirty="0" smtClean="0">
                <a:latin typeface="AR ESSENCE" pitchFamily="2" charset="0"/>
              </a:rPr>
              <a:t>recurso </a:t>
            </a:r>
            <a:r>
              <a:rPr lang="es-ES" sz="2400" dirty="0">
                <a:latin typeface="AR ESSENCE" pitchFamily="2" charset="0"/>
              </a:rPr>
              <a:t>educativo, que relaciona </a:t>
            </a:r>
            <a:r>
              <a:rPr lang="es-ES" sz="2400" dirty="0" smtClean="0">
                <a:latin typeface="AR ESSENCE" pitchFamily="2" charset="0"/>
              </a:rPr>
              <a:t>los </a:t>
            </a:r>
            <a:r>
              <a:rPr lang="es-ES" sz="2400" dirty="0">
                <a:latin typeface="AR ESSENCE" pitchFamily="2" charset="0"/>
              </a:rPr>
              <a:t>conocimientos de diversos campos de formación dará a los estudiantes herramientas para fomentar el desarrollo integral de sus futuros alumnos. </a:t>
            </a:r>
          </a:p>
        </p:txBody>
      </p:sp>
    </p:spTree>
    <p:extLst>
      <p:ext uri="{BB962C8B-B14F-4D97-AF65-F5344CB8AC3E}">
        <p14:creationId xmlns:p14="http://schemas.microsoft.com/office/powerpoint/2010/main" val="4197374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590872" y="485775"/>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sz="7200" dirty="0" smtClean="0">
                <a:ln w="28575">
                  <a:solidFill>
                    <a:schemeClr val="accent2">
                      <a:satMod val="140000"/>
                    </a:schemeClr>
                  </a:solidFill>
                  <a:prstDash val="solid"/>
                  <a:miter lim="800000"/>
                </a:ln>
                <a:noFill/>
                <a:effectLst>
                  <a:outerShdw blurRad="25500" dist="23000" dir="7020000" algn="tl">
                    <a:srgbClr val="000000">
                      <a:alpha val="50000"/>
                    </a:srgbClr>
                  </a:outerShdw>
                </a:effectLst>
                <a:latin typeface="Bernard MT Condensed" pitchFamily="18" charset="0"/>
              </a:rPr>
              <a:t>Criterios de Evaluación </a:t>
            </a:r>
            <a:endParaRPr lang="es-ES" sz="7200" dirty="0">
              <a:ln w="28575">
                <a:solidFill>
                  <a:schemeClr val="accent2">
                    <a:satMod val="140000"/>
                  </a:schemeClr>
                </a:solidFill>
                <a:prstDash val="solid"/>
                <a:miter lim="800000"/>
              </a:ln>
              <a:noFill/>
              <a:effectLst>
                <a:outerShdw blurRad="25500" dist="23000" dir="7020000" algn="tl">
                  <a:srgbClr val="000000">
                    <a:alpha val="50000"/>
                  </a:srgbClr>
                </a:outerShdw>
              </a:effectLst>
              <a:latin typeface="Bernard MT Condensed" pitchFamily="18" charset="0"/>
            </a:endParaRPr>
          </a:p>
        </p:txBody>
      </p:sp>
      <p:sp>
        <p:nvSpPr>
          <p:cNvPr id="3" name="2 CuadroTexto"/>
          <p:cNvSpPr txBox="1"/>
          <p:nvPr/>
        </p:nvSpPr>
        <p:spPr>
          <a:xfrm>
            <a:off x="251520" y="1772816"/>
            <a:ext cx="8712968" cy="5293757"/>
          </a:xfrm>
          <a:prstGeom prst="rect">
            <a:avLst/>
          </a:prstGeom>
          <a:noFill/>
        </p:spPr>
        <p:txBody>
          <a:bodyPr wrap="square" rtlCol="0">
            <a:spAutoFit/>
          </a:bodyPr>
          <a:lstStyle/>
          <a:p>
            <a:pPr lvl="8"/>
            <a:r>
              <a:rPr lang="es-ES_tradnl" sz="3200" dirty="0" smtClean="0"/>
              <a:t>   CON </a:t>
            </a:r>
            <a:r>
              <a:rPr lang="es-ES_tradnl" sz="3200" dirty="0"/>
              <a:t>O</a:t>
            </a:r>
            <a:r>
              <a:rPr lang="es-ES_tradnl" sz="3200" dirty="0" smtClean="0"/>
              <a:t>. y P.   SIN O. y </a:t>
            </a:r>
            <a:r>
              <a:rPr lang="es-ES_tradnl" sz="3200" dirty="0"/>
              <a:t>P</a:t>
            </a:r>
            <a:r>
              <a:rPr lang="es-ES_tradnl" sz="3200" dirty="0" smtClean="0"/>
              <a:t>.</a:t>
            </a:r>
          </a:p>
          <a:p>
            <a:pPr marL="285750" indent="-285750">
              <a:buFont typeface="Wingdings" pitchFamily="2" charset="2"/>
              <a:buChar char="§"/>
            </a:pPr>
            <a:r>
              <a:rPr lang="es-ES_tradnl" sz="3200" dirty="0" smtClean="0"/>
              <a:t>Examen:				30		30</a:t>
            </a:r>
          </a:p>
          <a:p>
            <a:pPr marL="285750" indent="-285750">
              <a:buFont typeface="Wingdings" pitchFamily="2" charset="2"/>
              <a:buChar char="§"/>
            </a:pPr>
            <a:endParaRPr lang="es-ES_tradnl" sz="3200" dirty="0" smtClean="0"/>
          </a:p>
          <a:p>
            <a:pPr marL="285750" indent="-285750">
              <a:buFont typeface="Wingdings" pitchFamily="2" charset="2"/>
              <a:buChar char="§"/>
            </a:pPr>
            <a:r>
              <a:rPr lang="es-ES_tradnl" sz="3200" dirty="0" smtClean="0"/>
              <a:t>Trabajos escritos:		15		</a:t>
            </a:r>
            <a:r>
              <a:rPr lang="es-ES_tradnl" sz="3200" dirty="0"/>
              <a:t>3</a:t>
            </a:r>
            <a:r>
              <a:rPr lang="es-ES_tradnl" sz="3200" dirty="0" smtClean="0"/>
              <a:t>0		</a:t>
            </a:r>
          </a:p>
          <a:p>
            <a:pPr marL="285750" indent="-285750">
              <a:buFont typeface="Wingdings" pitchFamily="2" charset="2"/>
              <a:buChar char="§"/>
            </a:pPr>
            <a:endParaRPr lang="es-ES_tradnl" sz="3200" dirty="0" smtClean="0"/>
          </a:p>
          <a:p>
            <a:pPr marL="285750" indent="-285750">
              <a:buFont typeface="Wingdings" pitchFamily="2" charset="2"/>
              <a:buChar char="§"/>
            </a:pPr>
            <a:r>
              <a:rPr lang="es-ES_tradnl" sz="3200" dirty="0" smtClean="0"/>
              <a:t>Participación:		  	10		20</a:t>
            </a:r>
          </a:p>
          <a:p>
            <a:pPr marL="285750" indent="-285750">
              <a:buFont typeface="Wingdings" pitchFamily="2" charset="2"/>
              <a:buChar char="§"/>
            </a:pPr>
            <a:endParaRPr lang="es-ES_tradnl" sz="3200" dirty="0" smtClean="0"/>
          </a:p>
          <a:p>
            <a:pPr marL="285750" indent="-285750">
              <a:buFont typeface="Wingdings" pitchFamily="2" charset="2"/>
              <a:buChar char="§"/>
            </a:pPr>
            <a:r>
              <a:rPr lang="es-ES_tradnl" sz="3200" dirty="0" smtClean="0"/>
              <a:t>Jornada de Práctica:	25		__</a:t>
            </a:r>
          </a:p>
          <a:p>
            <a:pPr marL="285750" indent="-285750">
              <a:buFont typeface="Wingdings" pitchFamily="2" charset="2"/>
              <a:buChar char="§"/>
            </a:pPr>
            <a:endParaRPr lang="es-ES_tradnl" sz="3200" dirty="0" smtClean="0"/>
          </a:p>
          <a:p>
            <a:pPr marL="285750" indent="-285750">
              <a:buFont typeface="Wingdings" pitchFamily="2" charset="2"/>
              <a:buChar char="§"/>
            </a:pPr>
            <a:r>
              <a:rPr lang="es-ES_tradnl" sz="3200" dirty="0" smtClean="0"/>
              <a:t>Portafolio: 			20		20</a:t>
            </a:r>
          </a:p>
          <a:p>
            <a:endParaRPr lang="es-ES" dirty="0"/>
          </a:p>
        </p:txBody>
      </p:sp>
    </p:spTree>
    <p:extLst>
      <p:ext uri="{BB962C8B-B14F-4D97-AF65-F5344CB8AC3E}">
        <p14:creationId xmlns:p14="http://schemas.microsoft.com/office/powerpoint/2010/main" val="1993782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51520" y="188640"/>
            <a:ext cx="8568952" cy="6278642"/>
          </a:xfrm>
          <a:prstGeom prst="rect">
            <a:avLst/>
          </a:prstGeom>
        </p:spPr>
        <p:txBody>
          <a:bodyPr wrap="square">
            <a:spAutoFit/>
          </a:bodyPr>
          <a:lstStyle/>
          <a:p>
            <a:pPr algn="just"/>
            <a:r>
              <a:rPr lang="es-ES" sz="2400" dirty="0">
                <a:latin typeface="AR ESSENCE" pitchFamily="2" charset="0"/>
              </a:rPr>
              <a:t>El curso tiene como propósito que los estudiantes reconozcan la  importancia de la Educación artística en su experiencia personal,  en el desarrollo infantil y  en la educación preescolar; brindarles elementos  teóricos y prácticos de la música, la expresión corporal y la danza que les permitan expresar ideas y sentimientos mediante dichos </a:t>
            </a:r>
            <a:r>
              <a:rPr lang="es-ES" sz="2400" dirty="0" smtClean="0">
                <a:latin typeface="AR ESSENCE" pitchFamily="2" charset="0"/>
              </a:rPr>
              <a:t>lenguajes. </a:t>
            </a:r>
          </a:p>
          <a:p>
            <a:pPr algn="just"/>
            <a:endParaRPr lang="es-ES" sz="2400" dirty="0">
              <a:latin typeface="AR ESSENCE" pitchFamily="2" charset="0"/>
            </a:endParaRPr>
          </a:p>
          <a:p>
            <a:pPr algn="just"/>
            <a:r>
              <a:rPr lang="es-ES" sz="2400" dirty="0">
                <a:latin typeface="AR ESSENCE" pitchFamily="2" charset="0"/>
              </a:rPr>
              <a:t>A través de improvisaciones y juegos, herramientas fundamentales del arte, los estudiantes normalistas desarrollarán y fortalecerán su pensamiento creativo, lo que les permitirá responder de manera novedosa a los retos que enfrenten</a:t>
            </a:r>
            <a:r>
              <a:rPr lang="es-ES" sz="2400" dirty="0" smtClean="0">
                <a:latin typeface="AR ESSENCE" pitchFamily="2" charset="0"/>
              </a:rPr>
              <a:t>.</a:t>
            </a:r>
          </a:p>
          <a:p>
            <a:pPr algn="just"/>
            <a:endParaRPr lang="es-ES" sz="2400" dirty="0">
              <a:latin typeface="AR ESSENCE" pitchFamily="2" charset="0"/>
            </a:endParaRPr>
          </a:p>
          <a:p>
            <a:pPr algn="just"/>
            <a:r>
              <a:rPr lang="es-ES" sz="2400" dirty="0" smtClean="0">
                <a:latin typeface="AR ESSENCE" pitchFamily="2" charset="0"/>
              </a:rPr>
              <a:t>Lo</a:t>
            </a:r>
            <a:r>
              <a:rPr lang="es-ES" sz="2400" dirty="0" smtClean="0">
                <a:latin typeface="AR ESSENCE" pitchFamily="2" charset="0"/>
              </a:rPr>
              <a:t>s </a:t>
            </a:r>
            <a:r>
              <a:rPr lang="es-ES" sz="2400" dirty="0">
                <a:latin typeface="AR ESSENCE" pitchFamily="2" charset="0"/>
              </a:rPr>
              <a:t>estudiantes realizarán actividades teórico prácticas que fomenten el desarrollo de la competencia cultural y artística, la cual trasciende el campo de las artes, y permite el desarrollo de una visión crítica, del pensamiento creativo y la búsqueda de innovaciones, fomenta espacios de inclusión y respeto a la </a:t>
            </a:r>
            <a:r>
              <a:rPr lang="es-ES" sz="2400" dirty="0" smtClean="0">
                <a:latin typeface="AR ESSENCE" pitchFamily="2" charset="0"/>
              </a:rPr>
              <a:t>diversidad.   </a:t>
            </a:r>
            <a:endParaRPr lang="es-ES" sz="2400" dirty="0">
              <a:latin typeface="AR ESSENCE" pitchFamily="2" charset="0"/>
            </a:endParaRPr>
          </a:p>
          <a:p>
            <a:pPr algn="ctr"/>
            <a:endParaRPr lang="es-ES" dirty="0"/>
          </a:p>
        </p:txBody>
      </p:sp>
    </p:spTree>
    <p:extLst>
      <p:ext uri="{BB962C8B-B14F-4D97-AF65-F5344CB8AC3E}">
        <p14:creationId xmlns:p14="http://schemas.microsoft.com/office/powerpoint/2010/main" val="1879919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2960" y="836712"/>
            <a:ext cx="7520940" cy="5184576"/>
          </a:xfrm>
        </p:spPr>
        <p:txBody>
          <a:bodyPr>
            <a:normAutofit fontScale="92500"/>
          </a:bodyPr>
          <a:lstStyle/>
          <a:p>
            <a:pPr algn="just"/>
            <a:r>
              <a:rPr lang="es-MX" sz="2600" dirty="0" smtClean="0">
                <a:latin typeface="AR ESSENCE" pitchFamily="2" charset="0"/>
              </a:rPr>
              <a:t>Saberes: </a:t>
            </a:r>
            <a:r>
              <a:rPr lang="es-MX" sz="2600" b="0" dirty="0" smtClean="0">
                <a:latin typeface="AR ESSENCE" pitchFamily="2" charset="0"/>
              </a:rPr>
              <a:t>Este curso se centra en la Música, la Expresión Corporal y la Danza y sentará las bases para que los estudiantes desarrollen  las competencias artísticas.</a:t>
            </a:r>
          </a:p>
          <a:p>
            <a:pPr algn="just"/>
            <a:r>
              <a:rPr lang="es-MX" sz="2600" dirty="0" smtClean="0">
                <a:latin typeface="AR ESSENCE" pitchFamily="2" charset="0"/>
              </a:rPr>
              <a:t>Habilidades</a:t>
            </a:r>
            <a:r>
              <a:rPr lang="es-MX" sz="2600" dirty="0">
                <a:latin typeface="AR ESSENCE" pitchFamily="2" charset="0"/>
              </a:rPr>
              <a:t>:  </a:t>
            </a:r>
            <a:r>
              <a:rPr lang="es-MX" sz="2600" b="0" dirty="0">
                <a:latin typeface="AR ESSENCE" pitchFamily="2" charset="0"/>
              </a:rPr>
              <a:t>Formación integral de los estudiantes y desarrolla en ellos la expresividad, imaginación, sensibilidad, creatividad, aprendizaje,  capacidad de solucionar problemas, trabajo en equipo y aceptación de la diversidad, que serán de gran utilidad tanto para el desarrollo académico como para la vida personal y profesional.</a:t>
            </a:r>
          </a:p>
          <a:p>
            <a:pPr algn="just"/>
            <a:r>
              <a:rPr lang="es-MX" sz="2600" dirty="0" smtClean="0">
                <a:latin typeface="AR ESSENCE" pitchFamily="2" charset="0"/>
              </a:rPr>
              <a:t>Actitudes:</a:t>
            </a:r>
            <a:r>
              <a:rPr lang="es-MX" sz="2600" b="0" dirty="0" smtClean="0">
                <a:latin typeface="AR ESSENCE" pitchFamily="2" charset="0"/>
              </a:rPr>
              <a:t> </a:t>
            </a:r>
            <a:r>
              <a:rPr lang="es-MX" sz="2600" b="0" dirty="0">
                <a:latin typeface="AR ESSENCE" pitchFamily="2" charset="0"/>
              </a:rPr>
              <a:t>Amplia variedad de recursos útiles en su actividad profesional y que se apropien de herramientas que les permitan tener  mayor libertad al usar los lenguajes de la Música y la Danza</a:t>
            </a:r>
            <a:r>
              <a:rPr lang="es-MX" sz="2600" b="0" dirty="0" smtClean="0">
                <a:latin typeface="AR ESSENCE" pitchFamily="2" charset="0"/>
              </a:rPr>
              <a:t>.</a:t>
            </a:r>
          </a:p>
          <a:p>
            <a:endParaRPr lang="es-MX" dirty="0" smtClean="0"/>
          </a:p>
          <a:p>
            <a:endParaRPr lang="es-MX" dirty="0"/>
          </a:p>
        </p:txBody>
      </p:sp>
    </p:spTree>
    <p:extLst>
      <p:ext uri="{BB962C8B-B14F-4D97-AF65-F5344CB8AC3E}">
        <p14:creationId xmlns:p14="http://schemas.microsoft.com/office/powerpoint/2010/main" val="1638303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2960" y="1052736"/>
            <a:ext cx="7520940" cy="4248472"/>
          </a:xfrm>
        </p:spPr>
        <p:txBody>
          <a:bodyPr>
            <a:normAutofit fontScale="77500" lnSpcReduction="20000"/>
          </a:bodyPr>
          <a:lstStyle/>
          <a:p>
            <a:r>
              <a:rPr lang="es-MX" sz="3100" dirty="0" smtClean="0">
                <a:latin typeface="AR ESSENCE" pitchFamily="2" charset="0"/>
              </a:rPr>
              <a:t>Indicadores </a:t>
            </a:r>
            <a:r>
              <a:rPr lang="es-MX" sz="3100" dirty="0">
                <a:latin typeface="AR ESSENCE" pitchFamily="2" charset="0"/>
              </a:rPr>
              <a:t>de aprendizaje: </a:t>
            </a:r>
          </a:p>
          <a:p>
            <a:pPr algn="just"/>
            <a:r>
              <a:rPr lang="es-MX" sz="3100" b="0" dirty="0">
                <a:latin typeface="AR ESSENCE" pitchFamily="2" charset="0"/>
              </a:rPr>
              <a:t>Planeación de actividades creativas e innovadoras donde se propicie el desarrollo de las artes con los niños de preescolar.</a:t>
            </a:r>
          </a:p>
          <a:p>
            <a:pPr algn="just"/>
            <a:r>
              <a:rPr lang="es-MX" sz="3100" b="0" dirty="0">
                <a:latin typeface="AR ESSENCE" pitchFamily="2" charset="0"/>
              </a:rPr>
              <a:t>Participación activa y desenvuelta en cada una de las manifestaciones artísticas.</a:t>
            </a:r>
          </a:p>
          <a:p>
            <a:pPr algn="just"/>
            <a:r>
              <a:rPr lang="es-MX" sz="3100" b="0" dirty="0">
                <a:latin typeface="AR ESSENCE" pitchFamily="2" charset="0"/>
              </a:rPr>
              <a:t>Análisis y crítica de las bases teóricas del desarrollo del Art en el preescolar, así como de su propia desenvoltura en el medio.</a:t>
            </a:r>
          </a:p>
          <a:p>
            <a:pPr algn="just"/>
            <a:r>
              <a:rPr lang="es-MX" sz="3100" b="0" dirty="0">
                <a:latin typeface="AR ESSENCE" pitchFamily="2" charset="0"/>
              </a:rPr>
              <a:t>Plasmar en un escrito lo referente al análisis, crítica y construcción de nuevos momentos didácticos en su intervención docente</a:t>
            </a:r>
          </a:p>
          <a:p>
            <a:endParaRPr lang="es-MX" dirty="0"/>
          </a:p>
        </p:txBody>
      </p:sp>
    </p:spTree>
    <p:extLst>
      <p:ext uri="{BB962C8B-B14F-4D97-AF65-F5344CB8AC3E}">
        <p14:creationId xmlns:p14="http://schemas.microsoft.com/office/powerpoint/2010/main" val="2220424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06288" y="764704"/>
            <a:ext cx="8586192" cy="5262979"/>
          </a:xfrm>
          <a:prstGeom prst="rect">
            <a:avLst/>
          </a:prstGeom>
        </p:spPr>
        <p:txBody>
          <a:bodyPr wrap="square">
            <a:spAutoFit/>
          </a:bodyPr>
          <a:lstStyle/>
          <a:p>
            <a:pPr algn="just"/>
            <a:r>
              <a:rPr lang="es-ES" sz="2400" dirty="0">
                <a:latin typeface="AR ESSENCE" pitchFamily="2" charset="0"/>
              </a:rPr>
              <a:t>Este primer curso se centra </a:t>
            </a:r>
            <a:r>
              <a:rPr lang="es-ES" sz="2400" dirty="0" smtClean="0">
                <a:latin typeface="AR ESSENCE" pitchFamily="2" charset="0"/>
              </a:rPr>
              <a:t>en </a:t>
            </a:r>
            <a:r>
              <a:rPr lang="es-ES" sz="2400" dirty="0">
                <a:latin typeface="AR ESSENCE" pitchFamily="2" charset="0"/>
              </a:rPr>
              <a:t>que los estudiantes desarrollen las competencias artísticas que, en conjunto con las competencias adquiridas en otros cursos de la licenciatura, les permitirán diseñar actividades para niños en edad preescolar de acuerdo con el desarrollo psicopedagógico de los mismos, en concordancia con los programas vigentes. </a:t>
            </a:r>
            <a:endParaRPr lang="es-ES" sz="2400" dirty="0" smtClean="0">
              <a:latin typeface="AR ESSENCE" pitchFamily="2" charset="0"/>
            </a:endParaRPr>
          </a:p>
          <a:p>
            <a:pPr algn="just"/>
            <a:endParaRPr lang="es-ES" sz="2400" dirty="0" smtClean="0">
              <a:latin typeface="AR ESSENCE" pitchFamily="2" charset="0"/>
            </a:endParaRPr>
          </a:p>
          <a:p>
            <a:pPr algn="just"/>
            <a:r>
              <a:rPr lang="es-ES" sz="2400" dirty="0" smtClean="0">
                <a:latin typeface="AR ESSENCE" pitchFamily="2" charset="0"/>
              </a:rPr>
              <a:t>Se </a:t>
            </a:r>
            <a:r>
              <a:rPr lang="es-ES" sz="2400" dirty="0">
                <a:latin typeface="AR ESSENCE" pitchFamily="2" charset="0"/>
              </a:rPr>
              <a:t>pretende que los futuros docentes profundicen en su experiencia y conocimiento de </a:t>
            </a:r>
            <a:r>
              <a:rPr lang="es-ES" sz="2400" dirty="0" smtClean="0">
                <a:latin typeface="AR ESSENCE" pitchFamily="2" charset="0"/>
              </a:rPr>
              <a:t>las artes </a:t>
            </a:r>
            <a:r>
              <a:rPr lang="es-ES" sz="2400" dirty="0">
                <a:latin typeface="AR ESSENCE" pitchFamily="2" charset="0"/>
              </a:rPr>
              <a:t>para que adquieran una amplia variedad de recursos útiles en </a:t>
            </a:r>
            <a:r>
              <a:rPr lang="es-ES" sz="2400" dirty="0" smtClean="0">
                <a:latin typeface="AR ESSENCE" pitchFamily="2" charset="0"/>
              </a:rPr>
              <a:t>su </a:t>
            </a:r>
            <a:r>
              <a:rPr lang="es-ES" sz="2400" dirty="0">
                <a:latin typeface="AR ESSENCE" pitchFamily="2" charset="0"/>
              </a:rPr>
              <a:t>actividad profesional y que se apropien de herramientas </a:t>
            </a:r>
            <a:r>
              <a:rPr lang="es-ES" sz="2400" dirty="0" smtClean="0">
                <a:latin typeface="AR ESSENCE" pitchFamily="2" charset="0"/>
              </a:rPr>
              <a:t>que </a:t>
            </a:r>
            <a:r>
              <a:rPr lang="es-ES" sz="2400" dirty="0">
                <a:latin typeface="AR ESSENCE" pitchFamily="2" charset="0"/>
              </a:rPr>
              <a:t>les permitan tener  mayor libertad al usar los lenguajes de la Música y la Danza. </a:t>
            </a:r>
            <a:endParaRPr lang="es-ES" sz="2400" dirty="0" smtClean="0">
              <a:latin typeface="AR ESSENCE" pitchFamily="2" charset="0"/>
            </a:endParaRPr>
          </a:p>
          <a:p>
            <a:pPr algn="just"/>
            <a:endParaRPr lang="es-ES" sz="2400" dirty="0" smtClean="0">
              <a:latin typeface="AR ESSENCE" pitchFamily="2" charset="0"/>
            </a:endParaRPr>
          </a:p>
          <a:p>
            <a:pPr algn="just"/>
            <a:r>
              <a:rPr lang="es-ES" sz="2400" dirty="0" smtClean="0">
                <a:latin typeface="AR ESSENCE" pitchFamily="2" charset="0"/>
              </a:rPr>
              <a:t>Desarrollo de </a:t>
            </a:r>
            <a:r>
              <a:rPr lang="es-ES" sz="2400" dirty="0">
                <a:latin typeface="AR ESSENCE" pitchFamily="2" charset="0"/>
              </a:rPr>
              <a:t>un lenguaje sonoro o musical, así como un lenguaje corporal o </a:t>
            </a:r>
            <a:r>
              <a:rPr lang="es-ES" sz="2400" dirty="0" smtClean="0">
                <a:latin typeface="AR ESSENCE" pitchFamily="2" charset="0"/>
              </a:rPr>
              <a:t>dancístico. </a:t>
            </a:r>
            <a:endParaRPr lang="es-ES" sz="2400" dirty="0">
              <a:latin typeface="AR ESSENCE" pitchFamily="2" charset="0"/>
            </a:endParaRPr>
          </a:p>
        </p:txBody>
      </p:sp>
    </p:spTree>
    <p:extLst>
      <p:ext uri="{BB962C8B-B14F-4D97-AF65-F5344CB8AC3E}">
        <p14:creationId xmlns:p14="http://schemas.microsoft.com/office/powerpoint/2010/main" val="11255178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34280" y="605001"/>
            <a:ext cx="8586192" cy="5632311"/>
          </a:xfrm>
          <a:prstGeom prst="rect">
            <a:avLst/>
          </a:prstGeom>
        </p:spPr>
        <p:txBody>
          <a:bodyPr wrap="square">
            <a:spAutoFit/>
          </a:bodyPr>
          <a:lstStyle/>
          <a:p>
            <a:pPr algn="just"/>
            <a:r>
              <a:rPr lang="es-ES" sz="2400" dirty="0">
                <a:latin typeface="AR ESSENCE" pitchFamily="2" charset="0"/>
              </a:rPr>
              <a:t>S</a:t>
            </a:r>
            <a:r>
              <a:rPr lang="es-ES" sz="2400" dirty="0" smtClean="0">
                <a:latin typeface="AR ESSENCE" pitchFamily="2" charset="0"/>
              </a:rPr>
              <a:t>e </a:t>
            </a:r>
            <a:r>
              <a:rPr lang="es-ES" sz="2400" dirty="0">
                <a:latin typeface="AR ESSENCE" pitchFamily="2" charset="0"/>
              </a:rPr>
              <a:t>busca que los estudiantes reflexionen </a:t>
            </a:r>
            <a:r>
              <a:rPr lang="es-ES" sz="2400" dirty="0" smtClean="0">
                <a:latin typeface="AR ESSENCE" pitchFamily="2" charset="0"/>
              </a:rPr>
              <a:t>sobre </a:t>
            </a:r>
            <a:r>
              <a:rPr lang="es-ES" sz="2400" dirty="0">
                <a:latin typeface="AR ESSENCE" pitchFamily="2" charset="0"/>
              </a:rPr>
              <a:t>su  experiencia con las artes  y conozcan las bases teóricas que justifican la presencia de las mismas en la </a:t>
            </a:r>
            <a:r>
              <a:rPr lang="es-ES" sz="2400" dirty="0" smtClean="0">
                <a:latin typeface="AR ESSENCE" pitchFamily="2" charset="0"/>
              </a:rPr>
              <a:t>educación </a:t>
            </a:r>
            <a:r>
              <a:rPr lang="es-ES" sz="2400" dirty="0">
                <a:latin typeface="AR ESSENCE" pitchFamily="2" charset="0"/>
              </a:rPr>
              <a:t>preescolar.  </a:t>
            </a:r>
            <a:endParaRPr lang="es-ES" sz="2400" dirty="0" smtClean="0">
              <a:latin typeface="AR ESSENCE" pitchFamily="2" charset="0"/>
            </a:endParaRPr>
          </a:p>
          <a:p>
            <a:pPr algn="just"/>
            <a:endParaRPr lang="es-ES" sz="2400" dirty="0">
              <a:latin typeface="AR ESSENCE" pitchFamily="2" charset="0"/>
            </a:endParaRPr>
          </a:p>
          <a:p>
            <a:pPr algn="just"/>
            <a:r>
              <a:rPr lang="es-ES" sz="2400" dirty="0">
                <a:latin typeface="AR ESSENCE" pitchFamily="2" charset="0"/>
              </a:rPr>
              <a:t>Con base en su experiencia estética </a:t>
            </a:r>
            <a:r>
              <a:rPr lang="es-ES" sz="2400" dirty="0" smtClean="0">
                <a:latin typeface="AR ESSENCE" pitchFamily="2" charset="0"/>
              </a:rPr>
              <a:t>reconocerán las habilidades </a:t>
            </a:r>
            <a:r>
              <a:rPr lang="es-ES" sz="2400" dirty="0">
                <a:latin typeface="AR ESSENCE" pitchFamily="2" charset="0"/>
              </a:rPr>
              <a:t>expresivas, críticas, de análisis y observación en los niños de preescolar</a:t>
            </a:r>
            <a:r>
              <a:rPr lang="es-ES" sz="2400" dirty="0" smtClean="0">
                <a:latin typeface="AR ESSENCE" pitchFamily="2" charset="0"/>
              </a:rPr>
              <a:t>.</a:t>
            </a:r>
          </a:p>
          <a:p>
            <a:pPr algn="just"/>
            <a:endParaRPr lang="es-ES" sz="2400" dirty="0" smtClean="0">
              <a:latin typeface="AR ESSENCE" pitchFamily="2" charset="0"/>
            </a:endParaRPr>
          </a:p>
          <a:p>
            <a:pPr algn="just"/>
            <a:r>
              <a:rPr lang="es-ES" sz="2400" dirty="0" smtClean="0">
                <a:latin typeface="AR ESSENCE" pitchFamily="2" charset="0"/>
              </a:rPr>
              <a:t>Se </a:t>
            </a:r>
            <a:r>
              <a:rPr lang="es-ES" sz="2400" dirty="0">
                <a:latin typeface="AR ESSENCE" pitchFamily="2" charset="0"/>
              </a:rPr>
              <a:t>espera que los futuros maestros integren sus conocimientos y experiencias artísticas a su planeación y práctica </a:t>
            </a:r>
            <a:r>
              <a:rPr lang="es-ES" sz="2400" dirty="0" smtClean="0">
                <a:latin typeface="AR ESSENCE" pitchFamily="2" charset="0"/>
              </a:rPr>
              <a:t>docente.</a:t>
            </a:r>
          </a:p>
          <a:p>
            <a:pPr algn="just"/>
            <a:endParaRPr lang="es-ES" sz="2400" dirty="0">
              <a:latin typeface="AR ESSENCE" pitchFamily="2" charset="0"/>
            </a:endParaRPr>
          </a:p>
          <a:p>
            <a:pPr algn="just"/>
            <a:r>
              <a:rPr lang="es-ES" sz="2400" dirty="0">
                <a:latin typeface="AR ESSENCE" pitchFamily="2" charset="0"/>
              </a:rPr>
              <a:t>Se </a:t>
            </a:r>
            <a:r>
              <a:rPr lang="es-ES" sz="2400" dirty="0" smtClean="0">
                <a:latin typeface="AR ESSENCE" pitchFamily="2" charset="0"/>
              </a:rPr>
              <a:t>sugiere</a:t>
            </a:r>
            <a:r>
              <a:rPr lang="es-ES" sz="2400" dirty="0" smtClean="0">
                <a:latin typeface="AR ESSENCE" pitchFamily="2" charset="0"/>
              </a:rPr>
              <a:t> </a:t>
            </a:r>
            <a:r>
              <a:rPr lang="es-ES" sz="2400" dirty="0">
                <a:latin typeface="AR ESSENCE" pitchFamily="2" charset="0"/>
              </a:rPr>
              <a:t>que cada  sesión se convierta en una experiencia estética y sensible que abra nuevos mundos y posibilidades a los estudiantes, permitiéndoles acceder al conocimiento de nuevas maneras en las que la libertad, la exploración y el disfrute contribuyan a su desarrollo armonioso y al enriquecimiento de su vida como docentes en el futuro. </a:t>
            </a:r>
          </a:p>
        </p:txBody>
      </p:sp>
    </p:spTree>
    <p:extLst>
      <p:ext uri="{BB962C8B-B14F-4D97-AF65-F5344CB8AC3E}">
        <p14:creationId xmlns:p14="http://schemas.microsoft.com/office/powerpoint/2010/main" val="2260863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 y="1268760"/>
            <a:ext cx="8964487" cy="5262979"/>
          </a:xfrm>
          <a:prstGeom prst="rect">
            <a:avLst/>
          </a:prstGeom>
        </p:spPr>
        <p:txBody>
          <a:bodyPr wrap="square">
            <a:spAutoFit/>
          </a:bodyPr>
          <a:lstStyle/>
          <a:p>
            <a:pPr marL="342900" lvl="0" indent="-342900" algn="just">
              <a:buFont typeface="Wingdings" pitchFamily="2" charset="2"/>
              <a:buChar char="Ø"/>
            </a:pPr>
            <a:r>
              <a:rPr lang="es-ES" sz="2400" b="1" dirty="0" smtClean="0">
                <a:ln w="3175">
                  <a:solidFill>
                    <a:schemeClr val="bg1"/>
                  </a:solidFill>
                </a:ln>
                <a:latin typeface="AR ESSENCE" pitchFamily="2" charset="0"/>
              </a:rPr>
              <a:t>Diseña </a:t>
            </a:r>
            <a:r>
              <a:rPr lang="es-ES" sz="2400" b="1" dirty="0">
                <a:ln w="3175">
                  <a:solidFill>
                    <a:schemeClr val="bg1"/>
                  </a:solidFill>
                </a:ln>
                <a:latin typeface="AR ESSENCE" pitchFamily="2" charset="0"/>
              </a:rPr>
              <a:t>planeaciones didácticas, aplicando sus conocimientos pedagógicos y disciplinares para responder a las necesidades del contexto en el marco del plan y programas de estudio de la educación básica. </a:t>
            </a:r>
            <a:endParaRPr lang="es-ES" sz="2400" b="1" dirty="0" smtClean="0">
              <a:ln w="3175">
                <a:solidFill>
                  <a:schemeClr val="bg1"/>
                </a:solidFill>
              </a:ln>
              <a:latin typeface="AR ESSENCE" pitchFamily="2" charset="0"/>
            </a:endParaRPr>
          </a:p>
          <a:p>
            <a:pPr marL="342900" lvl="0" indent="-342900" algn="just">
              <a:buFont typeface="Wingdings" pitchFamily="2" charset="2"/>
              <a:buChar char="Ø"/>
            </a:pPr>
            <a:endParaRPr lang="es-ES" sz="2400" b="1" dirty="0">
              <a:ln w="3175">
                <a:solidFill>
                  <a:schemeClr val="bg1"/>
                </a:solidFill>
              </a:ln>
              <a:latin typeface="AR ESSENCE" pitchFamily="2" charset="0"/>
            </a:endParaRPr>
          </a:p>
          <a:p>
            <a:pPr marL="342900" lvl="0" indent="-342900" algn="just">
              <a:buFont typeface="Wingdings" pitchFamily="2" charset="2"/>
              <a:buChar char="Ø"/>
            </a:pPr>
            <a:r>
              <a:rPr lang="es-ES" sz="2400" b="1" dirty="0" smtClean="0">
                <a:ln w="3175">
                  <a:solidFill>
                    <a:schemeClr val="bg1"/>
                  </a:solidFill>
                </a:ln>
                <a:latin typeface="AR ESSENCE" pitchFamily="2" charset="0"/>
              </a:rPr>
              <a:t>Genera </a:t>
            </a:r>
            <a:r>
              <a:rPr lang="es-ES" sz="2400" b="1" dirty="0">
                <a:ln w="3175">
                  <a:solidFill>
                    <a:schemeClr val="bg1"/>
                  </a:solidFill>
                </a:ln>
                <a:latin typeface="AR ESSENCE" pitchFamily="2" charset="0"/>
              </a:rPr>
              <a:t>ambientes formativos para propiciar la autonomía y promover el desarrollo de las competencias en los alumnos de educación básica.  </a:t>
            </a:r>
          </a:p>
          <a:p>
            <a:pPr marL="342900" lvl="0" indent="-342900" algn="just">
              <a:buFont typeface="Wingdings" pitchFamily="2" charset="2"/>
              <a:buChar char="Ø"/>
            </a:pPr>
            <a:endParaRPr lang="es-ES" sz="2400" b="1" dirty="0" smtClean="0">
              <a:ln w="3175">
                <a:solidFill>
                  <a:schemeClr val="bg1"/>
                </a:solidFill>
              </a:ln>
              <a:latin typeface="AR ESSENCE" pitchFamily="2" charset="0"/>
            </a:endParaRPr>
          </a:p>
          <a:p>
            <a:pPr marL="342900" lvl="0" indent="-342900" algn="just">
              <a:buFont typeface="Wingdings" pitchFamily="2" charset="2"/>
              <a:buChar char="Ø"/>
            </a:pPr>
            <a:r>
              <a:rPr lang="es-ES" sz="2400" b="1" dirty="0" smtClean="0">
                <a:ln w="3175">
                  <a:solidFill>
                    <a:schemeClr val="bg1"/>
                  </a:solidFill>
                </a:ln>
                <a:latin typeface="AR ESSENCE" pitchFamily="2" charset="0"/>
              </a:rPr>
              <a:t>Aplica </a:t>
            </a:r>
            <a:r>
              <a:rPr lang="es-ES" sz="2400" b="1" dirty="0">
                <a:ln w="3175">
                  <a:solidFill>
                    <a:schemeClr val="bg1"/>
                  </a:solidFill>
                </a:ln>
                <a:latin typeface="AR ESSENCE" pitchFamily="2" charset="0"/>
              </a:rPr>
              <a:t>críticamente el plan y programas de estudio de la educación básica para alcanzar los propósitos educativos y contribuir al pleno desenvolvimiento de las capacidades de los alumnos del nivel escolar. </a:t>
            </a:r>
          </a:p>
          <a:p>
            <a:pPr marL="342900" lvl="0" indent="-342900" algn="just">
              <a:buFont typeface="Wingdings" pitchFamily="2" charset="2"/>
              <a:buChar char="Ø"/>
            </a:pPr>
            <a:endParaRPr lang="es-ES" sz="2400" b="1" dirty="0" smtClean="0">
              <a:ln w="3175">
                <a:solidFill>
                  <a:schemeClr val="bg1"/>
                </a:solidFill>
              </a:ln>
              <a:latin typeface="AR ESSENCE" pitchFamily="2" charset="0"/>
            </a:endParaRPr>
          </a:p>
          <a:p>
            <a:pPr marL="342900" lvl="0" indent="-342900" algn="just">
              <a:buFont typeface="Wingdings" pitchFamily="2" charset="2"/>
              <a:buChar char="Ø"/>
            </a:pPr>
            <a:r>
              <a:rPr lang="es-ES" sz="2400" b="1" dirty="0" smtClean="0">
                <a:ln w="3175">
                  <a:solidFill>
                    <a:schemeClr val="bg1"/>
                  </a:solidFill>
                </a:ln>
                <a:latin typeface="AR ESSENCE" pitchFamily="2" charset="0"/>
              </a:rPr>
              <a:t>Propicia </a:t>
            </a:r>
            <a:r>
              <a:rPr lang="es-ES" sz="2400" b="1" dirty="0">
                <a:ln w="3175">
                  <a:solidFill>
                    <a:schemeClr val="bg1"/>
                  </a:solidFill>
                </a:ln>
                <a:latin typeface="AR ESSENCE" pitchFamily="2" charset="0"/>
              </a:rPr>
              <a:t>y regula espacios de aprendizaje incluyentes para todos los alumnos, con el fin de promover la convivencia, el respeto y la aceptación. </a:t>
            </a:r>
          </a:p>
        </p:txBody>
      </p:sp>
      <p:sp>
        <p:nvSpPr>
          <p:cNvPr id="3" name="2 Rectángulo"/>
          <p:cNvSpPr/>
          <p:nvPr/>
        </p:nvSpPr>
        <p:spPr>
          <a:xfrm>
            <a:off x="-1" y="260648"/>
            <a:ext cx="9144001" cy="954107"/>
          </a:xfrm>
          <a:prstGeom prst="rect">
            <a:avLst/>
          </a:prstGeom>
        </p:spPr>
        <p:txBody>
          <a:bodyPr wrap="square">
            <a:spAutoFit/>
          </a:bodyPr>
          <a:lstStyle/>
          <a:p>
            <a:pPr algn="ctr"/>
            <a:r>
              <a:rPr lang="es-ES" sz="2800" b="1" dirty="0" smtClean="0">
                <a:ln w="6350" cmpd="sng">
                  <a:gradFill>
                    <a:gsLst>
                      <a:gs pos="70000">
                        <a:schemeClr val="accent6">
                          <a:shade val="50000"/>
                          <a:satMod val="190000"/>
                        </a:schemeClr>
                      </a:gs>
                      <a:gs pos="0">
                        <a:schemeClr val="accent6">
                          <a:tint val="77000"/>
                          <a:satMod val="180000"/>
                        </a:schemeClr>
                      </a:gs>
                    </a:gsLst>
                    <a:lin ang="5400000"/>
                  </a:gradFill>
                  <a:prstDash val="solid"/>
                </a:ln>
                <a:latin typeface="AR ESSENCE" pitchFamily="2" charset="0"/>
              </a:rPr>
              <a:t>COMPETENCIAS DEL PERFIL DE EGRESO </a:t>
            </a:r>
          </a:p>
          <a:p>
            <a:pPr algn="ctr"/>
            <a:r>
              <a:rPr lang="es-ES" sz="2800" b="1" dirty="0" smtClean="0">
                <a:ln w="6350" cmpd="sng">
                  <a:gradFill>
                    <a:gsLst>
                      <a:gs pos="70000">
                        <a:schemeClr val="accent6">
                          <a:shade val="50000"/>
                          <a:satMod val="190000"/>
                        </a:schemeClr>
                      </a:gs>
                      <a:gs pos="0">
                        <a:schemeClr val="accent6">
                          <a:tint val="77000"/>
                          <a:satMod val="180000"/>
                        </a:schemeClr>
                      </a:gs>
                    </a:gsLst>
                    <a:lin ang="5400000"/>
                  </a:gradFill>
                  <a:prstDash val="solid"/>
                </a:ln>
                <a:latin typeface="AR ESSENCE" pitchFamily="2" charset="0"/>
              </a:rPr>
              <a:t>A LAS QUE CONTRIBUYE ESTE CURSO: </a:t>
            </a:r>
            <a:endParaRPr lang="es-ES" sz="2800" b="1" dirty="0">
              <a:ln w="6350" cmpd="sng">
                <a:gradFill>
                  <a:gsLst>
                    <a:gs pos="70000">
                      <a:schemeClr val="accent6">
                        <a:shade val="50000"/>
                        <a:satMod val="190000"/>
                      </a:schemeClr>
                    </a:gs>
                    <a:gs pos="0">
                      <a:schemeClr val="accent6">
                        <a:tint val="77000"/>
                        <a:satMod val="180000"/>
                      </a:schemeClr>
                    </a:gs>
                  </a:gsLst>
                  <a:lin ang="5400000"/>
                </a:gradFill>
                <a:prstDash val="solid"/>
              </a:ln>
              <a:latin typeface="AR ESSENCE" pitchFamily="2" charset="0"/>
            </a:endParaRPr>
          </a:p>
        </p:txBody>
      </p:sp>
    </p:spTree>
    <p:extLst>
      <p:ext uri="{BB962C8B-B14F-4D97-AF65-F5344CB8AC3E}">
        <p14:creationId xmlns:p14="http://schemas.microsoft.com/office/powerpoint/2010/main" val="2608108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267744" y="323945"/>
            <a:ext cx="4264309" cy="584775"/>
          </a:xfrm>
          <a:prstGeom prst="rect">
            <a:avLst/>
          </a:prstGeom>
          <a:noFill/>
        </p:spPr>
        <p:txBody>
          <a:bodyPr wrap="none" rtlCol="0">
            <a:spAutoFit/>
          </a:bodyPr>
          <a:lstStyle/>
          <a:p>
            <a:r>
              <a:rPr lang="es-MX" sz="3200" dirty="0" smtClean="0">
                <a:latin typeface="AR ESSENCE" pitchFamily="2" charset="0"/>
              </a:rPr>
              <a:t>COMPETENCIAS DEL CURSO</a:t>
            </a:r>
            <a:endParaRPr lang="es-MX" sz="3200" dirty="0">
              <a:latin typeface="AR ESSENCE" pitchFamily="2" charset="0"/>
            </a:endParaRPr>
          </a:p>
        </p:txBody>
      </p:sp>
      <p:sp>
        <p:nvSpPr>
          <p:cNvPr id="6" name="5 CuadroTexto"/>
          <p:cNvSpPr txBox="1"/>
          <p:nvPr/>
        </p:nvSpPr>
        <p:spPr>
          <a:xfrm>
            <a:off x="395536" y="980728"/>
            <a:ext cx="8352928" cy="4893647"/>
          </a:xfrm>
          <a:prstGeom prst="rect">
            <a:avLst/>
          </a:prstGeom>
          <a:noFill/>
        </p:spPr>
        <p:txBody>
          <a:bodyPr wrap="square" rtlCol="0">
            <a:spAutoFit/>
          </a:bodyPr>
          <a:lstStyle/>
          <a:p>
            <a:pPr algn="just"/>
            <a:r>
              <a:rPr lang="es-MX" sz="2400" dirty="0">
                <a:latin typeface="AR ESSENCE" pitchFamily="2" charset="0"/>
              </a:rPr>
              <a:t>Reconoce la importancia de la educación artística en el desarrollo de la expresión, sensibilidad, percepción y creatividad de los alumnos, asegurando su pertinente aplicación en la educación preescolar. </a:t>
            </a:r>
          </a:p>
          <a:p>
            <a:pPr algn="just"/>
            <a:r>
              <a:rPr lang="es-MX" sz="2400" dirty="0">
                <a:latin typeface="AR ESSENCE" pitchFamily="2" charset="0"/>
              </a:rPr>
              <a:t> </a:t>
            </a:r>
          </a:p>
          <a:p>
            <a:pPr algn="just"/>
            <a:r>
              <a:rPr lang="es-MX" sz="2400" dirty="0" smtClean="0">
                <a:latin typeface="AR ESSENCE" pitchFamily="2" charset="0"/>
              </a:rPr>
              <a:t>Desarrolla </a:t>
            </a:r>
            <a:r>
              <a:rPr lang="es-MX" sz="2400" dirty="0">
                <a:latin typeface="AR ESSENCE" pitchFamily="2" charset="0"/>
              </a:rPr>
              <a:t>su sentido musical a través de la experimentación con diversos instrumentos y recursos como herramientas del lenguaje sonoro para afinar su percepción, interpretación, creatividad y apreciación musical a fin de emplearlos en su actividad docente.  </a:t>
            </a:r>
          </a:p>
          <a:p>
            <a:pPr algn="just"/>
            <a:endParaRPr lang="es-MX" sz="2400" dirty="0">
              <a:latin typeface="AR ESSENCE" pitchFamily="2" charset="0"/>
            </a:endParaRPr>
          </a:p>
          <a:p>
            <a:pPr algn="just"/>
            <a:r>
              <a:rPr lang="es-MX" sz="2400" dirty="0">
                <a:latin typeface="AR ESSENCE" pitchFamily="2" charset="0"/>
              </a:rPr>
              <a:t>Desarrolla un lenguaje corporal expresivo a través de la experimentación con el movimiento y con el uso del espacio y el tiempo, para enriquecer sus habilidades artísticas y didácticas vinculadas con su actividad docente. </a:t>
            </a:r>
          </a:p>
        </p:txBody>
      </p:sp>
    </p:spTree>
    <p:extLst>
      <p:ext uri="{BB962C8B-B14F-4D97-AF65-F5344CB8AC3E}">
        <p14:creationId xmlns:p14="http://schemas.microsoft.com/office/powerpoint/2010/main" val="224646408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126</TotalTime>
  <Words>1980</Words>
  <Application>Microsoft Office PowerPoint</Application>
  <PresentationFormat>Presentación en pantalla (4:3)</PresentationFormat>
  <Paragraphs>149</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Ángulos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Tremendo Posada</dc:creator>
  <cp:lastModifiedBy>Tremendo Posada</cp:lastModifiedBy>
  <cp:revision>15</cp:revision>
  <dcterms:created xsi:type="dcterms:W3CDTF">2016-09-07T05:46:42Z</dcterms:created>
  <dcterms:modified xsi:type="dcterms:W3CDTF">2017-09-04T14:58:10Z</dcterms:modified>
</cp:coreProperties>
</file>