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8/24/2017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1.png"/><Relationship Id="rId7"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8.png"/><Relationship Id="rId5" Type="http://schemas.openxmlformats.org/officeDocument/2006/relationships/image" Target="../media/image40.png"/><Relationship Id="rId10" Type="http://schemas.openxmlformats.org/officeDocument/2006/relationships/image" Target="../media/image7.png"/><Relationship Id="rId4" Type="http://schemas.openxmlformats.org/officeDocument/2006/relationships/image" Target="../media/image39.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Trabajo Docente </a:t>
            </a:r>
            <a:br>
              <a:rPr lang="es-MX" dirty="0" smtClean="0"/>
            </a:br>
            <a:r>
              <a:rPr lang="es-MX" dirty="0" smtClean="0"/>
              <a:t>e Innovación </a:t>
            </a:r>
            <a:endParaRPr lang="es-MX" dirty="0"/>
          </a:p>
        </p:txBody>
      </p:sp>
      <p:sp>
        <p:nvSpPr>
          <p:cNvPr id="3" name="Subtítulo 2"/>
          <p:cNvSpPr>
            <a:spLocks noGrp="1"/>
          </p:cNvSpPr>
          <p:nvPr>
            <p:ph type="subTitle" idx="1"/>
          </p:nvPr>
        </p:nvSpPr>
        <p:spPr/>
        <p:txBody>
          <a:bodyPr/>
          <a:lstStyle/>
          <a:p>
            <a:pPr algn="r"/>
            <a:r>
              <a:rPr lang="es-MX" sz="3200" dirty="0" smtClean="0"/>
              <a:t>Sonia </a:t>
            </a:r>
            <a:r>
              <a:rPr lang="es-MX" sz="3200" dirty="0"/>
              <a:t>Y</a:t>
            </a:r>
            <a:r>
              <a:rPr lang="es-MX" sz="3200" dirty="0" smtClean="0"/>
              <a:t>vonne </a:t>
            </a:r>
            <a:r>
              <a:rPr lang="es-MX" sz="3200" dirty="0"/>
              <a:t>G</a:t>
            </a:r>
            <a:r>
              <a:rPr lang="es-MX" sz="3200" dirty="0" smtClean="0"/>
              <a:t>arza Flores</a:t>
            </a:r>
          </a:p>
          <a:p>
            <a:pPr algn="r"/>
            <a:r>
              <a:rPr lang="es-MX" sz="2000" dirty="0" smtClean="0"/>
              <a:t>Ciclo escolar 2017-2018 </a:t>
            </a:r>
            <a:endParaRPr lang="es-MX"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91956"/>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3966" y="6190382"/>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6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JORNADAS DE PRÁCTICA </a:t>
            </a:r>
            <a:endParaRPr lang="es-MX" dirty="0"/>
          </a:p>
        </p:txBody>
      </p:sp>
      <p:sp>
        <p:nvSpPr>
          <p:cNvPr id="3" name="Marcador de contenido 2"/>
          <p:cNvSpPr>
            <a:spLocks noGrp="1"/>
          </p:cNvSpPr>
          <p:nvPr>
            <p:ph idx="1"/>
          </p:nvPr>
        </p:nvSpPr>
        <p:spPr/>
        <p:txBody>
          <a:bodyPr/>
          <a:lstStyle/>
          <a:p>
            <a:r>
              <a:rPr lang="es-MX" dirty="0" smtClean="0"/>
              <a:t>VISITA PREVIA </a:t>
            </a:r>
          </a:p>
          <a:p>
            <a:pPr marL="0" indent="0">
              <a:buNone/>
            </a:pPr>
            <a:r>
              <a:rPr lang="es-MX" dirty="0" smtClean="0"/>
              <a:t>22  </a:t>
            </a:r>
            <a:r>
              <a:rPr lang="es-MX" dirty="0" smtClean="0"/>
              <a:t>DE SEPTIEMBRE </a:t>
            </a:r>
          </a:p>
          <a:p>
            <a:r>
              <a:rPr lang="es-MX" dirty="0" smtClean="0"/>
              <a:t>1° JORNADA DE PRACTICA </a:t>
            </a:r>
          </a:p>
          <a:p>
            <a:pPr marL="0" indent="0">
              <a:buNone/>
            </a:pPr>
            <a:r>
              <a:rPr lang="es-MX" dirty="0" smtClean="0"/>
              <a:t>9 AL 20 DE OCTUBRE </a:t>
            </a:r>
          </a:p>
          <a:p>
            <a:r>
              <a:rPr lang="es-MX" dirty="0" smtClean="0"/>
              <a:t>2° JORNADA DE PRACTICA </a:t>
            </a:r>
          </a:p>
          <a:p>
            <a:pPr marL="0" indent="0">
              <a:buNone/>
            </a:pPr>
            <a:r>
              <a:rPr lang="es-MX" dirty="0" smtClean="0"/>
              <a:t>27 DE NOVIEMBRE AL 8 DE DICIEMBRE </a:t>
            </a:r>
          </a:p>
          <a:p>
            <a:endParaRPr lang="es-MX" dirty="0"/>
          </a:p>
        </p:txBody>
      </p:sp>
      <p:pic>
        <p:nvPicPr>
          <p:cNvPr id="4" name="Imagen 3"/>
          <p:cNvPicPr>
            <a:picLocks noChangeAspect="1"/>
          </p:cNvPicPr>
          <p:nvPr/>
        </p:nvPicPr>
        <p:blipFill>
          <a:blip r:embed="rId2"/>
          <a:stretch>
            <a:fillRect/>
          </a:stretch>
        </p:blipFill>
        <p:spPr>
          <a:xfrm>
            <a:off x="7067550" y="2556932"/>
            <a:ext cx="2022401" cy="3451162"/>
          </a:xfrm>
          <a:prstGeom prst="rect">
            <a:avLst/>
          </a:prstGeom>
        </p:spPr>
      </p:pic>
      <p:pic>
        <p:nvPicPr>
          <p:cNvPr id="5" name="Imagen 4"/>
          <p:cNvPicPr>
            <a:picLocks noChangeAspect="1"/>
          </p:cNvPicPr>
          <p:nvPr/>
        </p:nvPicPr>
        <p:blipFill>
          <a:blip r:embed="rId3"/>
          <a:stretch>
            <a:fillRect/>
          </a:stretch>
        </p:blipFill>
        <p:spPr>
          <a:xfrm>
            <a:off x="8899451" y="3735062"/>
            <a:ext cx="2278390" cy="2278390"/>
          </a:xfrm>
          <a:prstGeom prst="rect">
            <a:avLst/>
          </a:prstGeom>
        </p:spPr>
      </p:pic>
      <p:pic>
        <p:nvPicPr>
          <p:cNvPr id="6" name="Imagen 5"/>
          <p:cNvPicPr>
            <a:picLocks noChangeAspect="1"/>
          </p:cNvPicPr>
          <p:nvPr/>
        </p:nvPicPr>
        <p:blipFill>
          <a:blip r:embed="rId4"/>
          <a:stretch>
            <a:fillRect/>
          </a:stretch>
        </p:blipFill>
        <p:spPr>
          <a:xfrm>
            <a:off x="1295401" y="982132"/>
            <a:ext cx="1018120" cy="1121761"/>
          </a:xfrm>
          <a:prstGeom prst="rect">
            <a:avLst/>
          </a:prstGeom>
        </p:spPr>
      </p:pic>
      <p:pic>
        <p:nvPicPr>
          <p:cNvPr id="7" name="Imagen 6"/>
          <p:cNvPicPr>
            <a:picLocks noChangeAspect="1"/>
          </p:cNvPicPr>
          <p:nvPr/>
        </p:nvPicPr>
        <p:blipFill>
          <a:blip r:embed="rId4"/>
          <a:stretch>
            <a:fillRect/>
          </a:stretch>
        </p:blipFill>
        <p:spPr>
          <a:xfrm>
            <a:off x="9707027" y="1073184"/>
            <a:ext cx="1018120" cy="1121761"/>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378" y="5875868"/>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352" y="5840613"/>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204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PERIODO DE EVALUACIONES</a:t>
            </a:r>
            <a:endParaRPr lang="es-MX" dirty="0"/>
          </a:p>
        </p:txBody>
      </p:sp>
      <p:sp>
        <p:nvSpPr>
          <p:cNvPr id="3" name="Marcador de contenido 2"/>
          <p:cNvSpPr>
            <a:spLocks noGrp="1"/>
          </p:cNvSpPr>
          <p:nvPr>
            <p:ph idx="1"/>
          </p:nvPr>
        </p:nvSpPr>
        <p:spPr/>
        <p:txBody>
          <a:bodyPr>
            <a:normAutofit fontScale="92500" lnSpcReduction="20000"/>
          </a:bodyPr>
          <a:lstStyle/>
          <a:p>
            <a:pPr algn="ctr"/>
            <a:r>
              <a:rPr lang="es-MX" dirty="0"/>
              <a:t>1° Evaluación institucional  </a:t>
            </a:r>
          </a:p>
          <a:p>
            <a:pPr marL="0" indent="0" algn="ctr">
              <a:buNone/>
            </a:pPr>
            <a:r>
              <a:rPr lang="es-MX" dirty="0">
                <a:solidFill>
                  <a:schemeClr val="accent1">
                    <a:lumMod val="75000"/>
                  </a:schemeClr>
                </a:solidFill>
              </a:rPr>
              <a:t>25 al 28 de Septiembre </a:t>
            </a:r>
          </a:p>
          <a:p>
            <a:pPr algn="ctr"/>
            <a:r>
              <a:rPr lang="es-MX" dirty="0"/>
              <a:t>2° Evaluación institucional </a:t>
            </a:r>
            <a:r>
              <a:rPr lang="es-MX" dirty="0" smtClean="0"/>
              <a:t>(</a:t>
            </a:r>
            <a:r>
              <a:rPr lang="es-MX" smtClean="0"/>
              <a:t>unidad </a:t>
            </a:r>
            <a:r>
              <a:rPr lang="es-MX" smtClean="0"/>
              <a:t>1)</a:t>
            </a:r>
            <a:endParaRPr lang="es-MX" dirty="0"/>
          </a:p>
          <a:p>
            <a:pPr marL="0" indent="0" algn="ctr">
              <a:buNone/>
            </a:pPr>
            <a:r>
              <a:rPr lang="es-MX" dirty="0">
                <a:solidFill>
                  <a:schemeClr val="accent1">
                    <a:lumMod val="75000"/>
                  </a:schemeClr>
                </a:solidFill>
              </a:rPr>
              <a:t>30 de octubre al 3 de </a:t>
            </a:r>
            <a:r>
              <a:rPr lang="es-MX" dirty="0" smtClean="0">
                <a:solidFill>
                  <a:schemeClr val="accent1">
                    <a:lumMod val="75000"/>
                  </a:schemeClr>
                </a:solidFill>
              </a:rPr>
              <a:t>Noviembre</a:t>
            </a:r>
            <a:r>
              <a:rPr lang="es-MX" dirty="0"/>
              <a:t> </a:t>
            </a:r>
            <a:endParaRPr lang="es-MX" dirty="0">
              <a:solidFill>
                <a:schemeClr val="accent1">
                  <a:lumMod val="75000"/>
                </a:schemeClr>
              </a:solidFill>
            </a:endParaRPr>
          </a:p>
          <a:p>
            <a:pPr algn="ctr"/>
            <a:r>
              <a:rPr lang="es-MX" dirty="0"/>
              <a:t>3° Evaluación institucional </a:t>
            </a:r>
            <a:r>
              <a:rPr lang="es-MX" dirty="0" smtClean="0"/>
              <a:t>(</a:t>
            </a:r>
            <a:r>
              <a:rPr lang="es-MX" dirty="0" smtClean="0"/>
              <a:t>unidad 2)</a:t>
            </a:r>
            <a:endParaRPr lang="es-MX" dirty="0" smtClean="0"/>
          </a:p>
          <a:p>
            <a:pPr algn="ctr"/>
            <a:r>
              <a:rPr lang="es-MX" dirty="0" smtClean="0">
                <a:solidFill>
                  <a:schemeClr val="accent1">
                    <a:lumMod val="75000"/>
                  </a:schemeClr>
                </a:solidFill>
              </a:rPr>
              <a:t>20 </a:t>
            </a:r>
            <a:r>
              <a:rPr lang="es-MX" dirty="0">
                <a:solidFill>
                  <a:schemeClr val="accent1">
                    <a:lumMod val="75000"/>
                  </a:schemeClr>
                </a:solidFill>
              </a:rPr>
              <a:t>al 24 de Noviembre</a:t>
            </a:r>
          </a:p>
          <a:p>
            <a:pPr algn="ctr"/>
            <a:r>
              <a:rPr lang="es-MX" dirty="0"/>
              <a:t>Examen semestral y evaluación global</a:t>
            </a:r>
          </a:p>
          <a:p>
            <a:pPr marL="0" indent="0" algn="ctr">
              <a:buNone/>
            </a:pPr>
            <a:r>
              <a:rPr lang="es-MX" dirty="0">
                <a:solidFill>
                  <a:schemeClr val="accent1">
                    <a:lumMod val="75000"/>
                  </a:schemeClr>
                </a:solidFill>
              </a:rPr>
              <a:t>15 al 19 de Enero </a:t>
            </a:r>
          </a:p>
        </p:txBody>
      </p:sp>
      <p:pic>
        <p:nvPicPr>
          <p:cNvPr id="4" name="Imagen 3"/>
          <p:cNvPicPr>
            <a:picLocks noChangeAspect="1"/>
          </p:cNvPicPr>
          <p:nvPr/>
        </p:nvPicPr>
        <p:blipFill>
          <a:blip r:embed="rId2"/>
          <a:stretch>
            <a:fillRect/>
          </a:stretch>
        </p:blipFill>
        <p:spPr>
          <a:xfrm>
            <a:off x="9230069" y="2761668"/>
            <a:ext cx="1666528" cy="3385133"/>
          </a:xfrm>
          <a:prstGeom prst="rect">
            <a:avLst/>
          </a:prstGeom>
        </p:spPr>
      </p:pic>
      <p:pic>
        <p:nvPicPr>
          <p:cNvPr id="5" name="Imagen 4"/>
          <p:cNvPicPr>
            <a:picLocks noChangeAspect="1"/>
          </p:cNvPicPr>
          <p:nvPr/>
        </p:nvPicPr>
        <p:blipFill>
          <a:blip r:embed="rId3"/>
          <a:stretch>
            <a:fillRect/>
          </a:stretch>
        </p:blipFill>
        <p:spPr>
          <a:xfrm>
            <a:off x="1908873" y="2761667"/>
            <a:ext cx="1571213" cy="3385133"/>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78" y="5812368"/>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5983" y="5812368"/>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74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9540138" y="3733868"/>
            <a:ext cx="718204" cy="1328922"/>
          </a:xfrm>
          <a:prstGeom prst="rect">
            <a:avLst/>
          </a:prstGeom>
        </p:spPr>
      </p:pic>
      <p:pic>
        <p:nvPicPr>
          <p:cNvPr id="6" name="Imagen 5"/>
          <p:cNvPicPr>
            <a:picLocks noChangeAspect="1"/>
          </p:cNvPicPr>
          <p:nvPr/>
        </p:nvPicPr>
        <p:blipFill>
          <a:blip r:embed="rId3"/>
          <a:stretch>
            <a:fillRect/>
          </a:stretch>
        </p:blipFill>
        <p:spPr>
          <a:xfrm>
            <a:off x="5889812" y="3836180"/>
            <a:ext cx="675675" cy="1226610"/>
          </a:xfrm>
          <a:prstGeom prst="rect">
            <a:avLst/>
          </a:prstGeom>
        </p:spPr>
      </p:pic>
      <p:sp>
        <p:nvSpPr>
          <p:cNvPr id="2" name="Título 1"/>
          <p:cNvSpPr>
            <a:spLocks noGrp="1"/>
          </p:cNvSpPr>
          <p:nvPr>
            <p:ph type="title"/>
          </p:nvPr>
        </p:nvSpPr>
        <p:spPr/>
        <p:txBody>
          <a:bodyPr/>
          <a:lstStyle/>
          <a:p>
            <a:r>
              <a:rPr lang="es-MX" dirty="0" smtClean="0">
                <a:latin typeface="Bradley Hand ITC" panose="03070402050302030203" pitchFamily="66" charset="0"/>
              </a:rPr>
              <a:t>¡¡FELIZ INICIO DE SEMESTRE!!</a:t>
            </a:r>
            <a:endParaRPr lang="es-MX" dirty="0">
              <a:latin typeface="Bradley Hand ITC" panose="03070402050302030203" pitchFamily="66" charset="0"/>
            </a:endParaRPr>
          </a:p>
        </p:txBody>
      </p:sp>
      <p:sp>
        <p:nvSpPr>
          <p:cNvPr id="3" name="Marcador de contenido 2"/>
          <p:cNvSpPr>
            <a:spLocks noGrp="1"/>
          </p:cNvSpPr>
          <p:nvPr>
            <p:ph idx="1"/>
          </p:nvPr>
        </p:nvSpPr>
        <p:spPr>
          <a:xfrm>
            <a:off x="1295402" y="2738861"/>
            <a:ext cx="9601196" cy="3318936"/>
          </a:xfrm>
        </p:spPr>
        <p:txBody>
          <a:bodyPr>
            <a:normAutofit lnSpcReduction="10000"/>
          </a:bodyPr>
          <a:lstStyle/>
          <a:p>
            <a:endParaRPr lang="es-MX" dirty="0" smtClean="0"/>
          </a:p>
          <a:p>
            <a:endParaRPr lang="es-MX" dirty="0"/>
          </a:p>
          <a:p>
            <a:endParaRPr lang="es-MX" dirty="0" smtClean="0"/>
          </a:p>
          <a:p>
            <a:endParaRPr lang="es-MX" dirty="0"/>
          </a:p>
          <a:p>
            <a:endParaRPr lang="es-MX" dirty="0" smtClean="0"/>
          </a:p>
          <a:p>
            <a:pPr marL="0" indent="0" algn="r">
              <a:buNone/>
            </a:pPr>
            <a:r>
              <a:rPr lang="es-MX" sz="4000" dirty="0" smtClean="0">
                <a:latin typeface="Bradley Hand ITC" panose="03070402050302030203" pitchFamily="66" charset="0"/>
              </a:rPr>
              <a:t>¡GRACIAS</a:t>
            </a:r>
            <a:r>
              <a:rPr lang="es-MX" dirty="0" smtClean="0"/>
              <a:t>!</a:t>
            </a:r>
            <a:endParaRPr lang="es-MX" dirty="0"/>
          </a:p>
        </p:txBody>
      </p:sp>
      <p:pic>
        <p:nvPicPr>
          <p:cNvPr id="4" name="Imagen 3"/>
          <p:cNvPicPr>
            <a:picLocks noChangeAspect="1"/>
          </p:cNvPicPr>
          <p:nvPr/>
        </p:nvPicPr>
        <p:blipFill>
          <a:blip r:embed="rId4"/>
          <a:stretch>
            <a:fillRect/>
          </a:stretch>
        </p:blipFill>
        <p:spPr>
          <a:xfrm>
            <a:off x="1377497" y="1963271"/>
            <a:ext cx="4017565" cy="3722604"/>
          </a:xfrm>
          <a:prstGeom prst="rect">
            <a:avLst/>
          </a:prstGeom>
        </p:spPr>
      </p:pic>
      <p:pic>
        <p:nvPicPr>
          <p:cNvPr id="5" name="Imagen 4"/>
          <p:cNvPicPr>
            <a:picLocks noChangeAspect="1"/>
          </p:cNvPicPr>
          <p:nvPr/>
        </p:nvPicPr>
        <p:blipFill>
          <a:blip r:embed="rId5"/>
          <a:stretch>
            <a:fillRect/>
          </a:stretch>
        </p:blipFill>
        <p:spPr>
          <a:xfrm>
            <a:off x="6511699" y="2814098"/>
            <a:ext cx="1938696" cy="2359356"/>
          </a:xfrm>
          <a:prstGeom prst="rect">
            <a:avLst/>
          </a:prstGeom>
        </p:spPr>
      </p:pic>
      <p:pic>
        <p:nvPicPr>
          <p:cNvPr id="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3839" y="3935001"/>
            <a:ext cx="495857" cy="111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7"/>
          <p:cNvPicPr>
            <a:picLocks noChangeAspect="1"/>
          </p:cNvPicPr>
          <p:nvPr/>
        </p:nvPicPr>
        <p:blipFill>
          <a:blip r:embed="rId7"/>
          <a:stretch>
            <a:fillRect/>
          </a:stretch>
        </p:blipFill>
        <p:spPr>
          <a:xfrm>
            <a:off x="8308671" y="3864344"/>
            <a:ext cx="677583" cy="1198446"/>
          </a:xfrm>
          <a:prstGeom prst="rect">
            <a:avLst/>
          </a:prstGeom>
        </p:spPr>
      </p:pic>
      <p:pic>
        <p:nvPicPr>
          <p:cNvPr id="10" name="Imagen 9"/>
          <p:cNvPicPr>
            <a:picLocks noChangeAspect="1"/>
          </p:cNvPicPr>
          <p:nvPr/>
        </p:nvPicPr>
        <p:blipFill>
          <a:blip r:embed="rId8"/>
          <a:stretch>
            <a:fillRect/>
          </a:stretch>
        </p:blipFill>
        <p:spPr>
          <a:xfrm>
            <a:off x="10313893" y="3830539"/>
            <a:ext cx="739849" cy="1218804"/>
          </a:xfrm>
          <a:prstGeom prst="rect">
            <a:avLst/>
          </a:prstGeom>
        </p:spPr>
      </p:pic>
      <p:pic>
        <p:nvPicPr>
          <p:cNvPr id="11" name="Imagen 10"/>
          <p:cNvPicPr>
            <a:picLocks noChangeAspect="1"/>
          </p:cNvPicPr>
          <p:nvPr/>
        </p:nvPicPr>
        <p:blipFill>
          <a:blip r:embed="rId9"/>
          <a:stretch>
            <a:fillRect/>
          </a:stretch>
        </p:blipFill>
        <p:spPr>
          <a:xfrm>
            <a:off x="5340493" y="3894660"/>
            <a:ext cx="565991" cy="1176198"/>
          </a:xfrm>
          <a:prstGeom prst="rect">
            <a:avLst/>
          </a:prstGeom>
        </p:spPr>
      </p:pic>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220" y="5841103"/>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79143" y="5806059"/>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403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72622" y="2628307"/>
            <a:ext cx="1053026" cy="3035192"/>
          </a:xfrm>
          <a:prstGeom prst="rect">
            <a:avLst/>
          </a:prstGeom>
        </p:spPr>
      </p:pic>
      <p:pic>
        <p:nvPicPr>
          <p:cNvPr id="5" name="Imagen 4"/>
          <p:cNvPicPr>
            <a:picLocks noChangeAspect="1"/>
          </p:cNvPicPr>
          <p:nvPr/>
        </p:nvPicPr>
        <p:blipFill>
          <a:blip r:embed="rId3"/>
          <a:stretch>
            <a:fillRect/>
          </a:stretch>
        </p:blipFill>
        <p:spPr>
          <a:xfrm>
            <a:off x="9772651" y="572865"/>
            <a:ext cx="830590" cy="1830686"/>
          </a:xfrm>
          <a:prstGeom prst="rect">
            <a:avLst/>
          </a:prstGeom>
        </p:spPr>
      </p:pic>
      <p:sp>
        <p:nvSpPr>
          <p:cNvPr id="2" name="Título 1"/>
          <p:cNvSpPr>
            <a:spLocks noGrp="1"/>
          </p:cNvSpPr>
          <p:nvPr>
            <p:ph type="title"/>
          </p:nvPr>
        </p:nvSpPr>
        <p:spPr/>
        <p:txBody>
          <a:bodyPr>
            <a:normAutofit fontScale="90000"/>
          </a:bodyPr>
          <a:lstStyle/>
          <a:p>
            <a:r>
              <a:rPr lang="es-MX" b="1" dirty="0" smtClean="0"/>
              <a:t>PROPÓSITO: </a:t>
            </a:r>
            <a:r>
              <a:rPr lang="es-MX" dirty="0"/>
              <a:t/>
            </a:r>
            <a:br>
              <a:rPr lang="es-MX" dirty="0"/>
            </a:br>
            <a:endParaRPr lang="es-MX" dirty="0"/>
          </a:p>
        </p:txBody>
      </p:sp>
      <p:sp>
        <p:nvSpPr>
          <p:cNvPr id="3" name="Marcador de contenido 2"/>
          <p:cNvSpPr>
            <a:spLocks noGrp="1"/>
          </p:cNvSpPr>
          <p:nvPr>
            <p:ph idx="1"/>
          </p:nvPr>
        </p:nvSpPr>
        <p:spPr>
          <a:xfrm>
            <a:off x="1445747" y="2422602"/>
            <a:ext cx="9601196" cy="3318936"/>
          </a:xfrm>
        </p:spPr>
        <p:txBody>
          <a:bodyPr>
            <a:normAutofit lnSpcReduction="10000"/>
          </a:bodyPr>
          <a:lstStyle/>
          <a:p>
            <a:r>
              <a:rPr lang="es-MX" dirty="0" smtClean="0"/>
              <a:t>Las </a:t>
            </a:r>
            <a:r>
              <a:rPr lang="es-MX" dirty="0"/>
              <a:t>experiencias obtenidas por los estudiantes en las escuelas de práctica durante los semestres anteriores han propiciado que reconozcan que la docencia es una acción compleja que constantemente pone en tensión sus competencias profesionales. Los enfoques y modelos vigentes en educación básica estipulan los principios que sustentan la enseñanza y el aprendizaje, no obstante, cuando son llevados a las aulas de clase siempre sufren ajustes y adaptaciones específicas de acuerdo con los contextos y los alumnos. Los cambios e incorporaciones que realizan los profesores están orientados, la mayoría de las veces, a mejorar su práctica y los resultados de aprendizaje. 	</a:t>
            </a:r>
          </a:p>
          <a:p>
            <a:endParaRPr lang="es-MX" dirty="0"/>
          </a:p>
        </p:txBody>
      </p:sp>
      <p:pic>
        <p:nvPicPr>
          <p:cNvPr id="6" name="Imagen 5"/>
          <p:cNvPicPr>
            <a:picLocks noChangeAspect="1"/>
          </p:cNvPicPr>
          <p:nvPr/>
        </p:nvPicPr>
        <p:blipFill>
          <a:blip r:embed="rId4"/>
          <a:stretch>
            <a:fillRect/>
          </a:stretch>
        </p:blipFill>
        <p:spPr>
          <a:xfrm>
            <a:off x="10664707" y="591916"/>
            <a:ext cx="812109" cy="1830686"/>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72" y="5855077"/>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9320" y="5820077"/>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5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600" b="1" dirty="0"/>
              <a:t>COMPETENCIAS DEL PERFIL DE EGRESO A LAS QUE CONTRIBUYE ESTE CURSO:</a:t>
            </a:r>
            <a:r>
              <a:rPr lang="es-MX" b="1" dirty="0"/>
              <a:t> </a:t>
            </a:r>
            <a:r>
              <a:rPr lang="es-MX" dirty="0"/>
              <a:t>	</a:t>
            </a:r>
          </a:p>
        </p:txBody>
      </p:sp>
      <p:sp>
        <p:nvSpPr>
          <p:cNvPr id="3" name="Marcador de contenido 2"/>
          <p:cNvSpPr>
            <a:spLocks noGrp="1"/>
          </p:cNvSpPr>
          <p:nvPr>
            <p:ph idx="1"/>
          </p:nvPr>
        </p:nvSpPr>
        <p:spPr>
          <a:xfrm>
            <a:off x="1295402" y="2005603"/>
            <a:ext cx="9601196" cy="3318936"/>
          </a:xfrm>
        </p:spPr>
        <p:txBody>
          <a:bodyPr>
            <a:noAutofit/>
          </a:bodyPr>
          <a:lstStyle/>
          <a:p>
            <a:pPr marL="0" indent="0">
              <a:buNone/>
            </a:pPr>
            <a:endParaRPr lang="es-MX" sz="1800" dirty="0"/>
          </a:p>
          <a:p>
            <a:r>
              <a:rPr lang="es-MX" sz="1800" dirty="0"/>
              <a:t>Diseña planeaciones didácticas, aplicando sus conocimientos pedagógicos y disciplinares para responder a las necesidades del contexto en el marco del plan y programas de estudio de educación básica. </a:t>
            </a:r>
          </a:p>
          <a:p>
            <a:r>
              <a:rPr lang="es-MX" sz="1800" dirty="0" smtClean="0"/>
              <a:t>Aplica </a:t>
            </a:r>
            <a:r>
              <a:rPr lang="es-MX" sz="1800" dirty="0"/>
              <a:t>críticamente el plan y programas de estudio de la educación básica para alcanzar los propósitos educativos y contribuir al pleno desenvolvimiento de las capacidades de los alumnos del nivel escolar. </a:t>
            </a:r>
          </a:p>
          <a:p>
            <a:r>
              <a:rPr lang="es-MX" sz="1800" dirty="0"/>
              <a:t>Usa las TIC como herramienta de enseñanza y aprendizaje. </a:t>
            </a:r>
          </a:p>
          <a:p>
            <a:r>
              <a:rPr lang="es-MX" sz="1800" dirty="0" smtClean="0"/>
              <a:t>Emplea </a:t>
            </a:r>
            <a:r>
              <a:rPr lang="es-MX" sz="1800" dirty="0"/>
              <a:t>la evaluación para intervenir en los diferentes ámbitos y momentos de la tarea educativa. </a:t>
            </a:r>
          </a:p>
          <a:p>
            <a:r>
              <a:rPr lang="es-MX" sz="1800" dirty="0" smtClean="0"/>
              <a:t>Utiliza </a:t>
            </a:r>
            <a:r>
              <a:rPr lang="es-MX" sz="1800" dirty="0"/>
              <a:t>recursos de la investigación educativa para enriquecer la práctica docente, expresando su interés por la ciencia y la propia investigación. </a:t>
            </a:r>
          </a:p>
        </p:txBody>
      </p:sp>
      <p:pic>
        <p:nvPicPr>
          <p:cNvPr id="4" name="Imagen 3"/>
          <p:cNvPicPr>
            <a:picLocks noChangeAspect="1"/>
          </p:cNvPicPr>
          <p:nvPr/>
        </p:nvPicPr>
        <p:blipFill>
          <a:blip r:embed="rId2"/>
          <a:stretch>
            <a:fillRect/>
          </a:stretch>
        </p:blipFill>
        <p:spPr>
          <a:xfrm>
            <a:off x="10776609" y="4184336"/>
            <a:ext cx="731583" cy="1548518"/>
          </a:xfrm>
          <a:prstGeom prst="rect">
            <a:avLst/>
          </a:prstGeom>
        </p:spPr>
      </p:pic>
      <p:pic>
        <p:nvPicPr>
          <p:cNvPr id="5" name="Imagen 4"/>
          <p:cNvPicPr>
            <a:picLocks noChangeAspect="1"/>
          </p:cNvPicPr>
          <p:nvPr/>
        </p:nvPicPr>
        <p:blipFill>
          <a:blip r:embed="rId3"/>
          <a:stretch>
            <a:fillRect/>
          </a:stretch>
        </p:blipFill>
        <p:spPr>
          <a:xfrm>
            <a:off x="601858" y="4799492"/>
            <a:ext cx="693544" cy="1548518"/>
          </a:xfrm>
          <a:prstGeom prst="rect">
            <a:avLst/>
          </a:prstGeom>
        </p:spPr>
      </p:pic>
      <p:pic>
        <p:nvPicPr>
          <p:cNvPr id="6" name="Imagen 5"/>
          <p:cNvPicPr>
            <a:picLocks noChangeAspect="1"/>
          </p:cNvPicPr>
          <p:nvPr/>
        </p:nvPicPr>
        <p:blipFill>
          <a:blip r:embed="rId4"/>
          <a:stretch>
            <a:fillRect/>
          </a:stretch>
        </p:blipFill>
        <p:spPr>
          <a:xfrm>
            <a:off x="10636389" y="611482"/>
            <a:ext cx="1012024" cy="2085013"/>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2" y="5914622"/>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9389" y="5875654"/>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789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740085"/>
            <a:ext cx="9601196" cy="1303867"/>
          </a:xfrm>
        </p:spPr>
        <p:txBody>
          <a:bodyPr>
            <a:normAutofit/>
          </a:bodyPr>
          <a:lstStyle/>
          <a:p>
            <a:r>
              <a:rPr lang="es-MX" b="1" dirty="0"/>
              <a:t>COMPETENCIAS DEL CURSO: </a:t>
            </a:r>
            <a:endParaRPr lang="es-MX" dirty="0"/>
          </a:p>
        </p:txBody>
      </p:sp>
      <p:sp>
        <p:nvSpPr>
          <p:cNvPr id="3" name="Marcador de contenido 2"/>
          <p:cNvSpPr>
            <a:spLocks noGrp="1"/>
          </p:cNvSpPr>
          <p:nvPr>
            <p:ph idx="1"/>
          </p:nvPr>
        </p:nvSpPr>
        <p:spPr>
          <a:xfrm>
            <a:off x="1295402" y="1884578"/>
            <a:ext cx="9601196" cy="3318936"/>
          </a:xfrm>
        </p:spPr>
        <p:txBody>
          <a:bodyPr>
            <a:noAutofit/>
          </a:bodyPr>
          <a:lstStyle/>
          <a:p>
            <a:r>
              <a:rPr lang="es-MX" sz="1600" dirty="0" smtClean="0"/>
              <a:t> </a:t>
            </a:r>
            <a:r>
              <a:rPr lang="es-MX" sz="1600" dirty="0"/>
              <a:t>Realiza diagnósticos de los intereses, motivaciones y necesidades formativas de los alumnos para organizar las actividades de aprendizaje. </a:t>
            </a:r>
          </a:p>
          <a:p>
            <a:r>
              <a:rPr lang="es-MX" sz="1600" dirty="0" smtClean="0"/>
              <a:t>Elabora </a:t>
            </a:r>
            <a:r>
              <a:rPr lang="es-MX" sz="1600" dirty="0"/>
              <a:t>proyectos que articulan diversos campos disciplinares para desarrollar un conocimiento integrado en los alumnos. </a:t>
            </a:r>
          </a:p>
          <a:p>
            <a:r>
              <a:rPr lang="es-MX" sz="1600" dirty="0" smtClean="0"/>
              <a:t>Diseña </a:t>
            </a:r>
            <a:r>
              <a:rPr lang="es-MX" sz="1600" dirty="0"/>
              <a:t>estrategias de aprendizaje basadas en las tecnologías de la información y la comunicación de acuerdo con el nivel escolar de los alumnos. </a:t>
            </a:r>
          </a:p>
          <a:p>
            <a:r>
              <a:rPr lang="es-MX" sz="1600" dirty="0" smtClean="0"/>
              <a:t>Aplica </a:t>
            </a:r>
            <a:r>
              <a:rPr lang="es-MX" sz="1600" dirty="0"/>
              <a:t>metodologías situadas para el aprendizaje significativo de las diferentes áreas disciplinarias o campos formativos. </a:t>
            </a:r>
          </a:p>
          <a:p>
            <a:r>
              <a:rPr lang="es-MX" sz="1600" dirty="0" smtClean="0"/>
              <a:t>Aplica </a:t>
            </a:r>
            <a:r>
              <a:rPr lang="es-MX" sz="1600" dirty="0"/>
              <a:t>estrategias de aprendizaje basadas en el uso de las tecnologías de la información y la comunicación de acuerdo con el nivel escolar de los alumnos. </a:t>
            </a:r>
          </a:p>
          <a:p>
            <a:r>
              <a:rPr lang="es-MX" sz="1600" dirty="0" smtClean="0"/>
              <a:t>Usa </a:t>
            </a:r>
            <a:r>
              <a:rPr lang="es-MX" sz="1600" dirty="0"/>
              <a:t>los recursos de la tecnología para crear ambientes de aprendizaje. </a:t>
            </a:r>
          </a:p>
          <a:p>
            <a:r>
              <a:rPr lang="es-MX" sz="1600" dirty="0" smtClean="0"/>
              <a:t>Utiliza </a:t>
            </a:r>
            <a:r>
              <a:rPr lang="es-MX" sz="1600" dirty="0"/>
              <a:t>la evaluación diagnóstica, formativa y </a:t>
            </a:r>
            <a:r>
              <a:rPr lang="es-MX" sz="1600" dirty="0" err="1"/>
              <a:t>sumativa</a:t>
            </a:r>
            <a:r>
              <a:rPr lang="es-MX" sz="1600" dirty="0"/>
              <a:t>, de carácter cuantitativo y cualitativo, con base en teorías de evaluación para el aprendizaje. </a:t>
            </a:r>
          </a:p>
          <a:p>
            <a:r>
              <a:rPr lang="es-MX" sz="1600" dirty="0" smtClean="0"/>
              <a:t>Interpreta </a:t>
            </a:r>
            <a:r>
              <a:rPr lang="es-MX" sz="1600" dirty="0"/>
              <a:t>los resultados de las evaluaciones para realizar ajustes curriculares y estrategias de aprendizaje. </a:t>
            </a:r>
          </a:p>
          <a:p>
            <a:r>
              <a:rPr lang="es-MX" sz="1600" dirty="0" smtClean="0"/>
              <a:t>Aplica </a:t>
            </a:r>
            <a:r>
              <a:rPr lang="es-MX" sz="1600" dirty="0"/>
              <a:t>resultados de investigación para profundizar en el conocimiento de sus alumnos e intervenir en sus procesos de desarrollo. </a:t>
            </a:r>
          </a:p>
        </p:txBody>
      </p:sp>
      <p:pic>
        <p:nvPicPr>
          <p:cNvPr id="4" name="Imagen 3"/>
          <p:cNvPicPr>
            <a:picLocks noChangeAspect="1"/>
          </p:cNvPicPr>
          <p:nvPr/>
        </p:nvPicPr>
        <p:blipFill>
          <a:blip r:embed="rId2"/>
          <a:stretch>
            <a:fillRect/>
          </a:stretch>
        </p:blipFill>
        <p:spPr>
          <a:xfrm>
            <a:off x="10528820" y="740085"/>
            <a:ext cx="1085182" cy="1621677"/>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78" y="5914619"/>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1411" y="5857858"/>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084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552084" y="4648378"/>
            <a:ext cx="976657" cy="1484976"/>
          </a:xfrm>
          <a:prstGeom prst="rect">
            <a:avLst/>
          </a:prstGeom>
        </p:spPr>
      </p:pic>
      <p:pic>
        <p:nvPicPr>
          <p:cNvPr id="4" name="Imagen 3"/>
          <p:cNvPicPr>
            <a:picLocks noChangeAspect="1"/>
          </p:cNvPicPr>
          <p:nvPr/>
        </p:nvPicPr>
        <p:blipFill>
          <a:blip r:embed="rId3"/>
          <a:stretch>
            <a:fillRect/>
          </a:stretch>
        </p:blipFill>
        <p:spPr>
          <a:xfrm>
            <a:off x="552264" y="3872753"/>
            <a:ext cx="1107500" cy="2472910"/>
          </a:xfrm>
          <a:prstGeom prst="rect">
            <a:avLst/>
          </a:prstGeom>
        </p:spPr>
      </p:pic>
      <p:sp>
        <p:nvSpPr>
          <p:cNvPr id="2" name="Título 1"/>
          <p:cNvSpPr>
            <a:spLocks noGrp="1"/>
          </p:cNvSpPr>
          <p:nvPr>
            <p:ph type="title"/>
          </p:nvPr>
        </p:nvSpPr>
        <p:spPr/>
        <p:txBody>
          <a:bodyPr/>
          <a:lstStyle/>
          <a:p>
            <a:r>
              <a:rPr lang="es-MX" dirty="0" smtClean="0"/>
              <a:t>ESTRUCTURA DEL CURSO</a:t>
            </a:r>
            <a:endParaRPr lang="es-MX" dirty="0"/>
          </a:p>
        </p:txBody>
      </p:sp>
      <p:sp>
        <p:nvSpPr>
          <p:cNvPr id="3" name="Marcador de contenido 2"/>
          <p:cNvSpPr>
            <a:spLocks noGrp="1"/>
          </p:cNvSpPr>
          <p:nvPr>
            <p:ph idx="1"/>
          </p:nvPr>
        </p:nvSpPr>
        <p:spPr>
          <a:xfrm>
            <a:off x="1295402" y="2435909"/>
            <a:ext cx="9601196" cy="3318936"/>
          </a:xfrm>
        </p:spPr>
        <p:txBody>
          <a:bodyPr/>
          <a:lstStyle/>
          <a:p>
            <a:r>
              <a:rPr lang="es-MX" b="1" dirty="0"/>
              <a:t>Unidad de aprendizaje I. </a:t>
            </a:r>
            <a:endParaRPr lang="es-MX" b="1" dirty="0" smtClean="0"/>
          </a:p>
          <a:p>
            <a:pPr marL="0" indent="0">
              <a:buNone/>
            </a:pPr>
            <a:r>
              <a:rPr lang="es-MX" b="1" dirty="0" smtClean="0"/>
              <a:t>Innovar </a:t>
            </a:r>
            <a:r>
              <a:rPr lang="es-MX" b="1" dirty="0"/>
              <a:t>para mejorar en el trabajo docente: focalizar, diagnosticar y diseñar. </a:t>
            </a:r>
            <a:endParaRPr lang="es-MX" b="1" dirty="0" smtClean="0"/>
          </a:p>
          <a:p>
            <a:r>
              <a:rPr lang="es-MX" b="1" dirty="0" smtClean="0"/>
              <a:t>Unidad </a:t>
            </a:r>
            <a:r>
              <a:rPr lang="es-MX" b="1" dirty="0"/>
              <a:t>de aprendizaje II. </a:t>
            </a:r>
            <a:br>
              <a:rPr lang="es-MX" b="1" dirty="0"/>
            </a:br>
            <a:r>
              <a:rPr lang="es-MX" b="1" dirty="0"/>
              <a:t>El trabajo docente: de las propuestas de innovación a </a:t>
            </a:r>
            <a:r>
              <a:rPr lang="es-MX" b="1" dirty="0" smtClean="0"/>
              <a:t>su implementación </a:t>
            </a:r>
            <a:r>
              <a:rPr lang="es-MX" b="1" dirty="0"/>
              <a:t>en el aula. </a:t>
            </a:r>
            <a:r>
              <a:rPr lang="es-MX" dirty="0"/>
              <a:t/>
            </a:r>
            <a:br>
              <a:rPr lang="es-MX" dirty="0"/>
            </a:br>
            <a:endParaRPr lang="es-MX" dirty="0"/>
          </a:p>
          <a:p>
            <a:endParaRPr lang="es-MX" dirty="0"/>
          </a:p>
        </p:txBody>
      </p:sp>
      <p:pic>
        <p:nvPicPr>
          <p:cNvPr id="5" name="Imagen 4"/>
          <p:cNvPicPr>
            <a:picLocks noChangeAspect="1"/>
          </p:cNvPicPr>
          <p:nvPr/>
        </p:nvPicPr>
        <p:blipFill>
          <a:blip r:embed="rId4"/>
          <a:stretch>
            <a:fillRect/>
          </a:stretch>
        </p:blipFill>
        <p:spPr>
          <a:xfrm>
            <a:off x="8591683" y="4525667"/>
            <a:ext cx="896190" cy="1585097"/>
          </a:xfrm>
          <a:prstGeom prst="rect">
            <a:avLst/>
          </a:prstGeom>
        </p:spPr>
      </p:pic>
      <p:pic>
        <p:nvPicPr>
          <p:cNvPr id="7" name="Imagen 6"/>
          <p:cNvPicPr>
            <a:picLocks noChangeAspect="1"/>
          </p:cNvPicPr>
          <p:nvPr/>
        </p:nvPicPr>
        <p:blipFill>
          <a:blip r:embed="rId5"/>
          <a:stretch>
            <a:fillRect/>
          </a:stretch>
        </p:blipFill>
        <p:spPr>
          <a:xfrm>
            <a:off x="9600586" y="4540906"/>
            <a:ext cx="707197" cy="1579001"/>
          </a:xfrm>
          <a:prstGeom prst="rect">
            <a:avLst/>
          </a:prstGeom>
        </p:spPr>
      </p:pic>
      <p:pic>
        <p:nvPicPr>
          <p:cNvPr id="8" name="Imagen 7"/>
          <p:cNvPicPr>
            <a:picLocks noChangeAspect="1"/>
          </p:cNvPicPr>
          <p:nvPr/>
        </p:nvPicPr>
        <p:blipFill>
          <a:blip r:embed="rId6"/>
          <a:stretch>
            <a:fillRect/>
          </a:stretch>
        </p:blipFill>
        <p:spPr>
          <a:xfrm>
            <a:off x="10361588" y="4554353"/>
            <a:ext cx="750352" cy="1579001"/>
          </a:xfrm>
          <a:prstGeom prst="rect">
            <a:avLst/>
          </a:prstGeom>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2" y="5835573"/>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24653" y="5837084"/>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219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600" b="1" dirty="0"/>
              <a:t>Unidad de aprendizaje I. </a:t>
            </a:r>
            <a:r>
              <a:rPr lang="es-MX" sz="3600" b="1" dirty="0" smtClean="0"/>
              <a:t/>
            </a:r>
            <a:br>
              <a:rPr lang="es-MX" sz="3600" b="1" dirty="0" smtClean="0"/>
            </a:br>
            <a:r>
              <a:rPr lang="es-MX" sz="3600" b="1" dirty="0" smtClean="0"/>
              <a:t>Innovar </a:t>
            </a:r>
            <a:r>
              <a:rPr lang="es-MX" sz="3600" b="1" dirty="0"/>
              <a:t>para mejorar en el trabajo docente: focalizar, diagnosticar y diseñar. </a:t>
            </a:r>
            <a:endParaRPr lang="es-MX" sz="3600" dirty="0"/>
          </a:p>
        </p:txBody>
      </p:sp>
      <p:sp>
        <p:nvSpPr>
          <p:cNvPr id="3" name="Marcador de contenido 2"/>
          <p:cNvSpPr>
            <a:spLocks noGrp="1"/>
          </p:cNvSpPr>
          <p:nvPr>
            <p:ph idx="1"/>
          </p:nvPr>
        </p:nvSpPr>
        <p:spPr/>
        <p:txBody>
          <a:bodyPr>
            <a:normAutofit/>
          </a:bodyPr>
          <a:lstStyle/>
          <a:p>
            <a:r>
              <a:rPr lang="es-MX" dirty="0" smtClean="0"/>
              <a:t>La </a:t>
            </a:r>
            <a:r>
              <a:rPr lang="es-MX" dirty="0"/>
              <a:t>innovación como condición de mejora </a:t>
            </a:r>
          </a:p>
          <a:p>
            <a:r>
              <a:rPr lang="es-MX" dirty="0" smtClean="0"/>
              <a:t>Diagnósticos</a:t>
            </a:r>
            <a:r>
              <a:rPr lang="es-MX" dirty="0"/>
              <a:t>: focalizar lo que se quiere mejorar </a:t>
            </a:r>
          </a:p>
          <a:p>
            <a:r>
              <a:rPr lang="es-MX" dirty="0" smtClean="0"/>
              <a:t>Del </a:t>
            </a:r>
            <a:r>
              <a:rPr lang="es-MX" dirty="0"/>
              <a:t>diagnóstico al diseño de estrategias de mejora </a:t>
            </a:r>
          </a:p>
          <a:p>
            <a:r>
              <a:rPr lang="es-MX" dirty="0" smtClean="0"/>
              <a:t>Plan </a:t>
            </a:r>
            <a:r>
              <a:rPr lang="es-MX" dirty="0"/>
              <a:t>de acción para la innovación 	</a:t>
            </a:r>
          </a:p>
          <a:p>
            <a:endParaRPr lang="es-MX" dirty="0"/>
          </a:p>
        </p:txBody>
      </p:sp>
      <p:pic>
        <p:nvPicPr>
          <p:cNvPr id="4" name="Imagen 3"/>
          <p:cNvPicPr>
            <a:picLocks noChangeAspect="1"/>
          </p:cNvPicPr>
          <p:nvPr/>
        </p:nvPicPr>
        <p:blipFill>
          <a:blip r:embed="rId2"/>
          <a:stretch>
            <a:fillRect/>
          </a:stretch>
        </p:blipFill>
        <p:spPr>
          <a:xfrm>
            <a:off x="5696301" y="4118972"/>
            <a:ext cx="977464" cy="1954927"/>
          </a:xfrm>
          <a:prstGeom prst="rect">
            <a:avLst/>
          </a:prstGeom>
        </p:spPr>
      </p:pic>
      <p:pic>
        <p:nvPicPr>
          <p:cNvPr id="5" name="Imagen 4"/>
          <p:cNvPicPr>
            <a:picLocks noChangeAspect="1"/>
          </p:cNvPicPr>
          <p:nvPr/>
        </p:nvPicPr>
        <p:blipFill>
          <a:blip r:embed="rId3"/>
          <a:stretch>
            <a:fillRect/>
          </a:stretch>
        </p:blipFill>
        <p:spPr>
          <a:xfrm>
            <a:off x="6656775" y="4032007"/>
            <a:ext cx="935115" cy="1979328"/>
          </a:xfrm>
          <a:prstGeom prst="rect">
            <a:avLst/>
          </a:prstGeom>
        </p:spPr>
      </p:pic>
      <p:pic>
        <p:nvPicPr>
          <p:cNvPr id="6" name="Imagen 5"/>
          <p:cNvPicPr>
            <a:picLocks noChangeAspect="1"/>
          </p:cNvPicPr>
          <p:nvPr/>
        </p:nvPicPr>
        <p:blipFill>
          <a:blip r:embed="rId4"/>
          <a:stretch>
            <a:fillRect/>
          </a:stretch>
        </p:blipFill>
        <p:spPr>
          <a:xfrm>
            <a:off x="7649014" y="4032007"/>
            <a:ext cx="1011740" cy="2102522"/>
          </a:xfrm>
          <a:prstGeom prst="rect">
            <a:avLst/>
          </a:prstGeom>
        </p:spPr>
      </p:pic>
      <p:pic>
        <p:nvPicPr>
          <p:cNvPr id="7" name="Imagen 6"/>
          <p:cNvPicPr>
            <a:picLocks noChangeAspect="1"/>
          </p:cNvPicPr>
          <p:nvPr/>
        </p:nvPicPr>
        <p:blipFill>
          <a:blip r:embed="rId5"/>
          <a:stretch>
            <a:fillRect/>
          </a:stretch>
        </p:blipFill>
        <p:spPr>
          <a:xfrm>
            <a:off x="8717878" y="4121654"/>
            <a:ext cx="935115" cy="2012875"/>
          </a:xfrm>
          <a:prstGeom prst="rect">
            <a:avLst/>
          </a:prstGeom>
        </p:spPr>
      </p:pic>
      <p:pic>
        <p:nvPicPr>
          <p:cNvPr id="8" name="Imagen 7"/>
          <p:cNvPicPr>
            <a:picLocks noChangeAspect="1"/>
          </p:cNvPicPr>
          <p:nvPr/>
        </p:nvPicPr>
        <p:blipFill>
          <a:blip r:embed="rId6"/>
          <a:stretch>
            <a:fillRect/>
          </a:stretch>
        </p:blipFill>
        <p:spPr>
          <a:xfrm>
            <a:off x="9714369" y="4106700"/>
            <a:ext cx="889125" cy="2027829"/>
          </a:xfrm>
          <a:prstGeom prst="rect">
            <a:avLst/>
          </a:prstGeom>
        </p:spPr>
      </p:pic>
      <p:pic>
        <p:nvPicPr>
          <p:cNvPr id="11" name="Imagen 10"/>
          <p:cNvPicPr>
            <a:picLocks noChangeAspect="1"/>
          </p:cNvPicPr>
          <p:nvPr/>
        </p:nvPicPr>
        <p:blipFill>
          <a:blip r:embed="rId7"/>
          <a:stretch>
            <a:fillRect/>
          </a:stretch>
        </p:blipFill>
        <p:spPr>
          <a:xfrm>
            <a:off x="10561820" y="4072348"/>
            <a:ext cx="827095" cy="2102522"/>
          </a:xfrm>
          <a:prstGeom prst="rect">
            <a:avLst/>
          </a:prstGeom>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278" y="5899705"/>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3632" y="5843854"/>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55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1049367"/>
            <a:ext cx="9601196" cy="1303867"/>
          </a:xfrm>
        </p:spPr>
        <p:txBody>
          <a:bodyPr>
            <a:normAutofit fontScale="90000"/>
          </a:bodyPr>
          <a:lstStyle/>
          <a:p>
            <a:r>
              <a:rPr lang="es-MX" sz="4000" b="1" dirty="0"/>
              <a:t>Unidad de aprendizaje II. </a:t>
            </a:r>
            <a:r>
              <a:rPr lang="es-MX" sz="4000" b="1" dirty="0" smtClean="0"/>
              <a:t/>
            </a:r>
            <a:br>
              <a:rPr lang="es-MX" sz="4000" b="1" dirty="0" smtClean="0"/>
            </a:br>
            <a:r>
              <a:rPr lang="es-MX" sz="4000" b="1" dirty="0" smtClean="0"/>
              <a:t>El </a:t>
            </a:r>
            <a:r>
              <a:rPr lang="es-MX" sz="4000" b="1" dirty="0"/>
              <a:t>trabajo docente: de las propuestas de innovación a su implementación en el aula.</a:t>
            </a:r>
            <a:r>
              <a:rPr lang="es-MX" b="1" dirty="0"/>
              <a:t> </a:t>
            </a:r>
            <a:r>
              <a:rPr lang="es-MX" dirty="0"/>
              <a:t/>
            </a:r>
            <a:br>
              <a:rPr lang="es-MX" dirty="0"/>
            </a:br>
            <a:endParaRPr lang="es-MX" dirty="0"/>
          </a:p>
        </p:txBody>
      </p:sp>
      <p:sp>
        <p:nvSpPr>
          <p:cNvPr id="3" name="Marcador de contenido 2"/>
          <p:cNvSpPr>
            <a:spLocks noGrp="1"/>
          </p:cNvSpPr>
          <p:nvPr>
            <p:ph idx="1"/>
          </p:nvPr>
        </p:nvSpPr>
        <p:spPr/>
        <p:txBody>
          <a:bodyPr>
            <a:normAutofit/>
          </a:bodyPr>
          <a:lstStyle/>
          <a:p>
            <a:r>
              <a:rPr lang="es-MX" dirty="0" smtClean="0"/>
              <a:t>Implementar </a:t>
            </a:r>
            <a:r>
              <a:rPr lang="es-MX" dirty="0"/>
              <a:t>la innovación en el aula de clase </a:t>
            </a:r>
          </a:p>
          <a:p>
            <a:r>
              <a:rPr lang="es-MX" dirty="0" smtClean="0"/>
              <a:t>Condiciones </a:t>
            </a:r>
            <a:r>
              <a:rPr lang="es-MX" dirty="0"/>
              <a:t>de posibilidad: entre la propuesta y el contexto </a:t>
            </a:r>
          </a:p>
          <a:p>
            <a:r>
              <a:rPr lang="es-MX" dirty="0" smtClean="0"/>
              <a:t> </a:t>
            </a:r>
            <a:r>
              <a:rPr lang="es-MX" dirty="0"/>
              <a:t>La incorporación de las TIC en el aula de clase </a:t>
            </a:r>
          </a:p>
          <a:p>
            <a:r>
              <a:rPr lang="es-MX" dirty="0" smtClean="0"/>
              <a:t>Evaluar </a:t>
            </a:r>
            <a:r>
              <a:rPr lang="es-MX" dirty="0"/>
              <a:t>para mejorar: qué cambia y qué se aprende de la experiencia de innovación </a:t>
            </a:r>
          </a:p>
          <a:p>
            <a:r>
              <a:rPr lang="es-MX" dirty="0" smtClean="0"/>
              <a:t>¿</a:t>
            </a:r>
            <a:r>
              <a:rPr lang="es-MX" dirty="0"/>
              <a:t>Innovar para mejorar, mejorar para transformar? 	</a:t>
            </a:r>
          </a:p>
          <a:p>
            <a:endParaRPr lang="es-MX" dirty="0"/>
          </a:p>
        </p:txBody>
      </p:sp>
      <p:pic>
        <p:nvPicPr>
          <p:cNvPr id="4" name="Imagen 3"/>
          <p:cNvPicPr>
            <a:picLocks noChangeAspect="1"/>
          </p:cNvPicPr>
          <p:nvPr/>
        </p:nvPicPr>
        <p:blipFill>
          <a:blip r:embed="rId2"/>
          <a:stretch>
            <a:fillRect/>
          </a:stretch>
        </p:blipFill>
        <p:spPr>
          <a:xfrm>
            <a:off x="10109200" y="3223900"/>
            <a:ext cx="1494577" cy="2141910"/>
          </a:xfrm>
          <a:prstGeom prst="rect">
            <a:avLst/>
          </a:prstGeom>
        </p:spPr>
      </p:pic>
      <p:pic>
        <p:nvPicPr>
          <p:cNvPr id="5" name="Imagen 4"/>
          <p:cNvPicPr>
            <a:picLocks noChangeAspect="1"/>
          </p:cNvPicPr>
          <p:nvPr/>
        </p:nvPicPr>
        <p:blipFill>
          <a:blip r:embed="rId3"/>
          <a:stretch>
            <a:fillRect/>
          </a:stretch>
        </p:blipFill>
        <p:spPr>
          <a:xfrm>
            <a:off x="588221" y="547155"/>
            <a:ext cx="895678" cy="205388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24" y="5827772"/>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368" y="5821482"/>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9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21140" y="4793362"/>
            <a:ext cx="952060" cy="1471366"/>
          </a:xfrm>
          <a:prstGeom prst="rect">
            <a:avLst/>
          </a:prstGeom>
        </p:spPr>
      </p:pic>
      <p:sp>
        <p:nvSpPr>
          <p:cNvPr id="2" name="Título 1"/>
          <p:cNvSpPr>
            <a:spLocks noGrp="1"/>
          </p:cNvSpPr>
          <p:nvPr>
            <p:ph type="title"/>
          </p:nvPr>
        </p:nvSpPr>
        <p:spPr/>
        <p:txBody>
          <a:bodyPr>
            <a:normAutofit/>
          </a:bodyPr>
          <a:lstStyle/>
          <a:p>
            <a:r>
              <a:rPr lang="es-MX" dirty="0" smtClean="0"/>
              <a:t>EVIDENCIA DE PORTAFOLIO </a:t>
            </a:r>
            <a:endParaRPr lang="es-MX" dirty="0"/>
          </a:p>
        </p:txBody>
      </p:sp>
      <p:sp>
        <p:nvSpPr>
          <p:cNvPr id="3" name="Marcador de contenido 2"/>
          <p:cNvSpPr>
            <a:spLocks noGrp="1"/>
          </p:cNvSpPr>
          <p:nvPr>
            <p:ph idx="1"/>
          </p:nvPr>
        </p:nvSpPr>
        <p:spPr/>
        <p:txBody>
          <a:bodyPr>
            <a:normAutofit fontScale="85000" lnSpcReduction="20000"/>
          </a:bodyPr>
          <a:lstStyle/>
          <a:p>
            <a:r>
              <a:rPr lang="es-MX" dirty="0"/>
              <a:t>Unidad1</a:t>
            </a:r>
          </a:p>
          <a:p>
            <a:pPr marL="68580" indent="0">
              <a:buNone/>
            </a:pPr>
            <a:r>
              <a:rPr lang="es-MX" u="sng" dirty="0"/>
              <a:t>Proyecto de mejora</a:t>
            </a:r>
            <a:endParaRPr lang="es-MX" dirty="0"/>
          </a:p>
          <a:p>
            <a:pPr marL="68580" indent="0">
              <a:buNone/>
            </a:pPr>
            <a:endParaRPr lang="es-MX" b="1" u="sng" dirty="0"/>
          </a:p>
          <a:p>
            <a:r>
              <a:rPr lang="es-MX" dirty="0"/>
              <a:t>Unidad 2</a:t>
            </a:r>
          </a:p>
          <a:p>
            <a:pPr marL="68580" indent="0">
              <a:buNone/>
            </a:pPr>
            <a:r>
              <a:rPr lang="es-ES" u="sng" dirty="0"/>
              <a:t>Escrito que detalle el diseño y aplicación del proyecto de innovación hacia la mejora educativa.</a:t>
            </a:r>
            <a:endParaRPr lang="es-MX" dirty="0"/>
          </a:p>
          <a:p>
            <a:pPr marL="68580" indent="0">
              <a:buNone/>
            </a:pPr>
            <a:endParaRPr lang="es-MX" dirty="0"/>
          </a:p>
          <a:p>
            <a:r>
              <a:rPr lang="es-MX" dirty="0"/>
              <a:t>Evaluación global</a:t>
            </a:r>
          </a:p>
          <a:p>
            <a:pPr marL="68580" indent="0">
              <a:buNone/>
            </a:pPr>
            <a:r>
              <a:rPr lang="es-ES" u="sng" dirty="0"/>
              <a:t>Ensayo que detalle el diseño y aplicación del proyecto de innovación hacia la mejora educativa. </a:t>
            </a:r>
            <a:endParaRPr lang="es-ES" u="sng" dirty="0">
              <a:solidFill>
                <a:srgbClr val="000000"/>
              </a:solidFill>
              <a:ea typeface="Calibri"/>
            </a:endParaRPr>
          </a:p>
          <a:p>
            <a:endParaRPr lang="es-MX" dirty="0"/>
          </a:p>
        </p:txBody>
      </p:sp>
      <p:pic>
        <p:nvPicPr>
          <p:cNvPr id="4" name="Imagen 3"/>
          <p:cNvPicPr>
            <a:picLocks noChangeAspect="1"/>
          </p:cNvPicPr>
          <p:nvPr/>
        </p:nvPicPr>
        <p:blipFill>
          <a:blip r:embed="rId3"/>
          <a:stretch>
            <a:fillRect/>
          </a:stretch>
        </p:blipFill>
        <p:spPr>
          <a:xfrm>
            <a:off x="10020741" y="1224840"/>
            <a:ext cx="1548518" cy="2664183"/>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386" y="5786891"/>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2109" y="5803219"/>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112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CRITERIOS DE EVALUACIÓN </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43192076"/>
              </p:ext>
            </p:extLst>
          </p:nvPr>
        </p:nvGraphicFramePr>
        <p:xfrm>
          <a:off x="1904999" y="2457450"/>
          <a:ext cx="8255000" cy="3581398"/>
        </p:xfrm>
        <a:graphic>
          <a:graphicData uri="http://schemas.openxmlformats.org/drawingml/2006/table">
            <a:tbl>
              <a:tblPr firstRow="1" bandRow="1">
                <a:tableStyleId>{5C22544A-7EE6-4342-B048-85BDC9FD1C3A}</a:tableStyleId>
              </a:tblPr>
              <a:tblGrid>
                <a:gridCol w="4824016"/>
                <a:gridCol w="1876723"/>
                <a:gridCol w="1554261"/>
              </a:tblGrid>
              <a:tr h="1121134">
                <a:tc>
                  <a:txBody>
                    <a:bodyPr/>
                    <a:lstStyle/>
                    <a:p>
                      <a:pPr algn="ctr"/>
                      <a:r>
                        <a:rPr lang="es-MX" dirty="0" smtClean="0"/>
                        <a:t>CRITERIOS DE EVALUACIÓN </a:t>
                      </a:r>
                      <a:endParaRPr lang="es-MX" dirty="0"/>
                    </a:p>
                  </a:txBody>
                  <a:tcPr/>
                </a:tc>
                <a:tc>
                  <a:txBody>
                    <a:bodyPr/>
                    <a:lstStyle/>
                    <a:p>
                      <a:pPr algn="ctr"/>
                      <a:r>
                        <a:rPr lang="es-MX" dirty="0" smtClean="0"/>
                        <a:t>CON JORNADA</a:t>
                      </a:r>
                    </a:p>
                    <a:p>
                      <a:pPr algn="ctr"/>
                      <a:r>
                        <a:rPr lang="es-MX" dirty="0" smtClean="0"/>
                        <a:t> DE OYP</a:t>
                      </a:r>
                      <a:endParaRPr lang="es-MX" dirty="0"/>
                    </a:p>
                  </a:txBody>
                  <a:tcPr/>
                </a:tc>
                <a:tc>
                  <a:txBody>
                    <a:bodyPr/>
                    <a:lstStyle/>
                    <a:p>
                      <a:pPr algn="ctr"/>
                      <a:r>
                        <a:rPr lang="es-MX" dirty="0" smtClean="0"/>
                        <a:t>SIN JORNADA DE OYP</a:t>
                      </a:r>
                      <a:endParaRPr lang="es-MX" dirty="0"/>
                    </a:p>
                  </a:txBody>
                  <a:tcPr/>
                </a:tc>
              </a:tr>
              <a:tr h="410044">
                <a:tc>
                  <a:txBody>
                    <a:bodyPr/>
                    <a:lstStyle/>
                    <a:p>
                      <a:r>
                        <a:rPr lang="es-MX" dirty="0" smtClean="0"/>
                        <a:t>PORTAFOLIO</a:t>
                      </a:r>
                      <a:endParaRPr lang="es-MX" dirty="0"/>
                    </a:p>
                  </a:txBody>
                  <a:tcPr/>
                </a:tc>
                <a:tc>
                  <a:txBody>
                    <a:bodyPr/>
                    <a:lstStyle/>
                    <a:p>
                      <a:r>
                        <a:rPr lang="es-MX" dirty="0" smtClean="0"/>
                        <a:t>20%</a:t>
                      </a:r>
                      <a:endParaRPr lang="es-MX" dirty="0"/>
                    </a:p>
                  </a:txBody>
                  <a:tcPr/>
                </a:tc>
                <a:tc>
                  <a:txBody>
                    <a:bodyPr/>
                    <a:lstStyle/>
                    <a:p>
                      <a:r>
                        <a:rPr lang="es-MX" dirty="0" smtClean="0"/>
                        <a:t>20%</a:t>
                      </a:r>
                      <a:endParaRPr lang="es-MX" dirty="0"/>
                    </a:p>
                  </a:txBody>
                  <a:tcPr/>
                </a:tc>
              </a:tr>
              <a:tr h="410044">
                <a:tc>
                  <a:txBody>
                    <a:bodyPr/>
                    <a:lstStyle/>
                    <a:p>
                      <a:r>
                        <a:rPr lang="es-MX" dirty="0" smtClean="0"/>
                        <a:t>EXAMEN INSTITUCIONAL</a:t>
                      </a:r>
                      <a:endParaRPr lang="es-MX" dirty="0"/>
                    </a:p>
                  </a:txBody>
                  <a:tcPr/>
                </a:tc>
                <a:tc>
                  <a:txBody>
                    <a:bodyPr/>
                    <a:lstStyle/>
                    <a:p>
                      <a:r>
                        <a:rPr lang="es-MX" dirty="0" smtClean="0"/>
                        <a:t>30%</a:t>
                      </a:r>
                      <a:endParaRPr lang="es-MX" dirty="0"/>
                    </a:p>
                  </a:txBody>
                  <a:tcPr/>
                </a:tc>
                <a:tc>
                  <a:txBody>
                    <a:bodyPr/>
                    <a:lstStyle/>
                    <a:p>
                      <a:r>
                        <a:rPr lang="es-MX" dirty="0" smtClean="0"/>
                        <a:t>30%</a:t>
                      </a:r>
                      <a:endParaRPr lang="es-MX" dirty="0"/>
                    </a:p>
                  </a:txBody>
                  <a:tcPr/>
                </a:tc>
              </a:tr>
              <a:tr h="410044">
                <a:tc>
                  <a:txBody>
                    <a:bodyPr/>
                    <a:lstStyle/>
                    <a:p>
                      <a:r>
                        <a:rPr lang="es-MX" dirty="0" smtClean="0"/>
                        <a:t>TRABAJOS ESCRITOS</a:t>
                      </a:r>
                      <a:endParaRPr lang="es-MX" dirty="0"/>
                    </a:p>
                  </a:txBody>
                  <a:tcPr/>
                </a:tc>
                <a:tc>
                  <a:txBody>
                    <a:bodyPr/>
                    <a:lstStyle/>
                    <a:p>
                      <a:r>
                        <a:rPr lang="es-MX" dirty="0" smtClean="0"/>
                        <a:t>15%</a:t>
                      </a:r>
                      <a:endParaRPr lang="es-MX" dirty="0"/>
                    </a:p>
                  </a:txBody>
                  <a:tcPr/>
                </a:tc>
                <a:tc>
                  <a:txBody>
                    <a:bodyPr/>
                    <a:lstStyle/>
                    <a:p>
                      <a:r>
                        <a:rPr lang="es-MX" dirty="0" smtClean="0"/>
                        <a:t>30%</a:t>
                      </a:r>
                      <a:endParaRPr lang="es-MX" dirty="0"/>
                    </a:p>
                  </a:txBody>
                  <a:tcPr/>
                </a:tc>
              </a:tr>
              <a:tr h="410044">
                <a:tc>
                  <a:txBody>
                    <a:bodyPr/>
                    <a:lstStyle/>
                    <a:p>
                      <a:r>
                        <a:rPr lang="es-MX" dirty="0" smtClean="0"/>
                        <a:t>PARTICIPACIONES</a:t>
                      </a:r>
                      <a:endParaRPr lang="es-MX" dirty="0"/>
                    </a:p>
                  </a:txBody>
                  <a:tcPr/>
                </a:tc>
                <a:tc>
                  <a:txBody>
                    <a:bodyPr/>
                    <a:lstStyle/>
                    <a:p>
                      <a:r>
                        <a:rPr lang="es-MX" dirty="0" smtClean="0"/>
                        <a:t>10%</a:t>
                      </a:r>
                      <a:endParaRPr lang="es-MX" dirty="0"/>
                    </a:p>
                  </a:txBody>
                  <a:tcPr/>
                </a:tc>
                <a:tc>
                  <a:txBody>
                    <a:bodyPr/>
                    <a:lstStyle/>
                    <a:p>
                      <a:r>
                        <a:rPr lang="es-MX" dirty="0" smtClean="0"/>
                        <a:t>20%</a:t>
                      </a:r>
                      <a:endParaRPr lang="es-MX" dirty="0"/>
                    </a:p>
                  </a:txBody>
                  <a:tcPr/>
                </a:tc>
              </a:tr>
              <a:tr h="410044">
                <a:tc>
                  <a:txBody>
                    <a:bodyPr/>
                    <a:lstStyle/>
                    <a:p>
                      <a:r>
                        <a:rPr lang="es-MX" dirty="0" smtClean="0"/>
                        <a:t>JORNADA DE PRACTICA</a:t>
                      </a:r>
                      <a:endParaRPr lang="es-MX" dirty="0"/>
                    </a:p>
                  </a:txBody>
                  <a:tcPr/>
                </a:tc>
                <a:tc>
                  <a:txBody>
                    <a:bodyPr/>
                    <a:lstStyle/>
                    <a:p>
                      <a:r>
                        <a:rPr lang="es-MX" dirty="0" smtClean="0"/>
                        <a:t>25%</a:t>
                      </a:r>
                      <a:endParaRPr lang="es-MX" dirty="0"/>
                    </a:p>
                  </a:txBody>
                  <a:tcPr/>
                </a:tc>
                <a:tc>
                  <a:txBody>
                    <a:bodyPr/>
                    <a:lstStyle/>
                    <a:p>
                      <a:endParaRPr lang="es-MX" dirty="0"/>
                    </a:p>
                  </a:txBody>
                  <a:tcPr/>
                </a:tc>
              </a:tr>
              <a:tr h="410044">
                <a:tc>
                  <a:txBody>
                    <a:bodyPr/>
                    <a:lstStyle/>
                    <a:p>
                      <a:pPr algn="r"/>
                      <a:r>
                        <a:rPr lang="es-MX" dirty="0" smtClean="0"/>
                        <a:t>TOTAL DE EVALUACION </a:t>
                      </a:r>
                      <a:endParaRPr lang="es-MX" dirty="0"/>
                    </a:p>
                  </a:txBody>
                  <a:tcPr/>
                </a:tc>
                <a:tc>
                  <a:txBody>
                    <a:bodyPr/>
                    <a:lstStyle/>
                    <a:p>
                      <a:r>
                        <a:rPr lang="es-MX" dirty="0" smtClean="0"/>
                        <a:t>100%</a:t>
                      </a:r>
                      <a:endParaRPr lang="es-MX" dirty="0"/>
                    </a:p>
                  </a:txBody>
                  <a:tcPr/>
                </a:tc>
                <a:tc>
                  <a:txBody>
                    <a:bodyPr/>
                    <a:lstStyle/>
                    <a:p>
                      <a:r>
                        <a:rPr lang="es-MX" dirty="0" smtClean="0"/>
                        <a:t>100%</a:t>
                      </a:r>
                      <a:endParaRPr lang="es-MX" dirty="0"/>
                    </a:p>
                  </a:txBody>
                  <a:tcPr/>
                </a:tc>
              </a:tr>
            </a:tbl>
          </a:graphicData>
        </a:graphic>
      </p:graphicFrame>
      <p:pic>
        <p:nvPicPr>
          <p:cNvPr id="7" name="Imagen 6"/>
          <p:cNvPicPr>
            <a:picLocks noChangeAspect="1"/>
          </p:cNvPicPr>
          <p:nvPr/>
        </p:nvPicPr>
        <p:blipFill>
          <a:blip r:embed="rId2"/>
          <a:stretch>
            <a:fillRect/>
          </a:stretch>
        </p:blipFill>
        <p:spPr>
          <a:xfrm>
            <a:off x="10053784" y="914674"/>
            <a:ext cx="999831" cy="1438781"/>
          </a:xfrm>
          <a:prstGeom prst="rect">
            <a:avLst/>
          </a:prstGeom>
        </p:spPr>
      </p:pic>
      <p:pic>
        <p:nvPicPr>
          <p:cNvPr id="8" name="Imagen 7"/>
          <p:cNvPicPr>
            <a:picLocks noChangeAspect="1"/>
          </p:cNvPicPr>
          <p:nvPr/>
        </p:nvPicPr>
        <p:blipFill>
          <a:blip r:embed="rId3"/>
          <a:stretch>
            <a:fillRect/>
          </a:stretch>
        </p:blipFill>
        <p:spPr>
          <a:xfrm>
            <a:off x="10325936" y="2876551"/>
            <a:ext cx="1141323" cy="2071940"/>
          </a:xfrm>
          <a:prstGeom prst="rect">
            <a:avLst/>
          </a:prstGeom>
        </p:spPr>
      </p:pic>
      <p:pic>
        <p:nvPicPr>
          <p:cNvPr id="9" name="Imagen 8"/>
          <p:cNvPicPr>
            <a:picLocks noChangeAspect="1"/>
          </p:cNvPicPr>
          <p:nvPr/>
        </p:nvPicPr>
        <p:blipFill>
          <a:blip r:embed="rId4"/>
          <a:stretch>
            <a:fillRect/>
          </a:stretch>
        </p:blipFill>
        <p:spPr>
          <a:xfrm>
            <a:off x="793804" y="2838000"/>
            <a:ext cx="1003195" cy="2072391"/>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30" y="5696203"/>
            <a:ext cx="854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53615" y="5794629"/>
            <a:ext cx="4016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359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270</TotalTime>
  <Words>720</Words>
  <Application>Microsoft Office PowerPoint</Application>
  <PresentationFormat>Panorámica</PresentationFormat>
  <Paragraphs>91</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Bradley Hand ITC</vt:lpstr>
      <vt:lpstr>Calibri</vt:lpstr>
      <vt:lpstr>Garamond</vt:lpstr>
      <vt:lpstr>Orgánico</vt:lpstr>
      <vt:lpstr>Trabajo Docente  e Innovación </vt:lpstr>
      <vt:lpstr>PROPÓSITO:  </vt:lpstr>
      <vt:lpstr>COMPETENCIAS DEL PERFIL DE EGRESO A LAS QUE CONTRIBUYE ESTE CURSO:  </vt:lpstr>
      <vt:lpstr>COMPETENCIAS DEL CURSO: </vt:lpstr>
      <vt:lpstr>ESTRUCTURA DEL CURSO</vt:lpstr>
      <vt:lpstr>Unidad de aprendizaje I.  Innovar para mejorar en el trabajo docente: focalizar, diagnosticar y diseñar. </vt:lpstr>
      <vt:lpstr>Unidad de aprendizaje II.  El trabajo docente: de las propuestas de innovación a su implementación en el aula.  </vt:lpstr>
      <vt:lpstr>EVIDENCIA DE PORTAFOLIO </vt:lpstr>
      <vt:lpstr>CRITERIOS DE EVALUACIÓN </vt:lpstr>
      <vt:lpstr>JORNADAS DE PRÁCTICA </vt:lpstr>
      <vt:lpstr>PERIODO DE EVALUACIONES</vt:lpstr>
      <vt:lpstr>¡¡FELIZ INICIO DE SEMESTRE!!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Docente e Innovación </dc:title>
  <dc:creator>User</dc:creator>
  <cp:lastModifiedBy>User</cp:lastModifiedBy>
  <cp:revision>18</cp:revision>
  <dcterms:created xsi:type="dcterms:W3CDTF">2017-08-21T08:20:31Z</dcterms:created>
  <dcterms:modified xsi:type="dcterms:W3CDTF">2017-08-25T03:04:17Z</dcterms:modified>
</cp:coreProperties>
</file>