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98" r:id="rId2"/>
    <p:sldId id="301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29" r:id="rId11"/>
    <p:sldId id="309" r:id="rId12"/>
    <p:sldId id="310" r:id="rId13"/>
    <p:sldId id="324" r:id="rId14"/>
    <p:sldId id="311" r:id="rId15"/>
    <p:sldId id="312" r:id="rId16"/>
    <p:sldId id="325" r:id="rId17"/>
    <p:sldId id="326" r:id="rId18"/>
    <p:sldId id="313" r:id="rId19"/>
    <p:sldId id="314" r:id="rId20"/>
    <p:sldId id="315" r:id="rId21"/>
    <p:sldId id="318" r:id="rId22"/>
    <p:sldId id="319" r:id="rId23"/>
    <p:sldId id="327" r:id="rId24"/>
    <p:sldId id="320" r:id="rId25"/>
    <p:sldId id="331" r:id="rId26"/>
    <p:sldId id="330" r:id="rId27"/>
    <p:sldId id="332" r:id="rId28"/>
    <p:sldId id="321" r:id="rId29"/>
    <p:sldId id="322" r:id="rId30"/>
    <p:sldId id="323" r:id="rId31"/>
  </p:sldIdLst>
  <p:sldSz cx="9144000" cy="6858000" type="screen4x3"/>
  <p:notesSz cx="6888163" cy="100203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DD48-81A4-4098-9D37-CAE604189C49}" type="datetimeFigureOut">
              <a:rPr lang="es-MX" smtClean="0"/>
              <a:pPr/>
              <a:t>17/07/2017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41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DD48-81A4-4098-9D37-CAE604189C49}" type="datetimeFigureOut">
              <a:rPr lang="es-MX" smtClean="0"/>
              <a:pPr/>
              <a:t>17/07/2017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137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DD48-81A4-4098-9D37-CAE604189C49}" type="datetimeFigureOut">
              <a:rPr lang="es-MX" smtClean="0"/>
              <a:pPr/>
              <a:t>17/07/2017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276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3" name="Imagen 2" descr="Descripción: logo en 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699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 userDrawn="1"/>
        </p:nvSpPr>
        <p:spPr>
          <a:xfrm>
            <a:off x="683568" y="6021288"/>
            <a:ext cx="114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ENEP-F-ST-19</a:t>
            </a:r>
            <a:endParaRPr kumimoji="0" lang="es-ES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V01/122012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1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DD48-81A4-4098-9D37-CAE604189C49}" type="datetimeFigureOut">
              <a:rPr lang="es-MX" smtClean="0"/>
              <a:pPr/>
              <a:t>17/07/2017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135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DD48-81A4-4098-9D37-CAE604189C49}" type="datetimeFigureOut">
              <a:rPr lang="es-MX" smtClean="0"/>
              <a:pPr/>
              <a:t>17/07/2017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322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DD48-81A4-4098-9D37-CAE604189C49}" type="datetimeFigureOut">
              <a:rPr lang="es-MX" smtClean="0"/>
              <a:pPr/>
              <a:t>17/07/2017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889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DD48-81A4-4098-9D37-CAE604189C49}" type="datetimeFigureOut">
              <a:rPr lang="es-MX" smtClean="0"/>
              <a:pPr/>
              <a:t>17/07/2017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567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DD48-81A4-4098-9D37-CAE604189C49}" type="datetimeFigureOut">
              <a:rPr lang="es-MX" smtClean="0"/>
              <a:pPr/>
              <a:t>17/07/2017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203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DD48-81A4-4098-9D37-CAE604189C49}" type="datetimeFigureOut">
              <a:rPr lang="es-MX" smtClean="0"/>
              <a:pPr/>
              <a:t>17/07/2017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02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DD48-81A4-4098-9D37-CAE604189C49}" type="datetimeFigureOut">
              <a:rPr lang="es-MX" smtClean="0"/>
              <a:pPr/>
              <a:t>17/07/2017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943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DD48-81A4-4098-9D37-CAE604189C49}" type="datetimeFigureOut">
              <a:rPr lang="es-MX" smtClean="0"/>
              <a:pPr/>
              <a:t>17/07/2017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2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1DD48-81A4-4098-9D37-CAE604189C49}" type="datetimeFigureOut">
              <a:rPr lang="es-MX" smtClean="0"/>
              <a:pPr/>
              <a:t>17/07/2017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F569F-726B-43EA-9315-D805FC8F13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203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3744416" cy="338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907704" y="457200"/>
            <a:ext cx="6480720" cy="73955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1691680" y="48208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/>
              <a:t>   Escuela  </a:t>
            </a:r>
            <a:r>
              <a:rPr lang="es-MX" sz="2800" dirty="0"/>
              <a:t>Normal de Educación </a:t>
            </a:r>
            <a:r>
              <a:rPr lang="es-MX" sz="2800" dirty="0" smtClean="0"/>
              <a:t> Preescolar </a:t>
            </a:r>
            <a:endParaRPr lang="es-MX" sz="2800" dirty="0"/>
          </a:p>
        </p:txBody>
      </p:sp>
      <p:sp>
        <p:nvSpPr>
          <p:cNvPr id="7" name="6 Flecha derecha"/>
          <p:cNvSpPr/>
          <p:nvPr/>
        </p:nvSpPr>
        <p:spPr>
          <a:xfrm>
            <a:off x="1020226" y="2090077"/>
            <a:ext cx="5928038" cy="1338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10840" y="2285447"/>
            <a:ext cx="763284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smtClean="0"/>
              <a:t> </a:t>
            </a:r>
            <a:endParaRPr lang="es-MX" sz="2400" dirty="0" smtClean="0"/>
          </a:p>
          <a:p>
            <a:pPr algn="ctr"/>
            <a:r>
              <a:rPr lang="es-MX" sz="2400" dirty="0"/>
              <a:t>Curso:      </a:t>
            </a:r>
            <a:r>
              <a:rPr lang="es-MX" sz="2400" b="1" dirty="0"/>
              <a:t>Planeación y </a:t>
            </a:r>
            <a:r>
              <a:rPr lang="es-MX" sz="2400" b="1" dirty="0" smtClean="0"/>
              <a:t>Gestión </a:t>
            </a:r>
            <a:r>
              <a:rPr lang="es-MX" sz="2400" b="1" dirty="0"/>
              <a:t>E</a:t>
            </a:r>
            <a:r>
              <a:rPr lang="es-MX" sz="2400" b="1" dirty="0" smtClean="0"/>
              <a:t>ducativa</a:t>
            </a:r>
            <a:endParaRPr lang="es-MX" sz="2400" b="1" dirty="0"/>
          </a:p>
          <a:p>
            <a:endParaRPr lang="es-MX" sz="2400" dirty="0"/>
          </a:p>
          <a:p>
            <a:r>
              <a:rPr lang="es-MX" sz="2400" dirty="0" smtClean="0"/>
              <a:t>                                          Plan 2012</a:t>
            </a:r>
            <a:endParaRPr lang="es-MX" sz="2400" dirty="0"/>
          </a:p>
          <a:p>
            <a:endParaRPr lang="es-MX" sz="2400" dirty="0"/>
          </a:p>
          <a:p>
            <a:r>
              <a:rPr lang="es-MX" sz="2400" dirty="0" smtClean="0"/>
              <a:t>                                    Séptimo  </a:t>
            </a:r>
            <a:r>
              <a:rPr lang="es-MX" sz="2400" dirty="0"/>
              <a:t>Semestre </a:t>
            </a:r>
          </a:p>
          <a:p>
            <a:endParaRPr lang="es-MX" sz="2400" dirty="0"/>
          </a:p>
          <a:p>
            <a:endParaRPr lang="es-MX" sz="2400" dirty="0"/>
          </a:p>
          <a:p>
            <a:r>
              <a:rPr lang="es-MX" sz="2400" dirty="0"/>
              <a:t>      </a:t>
            </a:r>
            <a:r>
              <a:rPr lang="es-MX" sz="2400" dirty="0" smtClean="0"/>
              <a:t>Docentes:  Eva Fabiola Ruiz </a:t>
            </a:r>
            <a:r>
              <a:rPr lang="es-MX" sz="2400" dirty="0" err="1" smtClean="0"/>
              <a:t>Pradis</a:t>
            </a:r>
            <a:endParaRPr lang="es-MX" sz="2400" dirty="0" smtClean="0"/>
          </a:p>
          <a:p>
            <a:r>
              <a:rPr lang="es-MX" sz="2400" dirty="0" smtClean="0"/>
              <a:t>                          Guillermo </a:t>
            </a:r>
            <a:r>
              <a:rPr lang="es-MX" sz="2400" dirty="0" smtClean="0"/>
              <a:t>Reséndiz Sánchez</a:t>
            </a:r>
            <a:r>
              <a:rPr lang="es-MX" sz="2400" dirty="0" smtClean="0"/>
              <a:t>.</a:t>
            </a:r>
          </a:p>
          <a:p>
            <a:endParaRPr lang="es-MX" sz="2400" dirty="0" smtClean="0"/>
          </a:p>
          <a:p>
            <a:endParaRPr lang="es-MX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6906"/>
            <a:ext cx="1321389" cy="1733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97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 redondeado"/>
          <p:cNvSpPr/>
          <p:nvPr/>
        </p:nvSpPr>
        <p:spPr>
          <a:xfrm>
            <a:off x="539552" y="382012"/>
            <a:ext cx="3096344" cy="382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539552" y="382012"/>
            <a:ext cx="799288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ESTRUCTURA DEL CURSO: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curso de planeación y gestión educativa se estructura en tres unidades de aprendizaje: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Unidad I       Gestión  Educativa.</a:t>
            </a:r>
          </a:p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Unidad  II     Herramientas  para mejorar la Gestión  Escolar:  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Evaluación y Planeación.</a:t>
            </a:r>
          </a:p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Unidad  III    Diseño de Programas de Gestión Escolar. 	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81" y="1340768"/>
            <a:ext cx="230396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1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 redondeado"/>
          <p:cNvSpPr/>
          <p:nvPr/>
        </p:nvSpPr>
        <p:spPr>
          <a:xfrm>
            <a:off x="467544" y="228601"/>
            <a:ext cx="3240360" cy="3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67544" y="254675"/>
            <a:ext cx="82089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ESTRUCTURA DEL CURSO: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curso de planeación y gestión educativa se estructura en tres unidades de aprendizaje: 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primera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permite al estudiante identificar las orientaciones actuales de la gestión y administración educativas, con base en el análisis de referentes teóricos, conceptuales e instrumentales. Con ello, estará en posibilidad de reconocer la naturaleza de la gestión y diferenciarla de la administración tradicional, identificar las particularidades de la gestión escolar, los diferentes modelos y sus dimensiones, así como las posibilidades de intervención en los contextos actuales. 	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segunda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unidad propone un acercamiento a algunas técnicas y herramientas de gestión, en particular las que corresponden a la planeación estratégica y a la evaluación institucional, elementos indispensables para la realización de programas de gestión y el desarrollo de rutas de mejora. 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tercera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pretende conducir al estudiante para que elabore un programa o acción de mejora de la gestión que responda a las necesidades detectadas en un diagnóstico y con ello atienda a los indicadores de calidad vigentes en el sistema educativo para que la escuela ofrezca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 servicio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efectivo. 	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1043608" y="482084"/>
            <a:ext cx="5832648" cy="46166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2400" b="1" dirty="0"/>
              <a:t>Competencias de la unidad  I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18356" y="1038760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 de aprendizaje  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     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ducativa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Distingue los elementos teóricos y metodológicos de la gestión y la administración educativa actuales para fundamentar propuestas de intervención que contribuyan a la mejora de la calidad y a la consolidación de los centros escolares. 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Propone alternativas para el desarrollo de las instituciones educativas con base en el análisis de las políticas públicas, el reconocimiento de escenarios y las posibilidades de participación de los diversos actores implicados en su funcionamiento. 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308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2195736" y="482084"/>
            <a:ext cx="5900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/>
              <a:t>Unidad de aprendizaje  I     Gestión Educativa</a:t>
            </a:r>
            <a:endParaRPr lang="es-MX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18356" y="1038760"/>
            <a:ext cx="820891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.- Gestión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educativa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Nuevos paradigmas y enfoques en administración pública y gestión educativa.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Transición de la administración escolar tradicional a la gestión educativa estratégica.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Tendencias Internacionales en organización y gestión de instituciones educativas.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 La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gestión en el sistema educativo mexicano: políticas, orientaciones y     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modificaciones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recientes y su impacto en las escuelas de educación       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básica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2.- La escuela como organización.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Organización y conducción de la escuela: cultura institucional, liderazgo, resolución de conflictos, consolidación de equipos y comunidades comprometidas con los objetivos institucionales, negociación con actores y grupos, toma de decisiones. </a:t>
            </a:r>
          </a:p>
          <a:p>
            <a:pPr algn="just"/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9668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6"/>
            <a:ext cx="6264696" cy="263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2195736" y="24765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MX" sz="3200" dirty="0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82774" y="879723"/>
            <a:ext cx="820891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Evidencias de la unidad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      Gestión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educativa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Cuadro comparativo sobre los enfoques tradicionales y recientes en gestión educativa. 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Ensayo: sobre Políticas, orientaciones y modificaciones recientes a la gestión educativa en educación básica y su eventual impacto en las escuelas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endParaRPr lang="es-MX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s-MX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s-MX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s-MX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s-MX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s-MX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s-MX" sz="500" b="1" i="1" dirty="0"/>
          </a:p>
        </p:txBody>
      </p:sp>
    </p:spTree>
    <p:extLst>
      <p:ext uri="{BB962C8B-B14F-4D97-AF65-F5344CB8AC3E}">
        <p14:creationId xmlns:p14="http://schemas.microsoft.com/office/powerpoint/2010/main" val="1293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2" name="1 Rectángulo redondeado"/>
          <p:cNvSpPr/>
          <p:nvPr/>
        </p:nvSpPr>
        <p:spPr>
          <a:xfrm>
            <a:off x="323528" y="851118"/>
            <a:ext cx="4248472" cy="489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323528" y="851118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Competencias de la unidad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II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Herramientas para mejorar la gestión escolar: evaluación y planeación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Aplica técnicas de planeación y evaluación estratégica como recursos para orientar la mejora institucional. 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Propone alternativas para el desarrollo de las instituciones educativas con base en el análisis de las políticas públicas, el reconocimiento de escenarios y las posibilidades de participación de los diversos actores implicados en su funcionamiento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Construye estrategias de gestión pertinentes para el mejoramiento y transformación de procesos educativos en contextos diversos.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val="23640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23528" y="851118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Unidad de aprendizaje II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Herramientas para mejorar la gestión escolar: evaluación y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planeación.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1.- Dimensiones de la gestión escolar: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Administrativas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Pedagógica-didácticas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Político-educativas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Socio-comunitarias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Organizativas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2.- Planeación estratégica.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Conceptos básicos.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Etapas y componentes.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Estrategias y herramientas.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3.- Evaluación institucional :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El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proceso técnico de la evaluación </a:t>
            </a:r>
          </a:p>
          <a:p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val="9582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23528" y="851118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Evidencias de la unidad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Herramientas para mejorar la gestión escolar: evaluación y planeación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Mapa conceptual 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sobre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dimensiones de la gestión. 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Reporte de Diagnóstico de la gestión escolar 	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 smtClean="0"/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98" y="4149080"/>
            <a:ext cx="612068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8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87524" y="332656"/>
            <a:ext cx="84249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/>
              <a:t>Competencias de la Unidad III: </a:t>
            </a:r>
          </a:p>
          <a:p>
            <a:r>
              <a:rPr lang="es-MX" sz="2000" b="1" dirty="0"/>
              <a:t>Diseño de Programas de gestión escolar </a:t>
            </a:r>
          </a:p>
          <a:p>
            <a:endParaRPr lang="es-MX" sz="1000" dirty="0"/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Construye estrategias de gestión pertinentes para el mejoramiento y transformación de procesos educativos en contextos diversos. 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Diseña programas o acciones de mejora con base en los resultados de la evaluación y planeación institucionales, considerando el marco normativo que lo rige. 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Aplica técnicas de planeación y evaluación estratégica como recursos para orientar la mejora institucional. </a:t>
            </a:r>
          </a:p>
          <a:p>
            <a:pPr algn="just"/>
            <a:endParaRPr lang="es-MX" sz="24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1088"/>
            <a:ext cx="6336704" cy="241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0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95536" y="1166843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Unidad de aprendizaje III: </a:t>
            </a:r>
          </a:p>
          <a:p>
            <a:r>
              <a:rPr lang="es-MX" sz="2400" b="1" dirty="0"/>
              <a:t>Diseño de Programas de gestión escolar 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MX" sz="2400" dirty="0"/>
              <a:t>Política en Educación Básica para el desarrollo de programas y acciones de gestión escolar: </a:t>
            </a:r>
          </a:p>
          <a:p>
            <a:pPr algn="just"/>
            <a:r>
              <a:rPr lang="es-MX" sz="2400" dirty="0"/>
              <a:t>             Acuerdo 717 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MX" sz="2400" dirty="0"/>
              <a:t>El diagnóstico institucional: </a:t>
            </a:r>
          </a:p>
          <a:p>
            <a:pPr algn="just"/>
            <a:r>
              <a:rPr lang="es-MX" sz="2400" dirty="0"/>
              <a:t>             metodología y herramientas. 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MX" sz="2400" dirty="0"/>
              <a:t>Identificación de alternativas de mejora. 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s-MX" sz="2400" dirty="0"/>
              <a:t>Diseño de una ruta de mejora continua enfocada en el logro de resultados educativos .</a:t>
            </a:r>
          </a:p>
          <a:p>
            <a:endParaRPr lang="es-MX" sz="24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41167"/>
            <a:ext cx="5760640" cy="188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3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2195736" y="482084"/>
            <a:ext cx="4722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/>
              <a:t>LICENCIATURA EN EDUCACIÓN PRESCOLAR</a:t>
            </a:r>
          </a:p>
        </p:txBody>
      </p:sp>
      <p:sp>
        <p:nvSpPr>
          <p:cNvPr id="4" name="3 Cinta curvada hacia abajo"/>
          <p:cNvSpPr/>
          <p:nvPr/>
        </p:nvSpPr>
        <p:spPr>
          <a:xfrm>
            <a:off x="1115616" y="2090242"/>
            <a:ext cx="6594783" cy="100811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 redondeado"/>
          <p:cNvSpPr/>
          <p:nvPr/>
        </p:nvSpPr>
        <p:spPr>
          <a:xfrm>
            <a:off x="899592" y="5013176"/>
            <a:ext cx="6336704" cy="86409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0" y="1196752"/>
            <a:ext cx="8388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400" dirty="0"/>
          </a:p>
          <a:p>
            <a:r>
              <a:rPr lang="es-MX" sz="2800" dirty="0"/>
              <a:t>Programa del Curso:   </a:t>
            </a:r>
            <a:endParaRPr lang="es-MX" sz="2800" dirty="0" smtClean="0"/>
          </a:p>
          <a:p>
            <a:r>
              <a:rPr lang="es-MX" sz="2800" dirty="0" smtClean="0"/>
              <a:t>  </a:t>
            </a:r>
            <a:endParaRPr lang="es-MX" sz="2800" dirty="0"/>
          </a:p>
          <a:p>
            <a:pPr lvl="1"/>
            <a:r>
              <a:rPr lang="es-MX" sz="2800" dirty="0"/>
              <a:t> </a:t>
            </a:r>
            <a:r>
              <a:rPr lang="es-MX" sz="2800" dirty="0" smtClean="0"/>
              <a:t>                  </a:t>
            </a:r>
            <a:r>
              <a:rPr lang="es-MX" sz="2800" b="1" dirty="0" smtClean="0"/>
              <a:t>Planeación </a:t>
            </a:r>
            <a:r>
              <a:rPr lang="es-MX" sz="2800" b="1" dirty="0"/>
              <a:t>y gestión </a:t>
            </a:r>
            <a:r>
              <a:rPr lang="es-MX" sz="2800" b="1" dirty="0" smtClean="0"/>
              <a:t>educativa</a:t>
            </a:r>
          </a:p>
          <a:p>
            <a:endParaRPr lang="es-MX" sz="2800" dirty="0"/>
          </a:p>
          <a:p>
            <a:r>
              <a:rPr lang="es-MX" sz="2800" dirty="0"/>
              <a:t> </a:t>
            </a:r>
            <a:r>
              <a:rPr lang="es-MX" sz="2800" dirty="0" smtClean="0"/>
              <a:t>               Séptimo semestre</a:t>
            </a:r>
            <a:endParaRPr lang="es-MX" sz="2800" dirty="0"/>
          </a:p>
          <a:p>
            <a:r>
              <a:rPr lang="es-MX" sz="2800" dirty="0" smtClean="0"/>
              <a:t>                 4 </a:t>
            </a:r>
            <a:r>
              <a:rPr lang="es-MX" sz="2800" dirty="0"/>
              <a:t>horas</a:t>
            </a:r>
          </a:p>
          <a:p>
            <a:r>
              <a:rPr lang="es-MX" sz="2800" dirty="0" smtClean="0"/>
              <a:t>                 4.5 créditos</a:t>
            </a:r>
          </a:p>
          <a:p>
            <a:endParaRPr lang="es-MX" sz="2800" dirty="0"/>
          </a:p>
          <a:p>
            <a:r>
              <a:rPr lang="es-MX" sz="2800" dirty="0" smtClean="0"/>
              <a:t>            Trayecto </a:t>
            </a:r>
            <a:r>
              <a:rPr lang="es-MX" sz="2800" dirty="0"/>
              <a:t>formativo :  Psicopedagógico</a:t>
            </a:r>
          </a:p>
          <a:p>
            <a:endParaRPr lang="es-MX" sz="2400" dirty="0" smtClean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5325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2" name="1 Rectángulo redondeado"/>
          <p:cNvSpPr/>
          <p:nvPr/>
        </p:nvSpPr>
        <p:spPr>
          <a:xfrm>
            <a:off x="323528" y="228600"/>
            <a:ext cx="3924277" cy="10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467385" y="228600"/>
            <a:ext cx="756084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Evidencia de aprendizaje</a:t>
            </a:r>
            <a:r>
              <a:rPr lang="es-MX" sz="2400" dirty="0" smtClean="0"/>
              <a:t>:</a:t>
            </a:r>
          </a:p>
          <a:p>
            <a:r>
              <a:rPr lang="es-MX" sz="2400" b="1" dirty="0" smtClean="0"/>
              <a:t>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Unidad III: 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Diseño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de Programas de gestión escolar </a:t>
            </a:r>
          </a:p>
          <a:p>
            <a:pPr algn="just"/>
            <a:endParaRPr lang="es-MX" sz="2400" b="1" dirty="0"/>
          </a:p>
          <a:p>
            <a:pPr algn="just"/>
            <a:endParaRPr lang="es-MX" sz="700" b="1" dirty="0"/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Proyecto de una ruta de mejora escolar </a:t>
            </a:r>
            <a:r>
              <a:rPr lang="es-MX" sz="8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 </a:t>
            </a:r>
          </a:p>
          <a:p>
            <a:endParaRPr lang="es-MX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06528"/>
            <a:ext cx="6120680" cy="258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7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49908" y="268238"/>
            <a:ext cx="763284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Referencias   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Unidad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Álvarez,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I. (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et. al) El concepto emergente de gestión educativa estratégica y desafíos para la formación en gestión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XI Congreso Nacional de Investigación Educativa. Política y Gestión. Ponencia. Disponible en : www.comie.org.mx/congreso/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memoriaelectronica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/v11/.../1466.pdf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Arellano,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D. (2004) 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Gestión estratégica para el sector público. Del pensamiento estratégico al cambio organizacional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México: Fondo de Cultura Económica.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CASASSUS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J. (2000). Problemas de la gestión educativa en América Latina. La tensión entre los paradigmas de tipo A y el tipo B. Santiago de Chile: UNESCO.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Frigerio,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G., y M.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Poggi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et al)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(1992) 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Las instituciones educativas. Cara y Ceca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Buenos Aires: Troquel.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Gazïel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H. (et. al.) (2000). 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La calidad de los centros docentes en el siglo XXI. Propuestas y experiencias </a:t>
            </a:r>
            <a:r>
              <a:rPr lang="es-MX" sz="1100" i="1" dirty="0">
                <a:latin typeface="Arial" panose="020B0604020202020204" pitchFamily="34" charset="0"/>
                <a:cs typeface="Arial" panose="020B0604020202020204" pitchFamily="34" charset="0"/>
              </a:rPr>
              <a:t>prácticas</a:t>
            </a: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. Madrid: La muralla.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Murillo,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F. (2006). “Una dirección escolar para el cambio: del liderazgo transformacional al liderazgo distribuido”, Revista Electrónica Iberoamericana sobre Calidad, Eficacia y Cambio en Educación (REICE). Vol. 4, núm. 4e, Pp. 11-24.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Navarro,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La gestión escolar: conceptualización y revisión crítica del estado de la literatura.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Disponible en http://ww2.educarchile.cl/UserFiles/P0001/File/Gesti%C3%B3n%20escolar-esc.%20b%C3%A1sica.pdf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Ortega,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F. (2008) 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Tendencias en la gestión de centros educativos.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Revista Latinoamericana de Estudios Educativos (México), vol. XXXVIII, núm. 1-2, pp. 61-79, Disponible en: http://www.redalyc.org/articulo.oa?id=27012437004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Sander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Benno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.(s/f) 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Nuevas Tendencias en la gestión educativa: democracia y calidad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Disponible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en:http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://ww2.educarchile.cl/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UserFiles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/P0001/File/Nuevas%20Tendencias%20en%20la%20gesiti%c3%b3n%20Educativa.pdf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SEP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(2014) Acuerdo 717 por el que se emiten los lineamientos para formular los Programas de Gestión Escolar. México DF: SEP. Disponible en: http://sep.gob.mx/work/models/sep1/Resource/62550be0-b2d6-4c65-9324-0f0ca932e616/a717.pdf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Guías de trabajo de los Consejos Técnicos Escolares (2013- 2014) y (2014-2015) Disponible en: http://basica.sep.gob.mx/cte2013.html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600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23528" y="731649"/>
            <a:ext cx="849694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Referencias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Unidad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  <a:p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E. (2012). 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La escuela rota.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México: Siglo XXI.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Bolívar, A. (2012) 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Políticas actuales de mejora y liderazgo educativo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España: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Algibe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Cantón, I. (2004) 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Planes de Mejora en los Centros Educativos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España: Aljibe.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Casanova, M. (2007).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Evaluación y calidad de centros educativos.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Madrid: La muralla.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Chiaventano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A. y A.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Sapiro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(2010) 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Planeación estratégica, fundamentos y aplicaciones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México: McGraw Hill.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CIVICUS. 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Planificación estratégica.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Disponible en 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http://www.civicus.org/view/media/Planificacion%20strategica.pdf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EVO - 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Evaluación: Una herramienta de gestión para mejorar el desempeño de los proyectos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(Marco Lógico)-3/97. II. La evaluación y la preparación de proyectos a. La evaluación y el diseño de proyectos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Disponible en: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http://www.coneval.gob.mx/rw/resource/coneval/EVALUACIONES/Bibliograf%C3%ADa%20sobre%20la%20Metodolog%C3%ADa%20de%20Marco%20L%C3%B3gico/1319.pdf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Ministerio de Educación. Secretaría de Planificación Estratégica. (2006)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Metodología integrada para la planificación estratégica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.Lima, Perú.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Disponible en: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http://www.minedu.gob.pe/planificacionestrategica/xtras/MetodologiaIntegradaPE.pdf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Pérez J. (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et. al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 (2008) </a:t>
            </a:r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Hacia una educación de calidad: Gestión, instrumentos y evaluación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España: Narcea.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600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23528" y="731649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/>
              <a:t>Referencias     </a:t>
            </a:r>
            <a:r>
              <a:rPr lang="es-MX" sz="1600" b="1" dirty="0"/>
              <a:t>Unidad III</a:t>
            </a:r>
          </a:p>
          <a:p>
            <a:endParaRPr lang="es-MX" sz="1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Cantón, I. (2004) 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Planes de Mejora en los Centros    </a:t>
            </a:r>
          </a:p>
          <a:p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              Educativos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España: Aljibe.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SEP (2014) Acuerdo 717 por el que se emiten los lineamientos para formular los Programas de Gestión Escolar. México DF: SEP. Disponible en: http://sep.gob.mx/work/models/sep1/Resource/62550be0-b2d6-4c65-9324-0f0ca932e616/a717.pdf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Dueñas S. (et. al). 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La planeación estratégica, herramienta para la transformación en el nivel preescolar.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Disponible en : http://www.transformacion-educativa.com/congreso/ponencias/243-planeacion-estrategica.html 	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Otros recursos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Guías de trabajo de los Consejos Técnicos Escolares (2013- 2014) y (2014-2015)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Disponible en: http://basica.sep.gob.mx/cte2013.html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Orientaciones para establecer la ruta de mejora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escolar (2014-2015)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Disponible en: http://basica.sep.gob.mx/cte2013.html 	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2195736" y="482084"/>
            <a:ext cx="398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/>
              <a:t>Desarrollo  del curso                  </a:t>
            </a:r>
            <a:endParaRPr lang="es-MX" sz="2400" dirty="0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03188" y="1196752"/>
            <a:ext cx="84249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curso de Planeación y Gestión educativa </a:t>
            </a: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Asume una modalidad de seminario – Taller</a:t>
            </a:r>
          </a:p>
          <a:p>
            <a:pPr algn="just"/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 donde la discusión y el análisis en relación con la elaboración de productos genera el aprendizaje.</a:t>
            </a:r>
          </a:p>
          <a:p>
            <a:pPr algn="just"/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Analizar, caracterizar y comparar  las corrientes de la gestión educativa/escolar.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Revisión y análisis de textos.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Construcción de la línea del tiempo, mapas mentales y conceptuales, cuadro.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Elaborar ensayos sobre las políticas actuales de gestión educativa/escolar.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de herramientas de análisis organizacional.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Identificar un problema real a partir del diagnóstico.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Diseñar una ruta de mejora.</a:t>
            </a:r>
          </a:p>
          <a:p>
            <a:pPr algn="just"/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2195736" y="482084"/>
            <a:ext cx="4093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/>
              <a:t>Evaluación   del  curso                 </a:t>
            </a:r>
            <a:endParaRPr lang="es-MX" sz="2400" dirty="0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03188" y="1052736"/>
            <a:ext cx="842493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urso de Planeación y Gestión educativa </a:t>
            </a:r>
          </a:p>
          <a:p>
            <a:pPr algn="just"/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 realiza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dos modalidades: La formativa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y sumativa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evaluación formativa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enfatiza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construcción de evidencias de producto y de conocimiento, como las ya señaladas: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líneas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del tiempo,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mapas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mentales y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conceptuales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ensayos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diversos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organizadores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gráficos,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parámetros e indicadores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reportes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la aplicación de instrumentos de valoración y diagnóstico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evaluación sumativa implica la elaboración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 una evidencia integradora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Como un diseño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una ruta de mejora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   debe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cubrir criterios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desempeño para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su elaboración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   orientaciones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técnicas de los procesos implicados en ese diseño. </a:t>
            </a:r>
            <a:r>
              <a:rPr lang="es-MX" dirty="0"/>
              <a:t>	</a:t>
            </a:r>
          </a:p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403648" y="457200"/>
            <a:ext cx="4248472" cy="739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1475656" y="565366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/>
              <a:t>Criterios  de  </a:t>
            </a:r>
            <a:r>
              <a:rPr lang="es-MX" sz="2800" b="1" dirty="0" smtClean="0"/>
              <a:t>Evaluación</a:t>
            </a:r>
            <a:endParaRPr lang="es-MX" sz="2800" b="1" dirty="0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03188" y="1196752"/>
            <a:ext cx="84249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 de Unidad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portafolio               50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Trabajos escritos                               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0 %                                 </a:t>
            </a:r>
            <a:r>
              <a:rPr lang="es-MX" sz="2400" dirty="0" smtClean="0"/>
              <a:t>  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Participaciones                                            10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Observación y práctica                       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       30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%</a:t>
            </a:r>
            <a:endParaRPr lang="es-MX" sz="2400" dirty="0">
              <a:latin typeface="Arial" pitchFamily="34" charset="0"/>
              <a:cs typeface="Arial" pitchFamily="34" charset="0"/>
            </a:endParaRPr>
          </a:p>
          <a:p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endParaRPr lang="es-MX" sz="1400" dirty="0"/>
          </a:p>
          <a:p>
            <a:pPr algn="just"/>
            <a:r>
              <a:rPr lang="es-MX" sz="2800" b="1" dirty="0" smtClean="0"/>
              <a:t>Trabajo global</a:t>
            </a:r>
          </a:p>
          <a:p>
            <a:pPr algn="just"/>
            <a:r>
              <a:rPr lang="es-MX" sz="2800" dirty="0" smtClean="0"/>
              <a:t>30 % de evidencias de unidad</a:t>
            </a:r>
          </a:p>
          <a:p>
            <a:pPr algn="just"/>
            <a:r>
              <a:rPr lang="es-MX" sz="2800" dirty="0" smtClean="0"/>
              <a:t>30 % de Examen semestral</a:t>
            </a:r>
          </a:p>
          <a:p>
            <a:pPr algn="just"/>
            <a:r>
              <a:rPr lang="es-MX" sz="2800" dirty="0" smtClean="0"/>
              <a:t>40% de evidencias globales integradoras</a:t>
            </a:r>
          </a:p>
          <a:p>
            <a:pPr algn="just"/>
            <a:r>
              <a:rPr lang="es-MX" sz="2800" dirty="0" smtClean="0"/>
              <a:t> </a:t>
            </a:r>
            <a:endParaRPr lang="es-MX" sz="2800" dirty="0"/>
          </a:p>
          <a:p>
            <a:pPr algn="just"/>
            <a:r>
              <a:rPr lang="es-MX" sz="2400" dirty="0"/>
              <a:t>85% de asistencia, puntualidad, responsabilidad,  respeto, disposición, investigación  entrega de evidencias y actitud positiva .</a:t>
            </a:r>
          </a:p>
        </p:txBody>
      </p:sp>
    </p:spTree>
    <p:extLst>
      <p:ext uri="{BB962C8B-B14F-4D97-AF65-F5344CB8AC3E}">
        <p14:creationId xmlns:p14="http://schemas.microsoft.com/office/powerpoint/2010/main" val="8888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619672" y="476672"/>
            <a:ext cx="604867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 txBox="1">
            <a:spLocks/>
          </p:cNvSpPr>
          <p:nvPr/>
        </p:nvSpPr>
        <p:spPr>
          <a:xfrm>
            <a:off x="519658" y="476672"/>
            <a:ext cx="8147248" cy="40223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Criterios de evaluación</a:t>
            </a:r>
          </a:p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MX" sz="2400" b="1" dirty="0" smtClean="0"/>
              <a:t>Es indispensable aprobar el con una calificación mínima de  Aprobatoria es de 7 ,  la evaluación global final con 6 para aprobar el curso.</a:t>
            </a:r>
          </a:p>
          <a:p>
            <a:r>
              <a:rPr lang="es-MX" sz="2400" b="1" dirty="0" smtClean="0"/>
              <a:t>Si la calificación de alguna unidad es 6 o menor, automáticamente se irá al examen extraordinario sin derecho a evaluación global final.</a:t>
            </a:r>
          </a:p>
          <a:p>
            <a:endParaRPr lang="es-MX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88059"/>
            <a:ext cx="734481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5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5 Flecha a la derecha con bandas"/>
          <p:cNvSpPr/>
          <p:nvPr/>
        </p:nvSpPr>
        <p:spPr>
          <a:xfrm>
            <a:off x="2483768" y="228600"/>
            <a:ext cx="4104456" cy="9681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3340898" y="428179"/>
            <a:ext cx="1776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dirty="0"/>
              <a:t>Acuerdos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403648" y="1196752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Asistir  y  permanecer en </a:t>
            </a:r>
            <a:r>
              <a:rPr lang="es-MX" sz="2400" dirty="0" smtClean="0"/>
              <a:t>clase.</a:t>
            </a:r>
            <a:endParaRPr lang="es-MX" sz="2400" dirty="0"/>
          </a:p>
          <a:p>
            <a:pPr algn="just"/>
            <a:r>
              <a:rPr lang="es-MX" sz="2400" dirty="0"/>
              <a:t>Ser </a:t>
            </a:r>
            <a:r>
              <a:rPr lang="es-MX" sz="2400" dirty="0" smtClean="0"/>
              <a:t>puntual.</a:t>
            </a:r>
            <a:endParaRPr lang="es-MX" sz="2400" dirty="0"/>
          </a:p>
          <a:p>
            <a:pPr algn="just"/>
            <a:r>
              <a:rPr lang="es-MX" sz="2400" dirty="0"/>
              <a:t>Traer los  materiales, tareas, </a:t>
            </a:r>
            <a:r>
              <a:rPr lang="es-MX" sz="2400" dirty="0" smtClean="0"/>
              <a:t>equipo </a:t>
            </a:r>
            <a:r>
              <a:rPr lang="es-MX" sz="2400" dirty="0"/>
              <a:t>para </a:t>
            </a:r>
            <a:r>
              <a:rPr lang="es-MX" sz="2400" dirty="0" smtClean="0"/>
              <a:t>trabajar.</a:t>
            </a:r>
            <a:endParaRPr lang="es-MX" sz="2400" dirty="0"/>
          </a:p>
          <a:p>
            <a:pPr algn="just"/>
            <a:r>
              <a:rPr lang="es-MX" sz="2400" dirty="0"/>
              <a:t>Participación  </a:t>
            </a:r>
            <a:r>
              <a:rPr lang="es-MX" sz="2400" dirty="0" smtClean="0"/>
              <a:t>activa.</a:t>
            </a:r>
            <a:endParaRPr lang="es-MX" sz="2400" dirty="0"/>
          </a:p>
          <a:p>
            <a:pPr algn="just"/>
            <a:r>
              <a:rPr lang="es-MX" sz="2400" dirty="0"/>
              <a:t>Entregar evidencias a tiempo impresas  y </a:t>
            </a:r>
            <a:r>
              <a:rPr lang="es-MX" sz="2400" dirty="0" smtClean="0"/>
              <a:t>completas. </a:t>
            </a:r>
            <a:endParaRPr lang="es-MX" sz="2400" dirty="0"/>
          </a:p>
          <a:p>
            <a:pPr algn="just"/>
            <a:r>
              <a:rPr lang="es-MX" sz="2400" dirty="0"/>
              <a:t>Trabajar individual y /o  por  </a:t>
            </a:r>
            <a:r>
              <a:rPr lang="es-MX" sz="2400" dirty="0" smtClean="0"/>
              <a:t>equipo.</a:t>
            </a:r>
            <a:endParaRPr lang="es-MX" sz="2400" dirty="0"/>
          </a:p>
          <a:p>
            <a:pPr algn="just"/>
            <a:r>
              <a:rPr lang="es-MX" sz="2400" dirty="0"/>
              <a:t>No consumir alimentos en </a:t>
            </a:r>
            <a:r>
              <a:rPr lang="es-MX" sz="2400" dirty="0" smtClean="0"/>
              <a:t>clase.</a:t>
            </a:r>
            <a:endParaRPr lang="es-MX" sz="2400" dirty="0"/>
          </a:p>
          <a:p>
            <a:pPr algn="just"/>
            <a:r>
              <a:rPr lang="es-MX" sz="2400" dirty="0"/>
              <a:t>Respeto  y  actitud de </a:t>
            </a:r>
            <a:r>
              <a:rPr lang="es-MX" sz="2400" dirty="0" smtClean="0"/>
              <a:t>servicio.</a:t>
            </a:r>
            <a:endParaRPr lang="es-MX" sz="2400" dirty="0"/>
          </a:p>
          <a:p>
            <a:pPr algn="just"/>
            <a:r>
              <a:rPr lang="es-MX" sz="2400" dirty="0"/>
              <a:t>Organización  y  limpieza  en el </a:t>
            </a:r>
            <a:r>
              <a:rPr lang="es-MX" sz="2400" dirty="0" smtClean="0"/>
              <a:t>aula.</a:t>
            </a:r>
            <a:endParaRPr lang="es-MX" sz="2400" dirty="0"/>
          </a:p>
          <a:p>
            <a:pPr algn="just"/>
            <a:r>
              <a:rPr lang="es-MX" sz="2400" dirty="0"/>
              <a:t>Aseo personal  y  </a:t>
            </a:r>
            <a:r>
              <a:rPr lang="es-MX" sz="2400" dirty="0" smtClean="0"/>
              <a:t>uniforme.</a:t>
            </a:r>
            <a:endParaRPr lang="es-MX" sz="2400" dirty="0"/>
          </a:p>
          <a:p>
            <a:pPr algn="just"/>
            <a:r>
              <a:rPr lang="es-MX" sz="2400" dirty="0"/>
              <a:t>Tener la  información en </a:t>
            </a:r>
            <a:r>
              <a:rPr lang="es-MX" sz="2400" dirty="0" smtClean="0"/>
              <a:t>el </a:t>
            </a:r>
            <a:r>
              <a:rPr lang="es-MX" sz="2400" dirty="0"/>
              <a:t>cuaderno, encuadre, trabajos, evidencias consultas, cuadros, esquemas, diagramas, </a:t>
            </a:r>
            <a:r>
              <a:rPr lang="es-MX" sz="2400" dirty="0" smtClean="0"/>
              <a:t>datos. </a:t>
            </a:r>
            <a:endParaRPr lang="es-MX" sz="2400" dirty="0"/>
          </a:p>
          <a:p>
            <a:pPr algn="just"/>
            <a:r>
              <a:rPr lang="es-MX" sz="2400" dirty="0"/>
              <a:t>Revisar  plataforma de escuela en  </a:t>
            </a:r>
            <a:r>
              <a:rPr lang="es-MX" sz="2400" dirty="0" smtClean="0"/>
              <a:t>red.</a:t>
            </a:r>
            <a:endParaRPr lang="es-MX" sz="2400" dirty="0"/>
          </a:p>
          <a:p>
            <a:pPr algn="just"/>
            <a:r>
              <a:rPr lang="es-MX" sz="2400" dirty="0"/>
              <a:t>Crear un ambiente, sano, pacífico y de </a:t>
            </a:r>
            <a:r>
              <a:rPr lang="es-MX" sz="2400" dirty="0" smtClean="0"/>
              <a:t>convivencia.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4042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2195736" y="482084"/>
            <a:ext cx="4722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/>
              <a:t>LICENCIATURA EN EDUCACIÓN PRESCOLAR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83568" y="1052736"/>
            <a:ext cx="807318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Primer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periodo de evaluación  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institucional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Segundo periodo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evaluación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institucional  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Tercer período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 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institucional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Examen semestral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Jornada de observación y 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práctica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docente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Primera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Jornada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4 al 29 de Septiembre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Segunda Jornada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30 Octubre al 24 de Noviembre</a:t>
            </a: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Tercera jornada:  22 de Enero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/>
              <a:t/>
            </a:r>
            <a:br>
              <a:rPr lang="es-MX" sz="2000" dirty="0"/>
            </a:br>
            <a:endParaRPr lang="es-MX" sz="2000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41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683568" y="1844824"/>
            <a:ext cx="37444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2195736" y="482084"/>
            <a:ext cx="4187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LICENCIATURA EN EDUCACIÓN PRESCOLAR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552" y="1124744"/>
            <a:ext cx="820891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/>
              <a:t>Planeación y gestión educativa.</a:t>
            </a:r>
            <a:endParaRPr lang="es-MX" sz="2800" dirty="0"/>
          </a:p>
          <a:p>
            <a:endParaRPr lang="es-MX" sz="2400" dirty="0" smtClean="0"/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Enfoque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curso: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/>
              <a:t>Que el docente construya una concepción amplia de la gestión escolar a partir de la consulta y análisis de diversas fuentes teóricas y metodológicas para generar que la escuela sea una organización centrada en la formación del estudiante, abierta al entorno, preparada para los cambios, la innovación y que conduzca a toda la comunidad educativa a un programa o a acciones de mejora que, bajo una visión integral y estratégica, redunde en el aprovechamiento académico de los alumnos. </a:t>
            </a:r>
          </a:p>
          <a:p>
            <a:pPr algn="just"/>
            <a:endParaRPr lang="es-MX" sz="2400" dirty="0" smtClean="0"/>
          </a:p>
          <a:p>
            <a:endParaRPr lang="es-MX" sz="2400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13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395536" y="1412776"/>
            <a:ext cx="8496944" cy="323165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MX" sz="9600" dirty="0" smtClean="0"/>
              <a:t>       </a:t>
            </a:r>
            <a:r>
              <a:rPr lang="es-MX" sz="9600" dirty="0" smtClean="0">
                <a:solidFill>
                  <a:srgbClr val="00B050"/>
                </a:solidFill>
              </a:rPr>
              <a:t>¡ Gracias!</a:t>
            </a:r>
            <a:endParaRPr lang="es-MX" dirty="0" smtClean="0">
              <a:solidFill>
                <a:srgbClr val="00B050"/>
              </a:solidFill>
            </a:endParaRP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04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UhCk3zyhENk/UudD9XdRA4I/AAAAAAAAAIw/BsjpdI-wjPQ/s1600/IMG_20131205_092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4221088"/>
            <a:ext cx="5256584" cy="22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dondear rectángulo de esquina sencilla"/>
          <p:cNvSpPr/>
          <p:nvPr/>
        </p:nvSpPr>
        <p:spPr>
          <a:xfrm>
            <a:off x="467544" y="620688"/>
            <a:ext cx="3672408" cy="79208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467544" y="836712"/>
            <a:ext cx="763284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Cursos que anteceden</a:t>
            </a:r>
          </a:p>
          <a:p>
            <a:r>
              <a:rPr lang="es-MX" sz="2800" dirty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Filosofía de la educación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Diagnóstico </a:t>
            </a:r>
            <a:r>
              <a:rPr lang="es-MX" sz="2800" dirty="0"/>
              <a:t>e intervención socioeducativa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El niño como sujeto social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Educación artística </a:t>
            </a:r>
            <a:r>
              <a:rPr lang="es-MX" sz="1200" dirty="0"/>
              <a:t>artes visuales y teatro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Proyectos de intervención socioeducativa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Inglés B1</a:t>
            </a:r>
          </a:p>
          <a:p>
            <a:pPr marL="361950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8466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83568" y="2274838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755576" y="1087963"/>
            <a:ext cx="763284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Cursos paralelos</a:t>
            </a:r>
          </a:p>
          <a:p>
            <a:r>
              <a:rPr lang="es-MX" sz="3200" dirty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Atención educativa para la inclusión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Formación ciudadana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Educación geográfica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Optativa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Inglés B2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 smtClean="0"/>
              <a:t>Práctica </a:t>
            </a:r>
            <a:r>
              <a:rPr lang="es-MX" sz="3200" dirty="0"/>
              <a:t>profesional</a:t>
            </a:r>
          </a:p>
          <a:p>
            <a:endParaRPr lang="es-MX" sz="3200" dirty="0"/>
          </a:p>
          <a:p>
            <a:pPr>
              <a:buFont typeface="Arial" pitchFamily="34" charset="0"/>
              <a:buChar char="•"/>
            </a:pPr>
            <a:endParaRPr lang="es-MX" sz="3200" dirty="0"/>
          </a:p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75771"/>
            <a:ext cx="4032448" cy="31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7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75928" y="1259175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755576" y="1280964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/>
              <a:t>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Cursos subsecuentes</a:t>
            </a:r>
          </a:p>
          <a:p>
            <a:r>
              <a:rPr lang="es-MX" sz="3200" dirty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Trabajo de </a:t>
            </a:r>
            <a:r>
              <a:rPr lang="es-MX" sz="3200" dirty="0" smtClean="0"/>
              <a:t>Titulación</a:t>
            </a:r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 smtClean="0"/>
              <a:t>Práctica Profesional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290500"/>
            <a:ext cx="5715000" cy="287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4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73274" y="1259175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2" name="1 Rectángulo redondeado"/>
          <p:cNvSpPr/>
          <p:nvPr/>
        </p:nvSpPr>
        <p:spPr>
          <a:xfrm>
            <a:off x="539552" y="404664"/>
            <a:ext cx="4320480" cy="7911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673274" y="467994"/>
            <a:ext cx="76328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Propósito del Curso:   </a:t>
            </a: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Pretende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que el futuro docente de educación básica reconozca que la gestión educativa es esencial para el logro de los propósitos de la escuela, a partir de la identificación de sus condiciones y cultura particulares, de manera que sea capaz de participar en el funcionamiento eficaz de la institución y apoyar su proyecto de desarrollo.</a:t>
            </a: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MX" sz="2800" dirty="0"/>
          </a:p>
          <a:p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41838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403648" y="457200"/>
            <a:ext cx="5832648" cy="6149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1619672" y="482084"/>
            <a:ext cx="6420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Competencias del perfil de egreso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55576" y="1259175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67544" y="1072158"/>
            <a:ext cx="82809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/>
              <a:t>        </a:t>
            </a:r>
          </a:p>
          <a:p>
            <a:endParaRPr lang="es-MX" sz="2000" dirty="0"/>
          </a:p>
          <a:p>
            <a:pPr marL="342900" indent="-342900" algn="just">
              <a:buFont typeface="Wingdings" pitchFamily="2" charset="2"/>
              <a:buChar char="q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Emplea la evaluación para intervenir en los diferentes ámbitos y momentos de la tarea educativa.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es-MX" sz="2000" dirty="0"/>
          </a:p>
          <a:p>
            <a:pPr marL="457200" indent="-457200" algn="just">
              <a:buFont typeface="Wingdings" pitchFamily="2" charset="2"/>
              <a:buChar char="q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Interviene de manera colaborativa con la comunidad escolar, padres de familia, autoridades y docentes, en la toma de  decisiones y en el desarrollo de alternativas de solución a    problemáticas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socioeducativas.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Utiliza recursos de la investigación educativa para enriquecer            la práctica  docente, expresando su interés por 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ciencia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 la propia investigación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8154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" name="1 Rectángulo redondeado"/>
          <p:cNvSpPr/>
          <p:nvPr/>
        </p:nvSpPr>
        <p:spPr>
          <a:xfrm>
            <a:off x="2195736" y="457200"/>
            <a:ext cx="3456384" cy="45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467544" y="457200"/>
            <a:ext cx="813690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COMPETENCIAS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DEL CURSO: </a:t>
            </a:r>
            <a:endParaRPr 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Distingue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los elementos teóricos y metodológicos de la gestión y la administración educativa actuales para fundamentar propuestas de intervención que contribuyan a la mejora de la calidad y a la consolidación de los centros escolares. 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Propone alternativas para el desarrollo de las instituciones educativas con base en el análisis de las políticas públicas, el reconocimiento de escenarios y las posibilidades de participación de los diversos actores implicados en su funcionamiento.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Aplica técnicas de planeación y evaluación estratégicas como recursos para orientar la mejora institucional. 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Construye estrategias de gestión pertinentes para el mejoramiento y transformación de procesos educativos en contextos diversos.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Diseña programas o acciones de mejora con base en los resultados de la evaluación y planeación institucionales, considerando el marco normativo vigente.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9313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Light_16x9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2164</TotalTime>
  <Words>1990</Words>
  <Application>Microsoft Office PowerPoint</Application>
  <PresentationFormat>Presentación en pantalla (4:3)</PresentationFormat>
  <Paragraphs>395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OfficeLight_16x9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 Normal de Educación preescolar</dc:title>
  <dc:creator>user</dc:creator>
  <cp:lastModifiedBy>guillermo</cp:lastModifiedBy>
  <cp:revision>125</cp:revision>
  <cp:lastPrinted>2015-03-17T03:29:31Z</cp:lastPrinted>
  <dcterms:created xsi:type="dcterms:W3CDTF">2014-02-06T19:18:33Z</dcterms:created>
  <dcterms:modified xsi:type="dcterms:W3CDTF">2017-07-17T16:47:15Z</dcterms:modified>
</cp:coreProperties>
</file>