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4" r:id="rId4"/>
    <p:sldId id="265" r:id="rId5"/>
    <p:sldId id="266" r:id="rId6"/>
    <p:sldId id="257" r:id="rId7"/>
    <p:sldId id="258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09A078-BA45-4E3B-BE69-71B3DF0D56EE}" type="datetimeFigureOut">
              <a:rPr lang="es-MX" smtClean="0"/>
              <a:pPr/>
              <a:t>27/09/2010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CF444A-8986-4D1B-A8C0-4193137A6C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farm1.static.flickr.com/9/75293265_56b52e855f.jpg&amp;imgrefurl=http://www.laps3.com/foro/10_charla/28724-animales_exoticos.html&amp;h=500&amp;w=341&amp;sz=175&amp;tbnid=P1ujXf136HKIAM:&amp;tbnh=272&amp;tbnw=185&amp;prev=/images?q=perrito+de+la+pradera&amp;zoom=1&amp;q=perrito+de+la+pradera&amp;hl=es&amp;usg=__Ae9PU90IIlCOAyKUIP7avMF7L6U=&amp;sa=X&amp;ei=e8-NTKmmMIL2tgOPvMTTBA&amp;ved=0CBgQ9QEw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1.bp.blogspot.com/_eb8C-NUFGQs/S_scmzmwerI/AAAAAAAAAA4/YpD26A-FkeQ/s1600/biodiversidad.jpg"/>
          <p:cNvPicPr>
            <a:picLocks noChangeAspect="1" noChangeArrowheads="1"/>
          </p:cNvPicPr>
          <p:nvPr/>
        </p:nvPicPr>
        <p:blipFill>
          <a:blip r:embed="rId2" cstate="print"/>
          <a:srcRect t="3079" b="7618"/>
          <a:stretch>
            <a:fillRect/>
          </a:stretch>
        </p:blipFill>
        <p:spPr bwMode="auto">
          <a:xfrm>
            <a:off x="0" y="-24"/>
            <a:ext cx="9095935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4102115"/>
            <a:ext cx="8062912" cy="1470025"/>
          </a:xfrm>
        </p:spPr>
        <p:txBody>
          <a:bodyPr>
            <a:normAutofit/>
          </a:bodyPr>
          <a:lstStyle/>
          <a:p>
            <a:r>
              <a:rPr lang="es-MX" sz="7200" dirty="0" smtClean="0">
                <a:solidFill>
                  <a:srgbClr val="FFFF00"/>
                </a:solidFill>
              </a:rPr>
              <a:t>La biodiversidad</a:t>
            </a:r>
            <a:endParaRPr lang="es-MX" sz="72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/>
                </a:solidFill>
              </a:rPr>
              <a:t>SEMANA NACIONAL DE </a:t>
            </a:r>
          </a:p>
          <a:p>
            <a:r>
              <a:rPr lang="es-MX" sz="4000" dirty="0" smtClean="0">
                <a:solidFill>
                  <a:schemeClr val="tx1"/>
                </a:solidFill>
              </a:rPr>
              <a:t>CIENCIA Y TECNOLOGÍA</a:t>
            </a:r>
            <a:endParaRPr lang="es-MX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50144"/>
          </a:xfrm>
        </p:spPr>
        <p:txBody>
          <a:bodyPr>
            <a:noAutofit/>
          </a:bodyPr>
          <a:lstStyle/>
          <a:p>
            <a:r>
              <a:rPr lang="es-ES" sz="1600" dirty="0" smtClean="0"/>
              <a:t>5. Conservación de la biodiversidad </a:t>
            </a:r>
            <a:br>
              <a:rPr lang="es-ES" sz="1600" dirty="0" smtClean="0"/>
            </a:br>
            <a:r>
              <a:rPr lang="es-ES" sz="1600" dirty="0" smtClean="0"/>
              <a:t>      a. Áreas naturales protegidas de Coahuila: </a:t>
            </a:r>
            <a:br>
              <a:rPr lang="es-ES" sz="1600" dirty="0" smtClean="0"/>
            </a:br>
            <a:r>
              <a:rPr lang="es-ES" sz="1600" dirty="0" smtClean="0"/>
              <a:t>            I. Área de Protección de Flora y Fauna Maderas del Carmen. </a:t>
            </a:r>
            <a:br>
              <a:rPr lang="es-ES" sz="1600" dirty="0" smtClean="0"/>
            </a:br>
            <a:r>
              <a:rPr lang="es-ES" sz="1600" dirty="0" smtClean="0"/>
              <a:t>            II. Área de Protección de Flora y Fauna Ocampo. </a:t>
            </a:r>
            <a:br>
              <a:rPr lang="es-ES" sz="1600" dirty="0" smtClean="0"/>
            </a:br>
            <a:r>
              <a:rPr lang="es-ES" sz="1600" dirty="0" smtClean="0"/>
              <a:t>            III. Reserva de la Biosfera </a:t>
            </a:r>
            <a:r>
              <a:rPr lang="es-ES" sz="1600" dirty="0" err="1" smtClean="0"/>
              <a:t>Mapimí</a:t>
            </a:r>
            <a:r>
              <a:rPr lang="es-ES" sz="1600" dirty="0" smtClean="0"/>
              <a:t>. </a:t>
            </a:r>
            <a:br>
              <a:rPr lang="es-ES" sz="1600" dirty="0" smtClean="0"/>
            </a:br>
            <a:r>
              <a:rPr lang="es-ES" sz="1600" dirty="0" smtClean="0"/>
              <a:t>            IV. Región Prioritaria para la Conservación Sierra de Arteaga. </a:t>
            </a:r>
            <a:br>
              <a:rPr lang="es-ES" sz="1600" dirty="0" smtClean="0"/>
            </a:br>
            <a:r>
              <a:rPr lang="es-ES" sz="1600" dirty="0" smtClean="0"/>
              <a:t>            V. Área de Protección de Flora y Fauna </a:t>
            </a:r>
            <a:r>
              <a:rPr lang="es-ES" sz="1600" dirty="0" err="1" smtClean="0"/>
              <a:t>Cuatrociénegas</a:t>
            </a:r>
            <a:r>
              <a:rPr lang="es-ES" sz="1600" dirty="0" smtClean="0"/>
              <a:t>. </a:t>
            </a:r>
            <a:br>
              <a:rPr lang="es-ES" sz="1600" dirty="0" smtClean="0"/>
            </a:br>
            <a:r>
              <a:rPr lang="es-ES" sz="1600" dirty="0" smtClean="0"/>
              <a:t>            VI. Monumento Natural Río Bravo del Norte. </a:t>
            </a:r>
            <a:br>
              <a:rPr lang="es-ES" sz="1600" dirty="0" smtClean="0"/>
            </a:br>
            <a:r>
              <a:rPr lang="es-ES" sz="1600" dirty="0" smtClean="0"/>
              <a:t>            VII. Parque Nacional Los Novillos.</a:t>
            </a:r>
            <a:br>
              <a:rPr lang="es-ES" sz="1600" dirty="0" smtClean="0"/>
            </a:br>
            <a:r>
              <a:rPr lang="es-ES" sz="1600" dirty="0" smtClean="0"/>
              <a:t>            VIII. Cuenca Alimentadora del Distrito Nacional de Riego 004 Don Martín (</a:t>
            </a:r>
            <a:r>
              <a:rPr lang="es-ES" sz="1600" dirty="0" err="1" smtClean="0"/>
              <a:t>Subcuenca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            de los Ríos Salado y Mimbres, </a:t>
            </a:r>
            <a:r>
              <a:rPr lang="es-ES" sz="1600" dirty="0" err="1" smtClean="0"/>
              <a:t>Subcuenca</a:t>
            </a:r>
            <a:r>
              <a:rPr lang="es-ES" sz="1600" dirty="0" smtClean="0"/>
              <a:t> de los ríos Álamos y Sabinas). </a:t>
            </a:r>
            <a:br>
              <a:rPr lang="es-ES" sz="1600" dirty="0" smtClean="0"/>
            </a:br>
            <a:r>
              <a:rPr lang="es-ES" sz="1600" dirty="0" smtClean="0"/>
              <a:t>            IX. Área de Protección de los Recursos Naturales y Zona Sujeta a Conservación</a:t>
            </a:r>
            <a:br>
              <a:rPr lang="es-ES" sz="1600" dirty="0" smtClean="0"/>
            </a:br>
            <a:r>
              <a:rPr lang="es-ES" sz="1600" dirty="0" smtClean="0"/>
              <a:t>            Ecológica Sierra de </a:t>
            </a:r>
            <a:r>
              <a:rPr lang="es-ES" sz="1600" dirty="0" err="1" smtClean="0"/>
              <a:t>Zapalinamé</a:t>
            </a:r>
            <a:r>
              <a:rPr lang="es-ES" sz="1600" dirty="0" smtClean="0"/>
              <a:t>. </a:t>
            </a:r>
            <a:br>
              <a:rPr lang="es-ES" sz="1600" dirty="0" smtClean="0"/>
            </a:br>
            <a:r>
              <a:rPr lang="es-ES" sz="1600" dirty="0" smtClean="0"/>
              <a:t>            X. Sierra y Cañón de </a:t>
            </a:r>
            <a:r>
              <a:rPr lang="es-ES" sz="1600" dirty="0" err="1" smtClean="0"/>
              <a:t>Jimulco</a:t>
            </a:r>
            <a:r>
              <a:rPr lang="es-ES" sz="1600" dirty="0" smtClean="0"/>
              <a:t> (área protegida municipal). </a:t>
            </a:r>
            <a:br>
              <a:rPr lang="es-ES" sz="1600" dirty="0" smtClean="0"/>
            </a:br>
            <a:r>
              <a:rPr lang="es-ES" sz="1600" dirty="0" smtClean="0"/>
              <a:t>            XI. Área de Protección de los Recursos Naturales Sierra La Paila. </a:t>
            </a:r>
            <a:br>
              <a:rPr lang="es-ES" sz="1600" dirty="0" smtClean="0"/>
            </a:br>
            <a:r>
              <a:rPr lang="es-ES" sz="1600" dirty="0" smtClean="0"/>
              <a:t>            XII . Área de Protección de los Recursos Naturales Cerro el Jabalín. </a:t>
            </a:r>
            <a:br>
              <a:rPr lang="es-ES" sz="1600" dirty="0" smtClean="0"/>
            </a:br>
            <a:r>
              <a:rPr lang="es-ES" sz="1600" dirty="0" smtClean="0"/>
              <a:t>            XIII. Área de Protección de los Recursos Naturales La Popa, Sierra La Gavia</a:t>
            </a:r>
            <a:br>
              <a:rPr lang="es-ES" sz="1600" dirty="0" smtClean="0"/>
            </a:br>
            <a:r>
              <a:rPr lang="es-ES" sz="1600" dirty="0" smtClean="0"/>
              <a:t>            y Los Pinos Sur. </a:t>
            </a:r>
            <a:br>
              <a:rPr lang="es-ES" sz="1600" dirty="0" smtClean="0"/>
            </a:br>
            <a:endParaRPr lang="es-MX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978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      b. Otras estrategias de conservación. </a:t>
            </a:r>
            <a:br>
              <a:rPr lang="es-ES" dirty="0" smtClean="0"/>
            </a:br>
            <a:r>
              <a:rPr lang="es-ES" dirty="0" smtClean="0"/>
              <a:t>            I. Regiones prioritarias para la conservación. </a:t>
            </a:r>
            <a:br>
              <a:rPr lang="es-ES" dirty="0" smtClean="0"/>
            </a:br>
            <a:r>
              <a:rPr lang="es-ES" dirty="0" smtClean="0"/>
              <a:t>            II. Áreas de interés para la conservación de las aves. </a:t>
            </a:r>
            <a:br>
              <a:rPr lang="es-ES" dirty="0" smtClean="0"/>
            </a:br>
            <a:r>
              <a:rPr lang="es-ES" dirty="0" smtClean="0"/>
              <a:t>            III. Regiones terrestres prioritarias. </a:t>
            </a:r>
            <a:br>
              <a:rPr lang="es-ES" dirty="0" smtClean="0"/>
            </a:br>
            <a:r>
              <a:rPr lang="es-ES" dirty="0" smtClean="0"/>
              <a:t>            IV. Sitios RAMSAR. </a:t>
            </a:r>
            <a:br>
              <a:rPr lang="es-ES" dirty="0" smtClean="0"/>
            </a:br>
            <a:r>
              <a:rPr lang="es-ES" dirty="0" smtClean="0"/>
              <a:t>            V. Sitios MAB. </a:t>
            </a:r>
            <a:br>
              <a:rPr lang="es-ES" dirty="0" smtClean="0"/>
            </a:br>
            <a:r>
              <a:rPr lang="es-ES" dirty="0" smtClean="0"/>
              <a:t>            VI. Conservación de especies. 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6. Aprovechamiento de la biodiversidad. </a:t>
            </a:r>
            <a:br>
              <a:rPr lang="es-ES" dirty="0" smtClean="0"/>
            </a:br>
            <a:r>
              <a:rPr lang="es-ES" dirty="0" smtClean="0"/>
              <a:t>      a. No maderables. </a:t>
            </a:r>
            <a:br>
              <a:rPr lang="es-ES" dirty="0" smtClean="0"/>
            </a:br>
            <a:r>
              <a:rPr lang="es-ES" dirty="0" smtClean="0"/>
              <a:t>      b. Maderables. </a:t>
            </a:r>
            <a:br>
              <a:rPr lang="es-ES" dirty="0" smtClean="0"/>
            </a:br>
            <a:r>
              <a:rPr lang="es-ES" dirty="0" smtClean="0"/>
              <a:t>      c. Fauna silvestre. </a:t>
            </a:r>
            <a:br>
              <a:rPr lang="es-ES" dirty="0" smtClean="0"/>
            </a:br>
            <a:r>
              <a:rPr lang="es-ES" dirty="0" smtClean="0"/>
              <a:t>      d. Pesca. 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7. Participación social </a:t>
            </a:r>
            <a:br>
              <a:rPr lang="es-ES" dirty="0" smtClean="0"/>
            </a:br>
            <a:r>
              <a:rPr lang="es-ES" dirty="0" smtClean="0"/>
              <a:t>      a. Ciencia ciudadana. </a:t>
            </a:r>
            <a:br>
              <a:rPr lang="es-ES" dirty="0" smtClean="0"/>
            </a:br>
            <a:r>
              <a:rPr lang="es-ES" dirty="0" smtClean="0"/>
              <a:t>      b. Grupos organizados para la conservación y estudio de la biodiversidad.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Aspectos relevantes  en Coahuila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Endemismo: </a:t>
            </a:r>
          </a:p>
          <a:p>
            <a:pPr>
              <a:buNone/>
            </a:pPr>
            <a:r>
              <a:rPr lang="es-MX" dirty="0" smtClean="0"/>
              <a:t>    Es una propia de un determinado lugar, área o región </a:t>
            </a:r>
            <a:r>
              <a:rPr lang="es-MX" dirty="0" err="1" smtClean="0"/>
              <a:t>biogeográfica</a:t>
            </a:r>
            <a:r>
              <a:rPr lang="es-MX" dirty="0" smtClean="0"/>
              <a:t>, exclusivo de ese territorio y que no se encuentra en ningún otro lugar del mundo.</a:t>
            </a:r>
          </a:p>
          <a:p>
            <a:r>
              <a:rPr lang="es-MX" dirty="0" smtClean="0"/>
              <a:t>Por ejemplo bisonte, perrito de la pradera, halcón peregrino, liebre cola negra.</a:t>
            </a:r>
          </a:p>
          <a:p>
            <a:r>
              <a:rPr lang="es-MX" dirty="0" smtClean="0"/>
              <a:t>En </a:t>
            </a:r>
            <a:r>
              <a:rPr lang="es-MX" dirty="0" err="1" smtClean="0"/>
              <a:t>Cuatrocinegas</a:t>
            </a:r>
            <a:r>
              <a:rPr lang="es-MX" dirty="0" smtClean="0"/>
              <a:t> 16 especies.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data:image/jpg;base64,/9j/4AAQSkZJRgABAQAAAQABAAD/2wBDAAkGBwgHBgkIBwgKCgkLDRYPDQwMDRsUFRAWIB0iIiAdHx8kKDQsJCYxJx8fLT0tMTU3Ojo6Iys/RD84QzQ5Ojf/2wBDAQoKCg0MDRoPDxo3JR8lNzc3Nzc3Nzc3Nzc3Nzc3Nzc3Nzc3Nzc3Nzc3Nzc3Nzc3Nzc3Nzc3Nzc3Nzc3Nzc3Nzf/wAARCADEAIUDASIAAhEBAxEB/8QAGwAAAQUBAQAAAAAAAAAAAAAABAADBQYHAgH/xABHEAACAQIEBAQBCAcECQUBAAABAgMEEQASITEFBhNBIlFhcZEUFiMygaHR8AdCkrGywdI1UuHxFSQzQ1NiY3J0JTQ2k7Nz/8QAGQEAAwEBAQAAAAAAAAAAAAAAAQIDAAQF/8QAJBEAAgICAgICAwEBAAAAAAAAAAECEQMhEjEyQRNRImGBcZH/2gAMAwEAAhEDEQA/ALvXVnBuA8A4TUVfCIKl6mJFFokuWyAkkkYjPnny4HVPm3HY9+nFYfdhn9IIjHKnLRmByWUEr2vEMUiahhgGV5DrbKQ19McGTI4NJF4Q5LZorcy8EEayR8sxyKylhkSI6eumAjzxy+oYtysosRe0cXf7MZ7w6jq6R3lo6kiMgh/ESbeVsHIzThpBGEjAy5kOt8JLM10N8cS5HnvloQrN82ksWy2yRXH3YfTnHl2SmEqcuRMb2MeSPMPuxR2kgMGWWFHIIs1t/fHrwRsoeNgpC7BtLYHzyYfjRdH505ejF35XWwNriOI/yw6nOPLTxu/zfiCrteOPxfdiiNTMS1VAt49MylrBvPA1ZxBadopBAscIYgRfWv7nDLLJ/RuCNJp+aOATiRl5bhAjF2LJHYfdhio5x4BAmf5sRsv/ACpF+GKDSV1GsVWlQk2SQBlC63PbAdIK+aeNRAyISSWc7DB5y/QHCJoTc98vLA0p5WXKu/giwanNHB3U5eUwWF8yhIjl1tjKKiCoTibTXvFfKAuoIxKvJU/JDUw1LROCc6ox1PrjPNSNwRoXzo4MYFlXlRWUk6BIri1/wOPPnRwnqAfNHwH9bJF+62M8o6mukniLz5adtGXNqB3/AHn4++JMV8DTGN0lam2urkW98b5Wb44lwXmvgLMq/NqG7baQ7WuPa+CG5g4MEdvmzECgJIKxDb8n4HyxUDxPJRNHTUiSBDlju13FxuMDLKFj6hdkz6P1D6a/y+GM8rRvjRcufaajhi4ZLSUkMAmR2IjQLfRLXt74WOuf/wD2PBLH/ct+5MLGyVyZNNpA/PdxyjwAhbgRqT6fRjGf/JKqzdO7A63YXGNA55R35V5dyMFXIua4uLdMYosFaod480mY6LobHCZn+ZXH4nlLSTwUzIs6ickNmH6o9ffHpirYqfP1VkTcoqjTA9Yr0kkcYjds/Zm74aSbLUEuTYmzKwPiHkDiV2MSGvRRVlUFmu6toFwzE6IptGkrOLBb9scwSQUZkYTXWXUq+gUYJmp1kYO8qKbDIE1NsChhuNTMD4HjgQWKE3+zD0kavToJlV0tcoNcw8h5Y4pxJE7kMpFtNO+OZYikZYTZbklk3tjL9AA5en1B4RGoOq9wMFQugbLDKGDDUX3w6lK2pYAqyg5rbjDlBScOpFeSpSUlzcMj6fZg1ZrA61AJHIUSyBb9MiwwJRTdeaSBxHG8ni6Ye5xKzQxSdaWhMiWsSJXvp74AoqLoSNUyIrsb+JTrY+WCqrYPY6E6YBglVJcwse2nbHlU0hE0ysjOx1A0GOEpIvkJdOoqyXytfthmFIVv1GLG1rA3tjJMz/Y94QEYK4ktdnXa2DIpFEKh48y28AY/E4EWspFiFyTY210w/wDKVkFyHsqHLYaHAkZGhc+i1DwS3/Bb+FMLHnPpvw/gZ/6LfwphY6MvmyCBufXli5T5caI2IVL/AP1jFDq2qXmGWwygWta49dN8Xrn9svJ/L25JRQABcE9Mb4qHDvkzJPDVwxidkujqCCuFzeX8LY/EYd6iN1adASwyktqb+eHJoo+mii0zEXK7ZQfI4k0qp0p0p6qCGogy2QMhLDz8QwG88XTmNRGq5iDHr9Ww0tiHFL2HZETQl2Z7p01ZTlfW4GCeHGSOOWZKZzErEs4N0QH2w7QU/XeqDGVYIVBklyaJfYk4Fnr5uD8N+S8PrF6U3hkS4OY+/lh1Fy0bkStIk9WWWOKPK+glBtbX1wXLy7JIgaNoAbi95Dr8dMRPDqqoWmjR5GcA5VA174Mi4oFkQ1OZrXZgTaw12voL+eKLHFaYabR1VUXEoY3MkKtCp0Ie4PppgApUVlOVhdVnD2yi1gB6YvnBOIwVFEs3UimjceLIAbehAviI4/QUUk0k/CSyTxqWljUaMO7DyIHbYgfFZQSWgJMjKOujnpl4VxCJaVhdlnC+FydwTgWliqqOpbIkLlVKx38QA/vD7MeR1PUADDqqhyqLXy+ZOEeH1NXFIKKojpxAnVvIT4e4Gnniadug0AQyzR0k1MInanbawJH+GGYoYM6LNGEDC4K+flg3lrmR+Dz1MfEqd6iCqXUILa+YwTx6t4bxqqpoeD8NmjEd8sYWzMP+bXzw7i0rsRMipaN2kWaKBsmbSxBH34fWdWqJsjAgeEAC3bDzTrErrKx6aWAU3BBxCCVfljvTsWG+V9hicW5dmejXOfNeH8DJ/wCA38KYWFz3/Z/A779Bv4UwsdeSuRJdHHOf/wAV5f8ABnGRbi9tOmMUhKTMwkiexucyMdbW2v8Abi/8z5DylwcO1mNMMp8j0xikOI/k5jhmKzxi62Fwxt3PpiGdPn/EVx+IxHJPRosUilY7ayXNltvf0wa3CYjTx1kc7qMxLWO1v1vbEfJD8tFP15s4TTqG4F+4Iw+t4E+RxynM62yyG59LYVVVMah+k4hOpmhjcSQ1uVGvre17e2Ks1CBx56WQhwsrKBuNO+m+vl6YmI+KClBWKNWqI2y9ZgSLbWHlriD4u0DyrLPfwtctc3JNvL1xfDsSRaKeihtI1OMzqpzAE/Wt+fLfEdxzggq4wOrKkQtLIsYFyACLa32s3phzhFbEaWRQY5zItid7eev2n44MrKhEhUQ2NlyAlRt5HzG+F/KLLWmqJflSOOij6NKrCK3iLG5b1PmfXBbRRQ14qIQwVA2a2u51Pw/ngLl+pV4gsQZVWygLrZfYm+LAaYoeobqHve2Eu3Y1JFU45VR8MrXggutJJaUFVGoJOhPptgSOVElKM+SNyDIENxbtpixcc4M3FeGt8mdFqKc5lJF8y9x/Mf44qfDKSFuIlaiR4z0ix6jnxdtBbCShbsR6Hat6KGQUomR1dl6R3PwxHzR1NFO9RRVNnBsFAsXXvf8AwwaaWHr5UjVlTd3Gpb0x58qUq8ciZCj2JK317jMNAcZNroWrIuEmaST5PK6ErmIP63prj2OAvFOUoWzkdjY+9sSsTUgzLVASkgAZNLe574ZhnqFP0auiWIzK24tgtgo0HnrTh3Age0DfwphY959v8g4H/wDxbf2TCxbL5siugbnqMycrcugA6Rgk32+jHx9sUaXqPGXDSKMyqCpAy9ibbjbF259Vm5U5bKlgwVSMp/6QxTeHiOFCYyx6jFWbLdbA3N779sJn8r/SK4+hr5QaecrIwLWJzW31sfs9cFmqapDSVzRQv4SjjVmt5D7Mc01TQK8kcgWXKNChsL+R/fjipp4Z5EUZI7pmkC2sD5W+GJdjgFbIJJoqOmd5s7ZpDmUHzAubC9/3YiZJZRVimmURzfVeOXwkHyIx3VhUrmCKthpdvMDyOAAZpa5pJSSAAA+5t5XOttNsdmOKSEk9lq/0Z8i4c9akK9MtaR4CCATtmGhAPmRY4iWqz1AyqGGxzbjFw5U4hUzLJw+cJPTmMqyyHUr3Fj213xF8R5co6OZXo5JniL5bO12FzodN/fEpzV/kVhF+h/gvFem0SiMIADu3x/yxc4a1KtAhmuLDYfdr7Yz16EuCaENTi5vmfMpNxp2I87W1xZ+BcPrY2QVEsRCgWybHy3vbEGl6ZT+Fpoh05BqVJ+qR5eWKTzjTvTcRkNzHGPGiqCL313xoFAiohaW1lOg88VHnmSI1dKZYcyMutttD3HffD+iciLgEFVw6CoeIncPL1CyqT2N9tMNgrJPlp7XFiASBcd9TvgTqSRQEKc0TAvlVAQljYXBO+DKRISkp4g63IBgIQ6tfc23GEdtgBZjHJK0bRBEBFhmtY3xw1LTRQJknaWSRSJI2WyxnsM198dT0USys6y2djnCtopF7DCnhkNLLRRUsQZPG06G7M51Hi7e2D6FL5z4P9Q4Jp/uW/hTCx5z2COH8CDb9Br/sphY6MvmznQ1zoXPLHLgSxdo8o1tvFilVqMsMcTsZSqsbCxVAdxcd73xc+dwPmvy2XKgZVUZ2sCTGLDFGjmyfQAx5j4W7XGw1trsdO1sJnvl/wrjegSWCAIi/UQ69jmtoSbX2H24ejjCSM0bSZn2ZpNAO1jv523wTUQsuQIElOoXJ3Ntvt0+GBhTVEPSM8lNlAUMu+gPfs1rgaa4knoZ2mR9XEBUSBwxIN/HvjkCNYm0tcag4I4iWmcSnIosAFGmnawwNoY2zHF4yG9B1FWyxQssMhUstnA3YDtfFip6hq2CNFOd1YZ76jLY2GKTRyDObEjFg4NI6ykJcXIu19PbCySHjZYKOl+U1JyrdHf6IONxe17ef44kOGwvDOrRFspb6lzoL20/HC4fURKY8wFkU673/ADbExQxwNG5zEO1xr22xLgmNyY/YiNdc3b7/AMP3YguaKVm4ctSmskDBr32U7nXtrriaqXEXhZg3lb44FR3lDKQHS1mBOmv+eKaWhXsz1pXkUvGsKS+G6TFSPLf78cSiOOoQjKcrXa2Zc639Dvc/vxIcb4YtFXQKilKaWQhJABddNQe3nbDdR8naQdORIy6ZbMbEgbWX+9fz33wjXEQaz080Z6UsZkiGVIw2oN/Xtrjxax+mUmAVGGUlDqG9R54HayyiGRVUX8bsmoO4INu9sPq6rDGQhzSAuVBFpGAsVJ/N8JTFbL7z6LUPBBrpC2/smFjznvMeHcCLDKeg1wDscqYWOnL5siuiM/SbCJeS+XiAxKKrG31gvSF7euKFHTq5VncK4kDKkpJA219LDyONG56seV+WVaYxoVXMR3HSHofTGdyfLEkLVUMBsLgWsoYA2vbvcXHn7Y2W+VL9DwWgumkdZJvBGQCQoBLI19hr6G9seu7iysAF0IRpAB699vTfA9G9XxAuCZOoqs5eQECwAudL66AXOHIpZKkxm0S2Vnd2Krl008Q0I3t3ubYgVvQ3N1+gTUTI+T6siPoQe1rfzxHJexAwTXTho0jS+RSTc++lttNPLAysFYlrFu3YYvFaMjnomFcxwZST9Jg5JJ7AH8+eA5Ziwt6du+OaaYxpkdbjtbcYzVjJly4fN1XVSSwAtpsNf8cT8de0UxijU5la/wCJ+OKVwyrTN0w+Xwsbn2t9w/nibgrenKkkg8XSBsNbG4v+8fdiMlRRE8WklnVpCPq+K+/r+P50NgWw1t4u1u/bv+bYBiYWbMQwYZvcf5YKpGDorKQQvY7kXOhwiewg3GqM1nDZ4it8lypuRc9ra/m+Kg5siskSy2AVLC2tux76fuxoax5oHJFyQRYi/b/PGd1VK1BWOhqHDZ9Sg0YD+drYaW0SkhuSniJWaKST5OAGkVlJzkGxGv24GWhkkpHiSo6iMCekoysCNbAnv8L2wdHTFpGKt9FqRdtu/fXXX3wNK0jBo6fJGx3kfWx1Gvptr2wqlsVmg88G/DOA7n6A77/VTCx7z2GHDuBB7Fugbn1yphY6cvmznXQPzzM0XKvLhQqHZUVc22sY1PtjOGoppWljE4khMhvaPUk7G9t99cadzjwqu4pypwCPh8Czukas6FrXUxAbXF/bGfSsYJWmWEq7ZVljWw8S6E6bbDSw8sDNqV/4Ux9AnFBFHV05oJ5GCwRsVliKlGAswYC223sbX8+paZB11eRHjDB/F9Zu3b1t27jvubJMWrUqElns8hFnQ2JHfTU6i17b7bYEkkzzfJpKZGRkDdZ1B6WvhIsdD6W1J7jE7sd6Aa8BXRVdWBXced8MxrnuLi3njmudBUSCNQEDED44ajbKLg2v5YuujHFQVRjdTprceWGVZTILyMotqL/d+fPD8zqSTfMe3vhmMJc3S9xqpPr2wyDs7SazFUJ08764n+EVUzShVJbIb5uxFh/n8MQL9MMwt4jqbnyxJcOaNCAZLPbz13I+zf7NMTnHQ0XsvFLWZdQoAC5it9QCPwtiY4brDdjoL3BXsLf4Yq1BIbpK7E5hlJtt2+IuPzbE3BU2eNVyldQbdtbfh8fTHLLRZbLFGzGMWIAI0OKRzUrR1zOvgBkJ+j76XH7ji4wSAqDuDYAW288VHnSCbP1ISVVmsRny7kdz27+47YZO0TyKlZFRQLdQ8L9QC5KNk0NrsQBqLeWo1OPZJpc4pTRwosgymUJcMbaj0ANu+BGmjldQ0MTKuUsHILve4to1hpdr3G/rgrh9TDCJGeESspzIJ3XLJbtrYedxb7dr6mRey98+Enh/Aze/0DfwphY659a9DwQ2UXhbQaAeFNsLHTl82RXRGfpH4zW8F5Q5cloKhoXkVULgAm3SB77YyT/TdQHZjI4c3LMGILnXfXXGlfpjAPJPK4bY5b//AFDGQxxl0uq3NwcdDhGVNgUn0Ss/HKp0H0k2YAAG5t76WwA9dNIxZpXOt9Sb3wwLsvjI30N8ekrfW9x33wFCK6RuTJml+mCsfEbdzjxAyTvGRZdLL5dsecHKtqNRfTHXE43iqDJENGI8Ha9tT6YCq6KNvTPJkIN9LjQaYVMC0gTLqu344eo1NTARqH7X7YYppT1crizA+1+2FaoonYRNEENlU2uBc+V9cd0yLnzRlbWbUC+pH5+GCKjKUS+lxc46gpolDiNWzEWXT7b4SxkiRo5x0yEZmVB4GUX2UG5+74YmoZFSTc5JXLZgLg637exxFFUpac9MWZmNtNGObbA9LNV1DGFACqXJCG5vqd/O32beWIzx8lY6nReqeodWtc5SR+tiI/SCzf6FYxSFNASM1rjv7+2Jfh9NJ0EulvCNLbYrP6R6ow0iRZ8p2AN7H002/C+t7Ynii+dDZWnAzlauoXKFZtSQNTr+fjjmWqklV1nkLi11vc9vw+7DUUrQ+FCjAizBgSGGOm+o7sLNYixNyNDj0uKR5/Jm9c668J4B/wCOf4Y8LHvOv9k8A/8AHP8ADHhYjlrmx49Ff/TGbclcr30sV/8AyxkBYZtGYrfa/ppjXv0yXPJPK9vT/wDHGQKgsS1zr8MX9In7OiSwLhDb+8cciRstreIDbb+WHqdIn/2jyIm5KWJ+/HMqQhbxpLlzE5mNxb0A/HGCH8NkVZFCnQemJqrUPENCbrr64q8E2WRRfX0xZKOpEsJGYEriM07svBpqj3hsIBlvbTVe2Ba2mAqC487+x/NsFrOq3YWB73+/HFUy3XKbg9774Ntqw9M4BZ0QnfbXviSoAscpYi+UEXIFvL8/ZiLWTIy3GgN8e09csU80bygC9wCe2FSsLdEhWyOENmuMxJXfbb8PbE/yrRQmXqiMBiAGIBvcXF/z6YrtJLDUaXupa+a/fF04IUSJERlW/hJv7n9+EyulQYq9lmVxHpYfbt74yr9KE/U4tGi3IsbDuPMevbGlVNQsdNJMLkKuaw74ynjdQeLVBqldLKGuOoLnKCb2+Gtu98SxP8rGy+NFVVQRbNub7a46dChKtcEX12N/L0xZkoKeJJU4hRNBIJLrKDZWFxpobHv5/j5FTS0tVeCFXgAtKskeYaXsQSNtjfvjpeVHKoGs86/2TwD/AMc/wx4WOuezm4fwNjYEwsbDt4UwsTyy/Nmj0V79MF/mXyvl30tpf/c4yIgq4Z0JFgdVI087/Z+/G2/pH4eOI8o8uRFsoCg7XJ+i7D7/ALO+2M4k4DChmiHUhyMOosmtwAdQQT5+ov57YvLJGKVgUWysvZx9Yr/yn7fz9uOorlsujk6C+pPx3OLLT8DoTCZZI3YFSwFyptoLgXue/l698F09DBSG8lFEhiYWUqbk6KT5m3hJ9ftwjypLQVB2U/5M88ypGhzNuMvftoN/sxMUlFPQISYJzIxy3KGwPe3mftxOMjQyPUU0gp5yDEHsTGrEHUEaXAPqbm+J3hnFfksMzoqKPk4goYYyD0VsbuwNrksMx/7QL6YDypxKRjTM8r6hlCRAgSknP2sNvj+GAUaWCS8jMdNjc/nyxb5eDiukWfPnuqiQxlfqqgFgNtct9ffffyegpeo8hClnZvAutgDfKLD+7Y6e/tvkiloDUmypiWqUsCxBtceuttPgfgcOQU0dW2WScrP2zbMPIafzxIy0sYmWGmCEsAGWYnfS5tuO23+OLTScanoKAQU8awvG4ALordNbDMBfS47W8vaxeRJASfspyrUUE0kYbOkRF5B9W3r5b/HTyxauCcWpwIvlV8pY2bNlAPx27XxHyvWPBCI7FVuJWidltcm4ZgCfP09POMk4ewijNPUMyKGIUvlAa1yACbAHz8h6WwrqfYyyOL0aiZqOvpz0qhopUsjRk5rN5EaMb7aH2xWJoKjh1dFMKaGVGjzibJnTLsRbXuSDriCoX4rStJXM7OAoBBAI0CgK1idLL7eHzxNT1UsjSzU7AtPGWaJzcBsotICO97qSDcje5JxH4+PTHeRNWD8TV+JSSTUjwAmzPTIWuDpa2a9rC5I200vpgQiUJFHDH9JGmZB0rZTa18xJuB7W+OhEbu8qhVCoRaVgrAsBcHNfe2vqLexw5UsK6mCtE7wxxAKFdgW07WGuv2aYCZKzROef7N4Ft/sD/CmFjrnqw4bwIJsIDb9lMLFM3mxV0D89RxSco8viWV4SEUh1Og+jFwbb6e/tiikSh6eIyLdkKxhlGq3Nrqdz6W/DF953WoflDgSU8bSAookCoXsOmNbDFFn4XxKWGV46OYzOArAqQRoNiNxoCL29QOzZFbHhpA9SVVw1O182UAucpa1zc6DbTbQWJ9yKSnRmzItgGOwF2tpfXc3tbbYe+GxwziN4Y3gqEzBs7dBr3tbUEaH3/wAMEU1BVlXUUVai5biPotlHfy3v6dtuxRwdWOmhRUMNRK6QPLDOsWa0i57gFbgm9+/Y/HA8qVDokYi+TCLwxJBdnt7WN9O4voABppiTpoqymRa2KnqDKQQyiM6hgR321F/Sx8tQpuHVVW6yyQThuhbWGRb20K6C4uf1h2OuMk32bSBqb5U8x6sMTSS5UBEupOllHi2Hfb+WOnmmpZ6mK/UigBDDPsbgG5voNCdbD379UNPxamjk/wDS52UyHMGiY3UhT9bdtdj2+GJjjsMlbw5aZIKulhdi7iOmfxNcaiy6km513vc37NwjZm1RUp6ZPlPWk6KxoujAgKCdSNzYEE7/AH4Jlq3gdJKiSQ09hcoTds1zYg6jcttrmA3IOEnCBGoWno64NIrAlqcjwk7HwkA6E39RqLC5VFBUghJeFVQKF0u0Jz+mg0uWOmtrX7DVnFE0xuj4mkkhd3nlVRcoihcqi4Xd7Gxv5j3x1CtHUcPdqqm/1gSWWKWZlDXHiYNe4IuRpe/fyw9QcIkpHMyRThSjAL0HJv3IAGg1A0t32vhqek4mZCFirMzWymFHzqbbknsSCbXNz961vQy6tkcadoJwyiRplS2RZAGzqRl0trsdf53wVAj5HWlRpSgIKoFLEXsfLcjt5nvfBicMryrTLFUSXALxy056bgW1IF8t7jY6kn1t2KGvFMKlqOsDEMwKQEFRcnfcXv8AV7X+KtMGiIUGMqyzSBjckSNbQ6DX3A0P+RJq6ySl6EitESDYZSVRt7WG3bTTtta2Ho6GvkpDMOGy9ON2Lq8bDqaEZbEEne2mmh1Ax38krwmV6KV3LKBK1OylTlI8Q2PbUDt57lwf0A0Ln3KaDgZUBR0WsPLwphY958Urw/gasMpEDAjy8KYWDlVzYsXoDouduJ01HDTxw0hSGMIpKNcgAWv4sPfP3ioI+go/2G/qwsLFISddgPfn5xUW+ho/2G/qx4OfeLE26NH+w39WFhYLlL7NSF8/eLXA6NH+w39WEefeLC/0NH+w39WFhYHKX2aj1efOKkA9Gj1H9x/L/uwhz5xUkfQ0e/8Acb+rCwsNyl9mo8+fvFjYdGj1t+o39WEefeLWv0aP9h/6sLCwvOX2ahDn3ixH+xo+36jf1YTc+8WC3ENH+w39WFhYylL7DSE3PvFhf6Cj3t9R/wCrHqc+cVIb6Gk0NvqN/VhYWDyddmSR58/uLXA6FH3/AFH/AKsIc/cWKZuhR30/Uf8AqwsLG5P7BREcf5gq+NfJzVRwL0s2XpqRvbe5PlhYWFjnn5MeP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2668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24" name="AutoShape 4" descr="data:image/jpg;base64,/9j/4AAQSkZJRgABAQAAAQABAAD/2wBDAAkGBwgHBgkIBwgKCgkLDRYPDQwMDRsUFRAWIB0iIiAdHx8kKDQsJCYxJx8fLT0tMTU3Ojo6Iys/RD84QzQ5Ojf/2wBDAQoKCg0MDRoPDxo3JR8lNzc3Nzc3Nzc3Nzc3Nzc3Nzc3Nzc3Nzc3Nzc3Nzc3Nzc3Nzc3Nzc3Nzc3Nzc3Nzc3Nzf/wAARCADEAIUDASIAAhEBAxEB/8QAGwAAAQUBAQAAAAAAAAAAAAAABAADBQYHAgH/xABHEAACAQIEBAQBCAcECQUBAAABAgMEEQASITEFBhNBIlFhcZEUFiMygaHR8AdCkrGywdI1UuHxFSQzQ1NiY3J0JTQ2k7Nz/8QAGQEAAwEBAQAAAAAAAAAAAAAAAQIDAAQF/8QAJBEAAgICAgICAwEBAAAAAAAAAAECEQMhEjEyQRNRImGBcZH/2gAMAwEAAhEDEQA/ALvXVnBuA8A4TUVfCIKl6mJFFokuWyAkkkYjPnny4HVPm3HY9+nFYfdhn9IIjHKnLRmByWUEr2vEMUiahhgGV5DrbKQ19McGTI4NJF4Q5LZorcy8EEayR8sxyKylhkSI6eumAjzxy+oYtysosRe0cXf7MZ7w6jq6R3lo6kiMgh/ESbeVsHIzThpBGEjAy5kOt8JLM10N8cS5HnvloQrN82ksWy2yRXH3YfTnHl2SmEqcuRMb2MeSPMPuxR2kgMGWWFHIIs1t/fHrwRsoeNgpC7BtLYHzyYfjRdH505ejF35XWwNriOI/yw6nOPLTxu/zfiCrteOPxfdiiNTMS1VAt49MylrBvPA1ZxBadopBAscIYgRfWv7nDLLJ/RuCNJp+aOATiRl5bhAjF2LJHYfdhio5x4BAmf5sRsv/ACpF+GKDSV1GsVWlQk2SQBlC63PbAdIK+aeNRAyISSWc7DB5y/QHCJoTc98vLA0p5WXKu/giwanNHB3U5eUwWF8yhIjl1tjKKiCoTibTXvFfKAuoIxKvJU/JDUw1LROCc6ox1PrjPNSNwRoXzo4MYFlXlRWUk6BIri1/wOPPnRwnqAfNHwH9bJF+62M8o6mukniLz5adtGXNqB3/AHn4++JMV8DTGN0lam2urkW98b5Wb44lwXmvgLMq/NqG7baQ7WuPa+CG5g4MEdvmzECgJIKxDb8n4HyxUDxPJRNHTUiSBDlju13FxuMDLKFj6hdkz6P1D6a/y+GM8rRvjRcufaajhi4ZLSUkMAmR2IjQLfRLXt74WOuf/wD2PBLH/ct+5MLGyVyZNNpA/PdxyjwAhbgRqT6fRjGf/JKqzdO7A63YXGNA55R35V5dyMFXIua4uLdMYosFaod480mY6LobHCZn+ZXH4nlLSTwUzIs6ickNmH6o9ffHpirYqfP1VkTcoqjTA9Yr0kkcYjds/Zm74aSbLUEuTYmzKwPiHkDiV2MSGvRRVlUFmu6toFwzE6IptGkrOLBb9scwSQUZkYTXWXUq+gUYJmp1kYO8qKbDIE1NsChhuNTMD4HjgQWKE3+zD0kavToJlV0tcoNcw8h5Y4pxJE7kMpFtNO+OZYikZYTZbklk3tjL9AA5en1B4RGoOq9wMFQugbLDKGDDUX3w6lK2pYAqyg5rbjDlBScOpFeSpSUlzcMj6fZg1ZrA61AJHIUSyBb9MiwwJRTdeaSBxHG8ni6Ye5xKzQxSdaWhMiWsSJXvp74AoqLoSNUyIrsb+JTrY+WCqrYPY6E6YBglVJcwse2nbHlU0hE0ysjOx1A0GOEpIvkJdOoqyXytfthmFIVv1GLG1rA3tjJMz/Y94QEYK4ktdnXa2DIpFEKh48y28AY/E4EWspFiFyTY210w/wDKVkFyHsqHLYaHAkZGhc+i1DwS3/Bb+FMLHnPpvw/gZ/6LfwphY6MvmyCBufXli5T5caI2IVL/AP1jFDq2qXmGWwygWta49dN8Xrn9svJ/L25JRQABcE9Mb4qHDvkzJPDVwxidkujqCCuFzeX8LY/EYd6iN1adASwyktqb+eHJoo+mii0zEXK7ZQfI4k0qp0p0p6qCGogy2QMhLDz8QwG88XTmNRGq5iDHr9Ww0tiHFL2HZETQl2Z7p01ZTlfW4GCeHGSOOWZKZzErEs4N0QH2w7QU/XeqDGVYIVBklyaJfYk4Fnr5uD8N+S8PrF6U3hkS4OY+/lh1Fy0bkStIk9WWWOKPK+glBtbX1wXLy7JIgaNoAbi95Dr8dMRPDqqoWmjR5GcA5VA174Mi4oFkQ1OZrXZgTaw12voL+eKLHFaYabR1VUXEoY3MkKtCp0Ie4PppgApUVlOVhdVnD2yi1gB6YvnBOIwVFEs3UimjceLIAbehAviI4/QUUk0k/CSyTxqWljUaMO7DyIHbYgfFZQSWgJMjKOujnpl4VxCJaVhdlnC+FydwTgWliqqOpbIkLlVKx38QA/vD7MeR1PUADDqqhyqLXy+ZOEeH1NXFIKKojpxAnVvIT4e4Gnniadug0AQyzR0k1MInanbawJH+GGYoYM6LNGEDC4K+flg3lrmR+Dz1MfEqd6iCqXUILa+YwTx6t4bxqqpoeD8NmjEd8sYWzMP+bXzw7i0rsRMipaN2kWaKBsmbSxBH34fWdWqJsjAgeEAC3bDzTrErrKx6aWAU3BBxCCVfljvTsWG+V9hicW5dmejXOfNeH8DJ/wCA38KYWFz3/Z/A779Bv4UwsdeSuRJdHHOf/wAV5f8ABnGRbi9tOmMUhKTMwkiexucyMdbW2v8Abi/8z5DylwcO1mNMMp8j0xikOI/k5jhmKzxi62Fwxt3PpiGdPn/EVx+IxHJPRosUilY7ayXNltvf0wa3CYjTx1kc7qMxLWO1v1vbEfJD8tFP15s4TTqG4F+4Iw+t4E+RxynM62yyG59LYVVVMah+k4hOpmhjcSQ1uVGvre17e2Ks1CBx56WQhwsrKBuNO+m+vl6YmI+KClBWKNWqI2y9ZgSLbWHlriD4u0DyrLPfwtctc3JNvL1xfDsSRaKeihtI1OMzqpzAE/Wt+fLfEdxzggq4wOrKkQtLIsYFyACLa32s3phzhFbEaWRQY5zItid7eev2n44MrKhEhUQ2NlyAlRt5HzG+F/KLLWmqJflSOOij6NKrCK3iLG5b1PmfXBbRRQ14qIQwVA2a2u51Pw/ngLl+pV4gsQZVWygLrZfYm+LAaYoeobqHve2Eu3Y1JFU45VR8MrXggutJJaUFVGoJOhPptgSOVElKM+SNyDIENxbtpixcc4M3FeGt8mdFqKc5lJF8y9x/Mf44qfDKSFuIlaiR4z0ix6jnxdtBbCShbsR6Hat6KGQUomR1dl6R3PwxHzR1NFO9RRVNnBsFAsXXvf8AwwaaWHr5UjVlTd3Gpb0x58qUq8ciZCj2JK317jMNAcZNroWrIuEmaST5PK6ErmIP63prj2OAvFOUoWzkdjY+9sSsTUgzLVASkgAZNLe574ZhnqFP0auiWIzK24tgtgo0HnrTh3Age0DfwphY959v8g4H/wDxbf2TCxbL5siugbnqMycrcugA6Rgk32+jHx9sUaXqPGXDSKMyqCpAy9ibbjbF259Vm5U5bKlgwVSMp/6QxTeHiOFCYyx6jFWbLdbA3N779sJn8r/SK4+hr5QaecrIwLWJzW31sfs9cFmqapDSVzRQv4SjjVmt5D7Mc01TQK8kcgWXKNChsL+R/fjipp4Z5EUZI7pmkC2sD5W+GJdjgFbIJJoqOmd5s7ZpDmUHzAubC9/3YiZJZRVimmURzfVeOXwkHyIx3VhUrmCKthpdvMDyOAAZpa5pJSSAAA+5t5XOttNsdmOKSEk9lq/0Z8i4c9akK9MtaR4CCATtmGhAPmRY4iWqz1AyqGGxzbjFw5U4hUzLJw+cJPTmMqyyHUr3Fj213xF8R5co6OZXo5JniL5bO12FzodN/fEpzV/kVhF+h/gvFem0SiMIADu3x/yxc4a1KtAhmuLDYfdr7Yz16EuCaENTi5vmfMpNxp2I87W1xZ+BcPrY2QVEsRCgWybHy3vbEGl6ZT+Fpoh05BqVJ+qR5eWKTzjTvTcRkNzHGPGiqCL313xoFAiohaW1lOg88VHnmSI1dKZYcyMutttD3HffD+iciLgEFVw6CoeIncPL1CyqT2N9tMNgrJPlp7XFiASBcd9TvgTqSRQEKc0TAvlVAQljYXBO+DKRISkp4g63IBgIQ6tfc23GEdtgBZjHJK0bRBEBFhmtY3xw1LTRQJknaWSRSJI2WyxnsM198dT0USys6y2djnCtopF7DCnhkNLLRRUsQZPG06G7M51Hi7e2D6FL5z4P9Q4Jp/uW/hTCx5z2COH8CDb9Br/sphY6MvmznQ1zoXPLHLgSxdo8o1tvFilVqMsMcTsZSqsbCxVAdxcd73xc+dwPmvy2XKgZVUZ2sCTGLDFGjmyfQAx5j4W7XGw1trsdO1sJnvl/wrjegSWCAIi/UQ69jmtoSbX2H24ejjCSM0bSZn2ZpNAO1jv523wTUQsuQIElOoXJ3Ntvt0+GBhTVEPSM8lNlAUMu+gPfs1rgaa4knoZ2mR9XEBUSBwxIN/HvjkCNYm0tcag4I4iWmcSnIosAFGmnawwNoY2zHF4yG9B1FWyxQssMhUstnA3YDtfFip6hq2CNFOd1YZ76jLY2GKTRyDObEjFg4NI6ykJcXIu19PbCySHjZYKOl+U1JyrdHf6IONxe17ef44kOGwvDOrRFspb6lzoL20/HC4fURKY8wFkU673/ADbExQxwNG5zEO1xr22xLgmNyY/YiNdc3b7/AMP3YguaKVm4ctSmskDBr32U7nXtrriaqXEXhZg3lb44FR3lDKQHS1mBOmv+eKaWhXsz1pXkUvGsKS+G6TFSPLf78cSiOOoQjKcrXa2Zc639Dvc/vxIcb4YtFXQKilKaWQhJABddNQe3nbDdR8naQdORIy6ZbMbEgbWX+9fz33wjXEQaz080Z6UsZkiGVIw2oN/Xtrjxax+mUmAVGGUlDqG9R54HayyiGRVUX8bsmoO4INu9sPq6rDGQhzSAuVBFpGAsVJ/N8JTFbL7z6LUPBBrpC2/smFjznvMeHcCLDKeg1wDscqYWOnL5siuiM/SbCJeS+XiAxKKrG31gvSF7euKFHTq5VncK4kDKkpJA219LDyONG56seV+WVaYxoVXMR3HSHofTGdyfLEkLVUMBsLgWsoYA2vbvcXHn7Y2W+VL9DwWgumkdZJvBGQCQoBLI19hr6G9seu7iysAF0IRpAB699vTfA9G9XxAuCZOoqs5eQECwAudL66AXOHIpZKkxm0S2Vnd2Krl008Q0I3t3ubYgVvQ3N1+gTUTI+T6siPoQe1rfzxHJexAwTXTho0jS+RSTc++lttNPLAysFYlrFu3YYvFaMjnomFcxwZST9Jg5JJ7AH8+eA5Ziwt6du+OaaYxpkdbjtbcYzVjJly4fN1XVSSwAtpsNf8cT8de0UxijU5la/wCJ+OKVwyrTN0w+Xwsbn2t9w/nibgrenKkkg8XSBsNbG4v+8fdiMlRRE8WklnVpCPq+K+/r+P50NgWw1t4u1u/bv+bYBiYWbMQwYZvcf5YKpGDorKQQvY7kXOhwiewg3GqM1nDZ4it8lypuRc9ra/m+Kg5siskSy2AVLC2tux76fuxoax5oHJFyQRYi/b/PGd1VK1BWOhqHDZ9Sg0YD+drYaW0SkhuSniJWaKST5OAGkVlJzkGxGv24GWhkkpHiSo6iMCekoysCNbAnv8L2wdHTFpGKt9FqRdtu/fXXX3wNK0jBo6fJGx3kfWx1Gvptr2wqlsVmg88G/DOA7n6A77/VTCx7z2GHDuBB7Fugbn1yphY6cvmznXQPzzM0XKvLhQqHZUVc22sY1PtjOGoppWljE4khMhvaPUk7G9t99cadzjwqu4pypwCPh8Czukas6FrXUxAbXF/bGfSsYJWmWEq7ZVljWw8S6E6bbDSw8sDNqV/4Ux9AnFBFHV05oJ5GCwRsVliKlGAswYC223sbX8+paZB11eRHjDB/F9Zu3b1t27jvubJMWrUqElns8hFnQ2JHfTU6i17b7bYEkkzzfJpKZGRkDdZ1B6WvhIsdD6W1J7jE7sd6Aa8BXRVdWBXced8MxrnuLi3njmudBUSCNQEDED44ajbKLg2v5YuujHFQVRjdTprceWGVZTILyMotqL/d+fPD8zqSTfMe3vhmMJc3S9xqpPr2wyDs7SazFUJ08764n+EVUzShVJbIb5uxFh/n8MQL9MMwt4jqbnyxJcOaNCAZLPbz13I+zf7NMTnHQ0XsvFLWZdQoAC5it9QCPwtiY4brDdjoL3BXsLf4Yq1BIbpK7E5hlJtt2+IuPzbE3BU2eNVyldQbdtbfh8fTHLLRZbLFGzGMWIAI0OKRzUrR1zOvgBkJ+j76XH7ji4wSAqDuDYAW288VHnSCbP1ISVVmsRny7kdz27+47YZO0TyKlZFRQLdQ8L9QC5KNk0NrsQBqLeWo1OPZJpc4pTRwosgymUJcMbaj0ANu+BGmjldQ0MTKuUsHILve4to1hpdr3G/rgrh9TDCJGeESspzIJ3XLJbtrYedxb7dr6mRey98+Enh/Aze/0DfwphY659a9DwQ2UXhbQaAeFNsLHTl82RXRGfpH4zW8F5Q5cloKhoXkVULgAm3SB77YyT/TdQHZjI4c3LMGILnXfXXGlfpjAPJPK4bY5b//AFDGQxxl0uq3NwcdDhGVNgUn0Ss/HKp0H0k2YAAG5t76WwA9dNIxZpXOt9Sb3wwLsvjI30N8ekrfW9x33wFCK6RuTJml+mCsfEbdzjxAyTvGRZdLL5dsecHKtqNRfTHXE43iqDJENGI8Ha9tT6YCq6KNvTPJkIN9LjQaYVMC0gTLqu344eo1NTARqH7X7YYppT1crizA+1+2FaoonYRNEENlU2uBc+V9cd0yLnzRlbWbUC+pH5+GCKjKUS+lxc46gpolDiNWzEWXT7b4SxkiRo5x0yEZmVB4GUX2UG5+74YmoZFSTc5JXLZgLg637exxFFUpac9MWZmNtNGObbA9LNV1DGFACqXJCG5vqd/O32beWIzx8lY6nReqeodWtc5SR+tiI/SCzf6FYxSFNASM1rjv7+2Jfh9NJ0EulvCNLbYrP6R6ow0iRZ8p2AN7H002/C+t7Ynii+dDZWnAzlauoXKFZtSQNTr+fjjmWqklV1nkLi11vc9vw+7DUUrQ+FCjAizBgSGGOm+o7sLNYixNyNDj0uKR5/Jm9c668J4B/wCOf4Y8LHvOv9k8A/8AHP8ADHhYjlrmx49Ff/TGbclcr30sV/8AyxkBYZtGYrfa/ppjXv0yXPJPK9vT/wDHGQKgsS1zr8MX9In7OiSwLhDb+8cciRstreIDbb+WHqdIn/2jyIm5KWJ+/HMqQhbxpLlzE5mNxb0A/HGCH8NkVZFCnQemJqrUPENCbrr64q8E2WRRfX0xZKOpEsJGYEriM07svBpqj3hsIBlvbTVe2Ba2mAqC487+x/NsFrOq3YWB73+/HFUy3XKbg9774Ntqw9M4BZ0QnfbXviSoAscpYi+UEXIFvL8/ZiLWTIy3GgN8e09csU80bygC9wCe2FSsLdEhWyOENmuMxJXfbb8PbE/yrRQmXqiMBiAGIBvcXF/z6YrtJLDUaXupa+a/fF04IUSJERlW/hJv7n9+EyulQYq9lmVxHpYfbt74yr9KE/U4tGi3IsbDuPMevbGlVNQsdNJMLkKuaw74ynjdQeLVBqldLKGuOoLnKCb2+Gtu98SxP8rGy+NFVVQRbNub7a46dChKtcEX12N/L0xZkoKeJJU4hRNBIJLrKDZWFxpobHv5/j5FTS0tVeCFXgAtKskeYaXsQSNtjfvjpeVHKoGs86/2TwD/AMc/wx4WOuezm4fwNjYEwsbDt4UwsTyy/Nmj0V79MF/mXyvl30tpf/c4yIgq4Z0JFgdVI087/Z+/G2/pH4eOI8o8uRFsoCg7XJ+i7D7/ALO+2M4k4DChmiHUhyMOosmtwAdQQT5+ov57YvLJGKVgUWysvZx9Yr/yn7fz9uOorlsujk6C+pPx3OLLT8DoTCZZI3YFSwFyptoLgXue/l698F09DBSG8lFEhiYWUqbk6KT5m3hJ9ftwjypLQVB2U/5M88ypGhzNuMvftoN/sxMUlFPQISYJzIxy3KGwPe3mftxOMjQyPUU0gp5yDEHsTGrEHUEaXAPqbm+J3hnFfksMzoqKPk4goYYyD0VsbuwNrksMx/7QL6YDypxKRjTM8r6hlCRAgSknP2sNvj+GAUaWCS8jMdNjc/nyxb5eDiukWfPnuqiQxlfqqgFgNtct9ffffyegpeo8hClnZvAutgDfKLD+7Y6e/tvkiloDUmypiWqUsCxBtceuttPgfgcOQU0dW2WScrP2zbMPIafzxIy0sYmWGmCEsAGWYnfS5tuO23+OLTScanoKAQU8awvG4ALordNbDMBfS47W8vaxeRJASfspyrUUE0kYbOkRF5B9W3r5b/HTyxauCcWpwIvlV8pY2bNlAPx27XxHyvWPBCI7FVuJWidltcm4ZgCfP09POMk4ewijNPUMyKGIUvlAa1yACbAHz8h6WwrqfYyyOL0aiZqOvpz0qhopUsjRk5rN5EaMb7aH2xWJoKjh1dFMKaGVGjzibJnTLsRbXuSDriCoX4rStJXM7OAoBBAI0CgK1idLL7eHzxNT1UsjSzU7AtPGWaJzcBsotICO97qSDcje5JxH4+PTHeRNWD8TV+JSSTUjwAmzPTIWuDpa2a9rC5I200vpgQiUJFHDH9JGmZB0rZTa18xJuB7W+OhEbu8qhVCoRaVgrAsBcHNfe2vqLexw5UsK6mCtE7wxxAKFdgW07WGuv2aYCZKzROef7N4Ft/sD/CmFjrnqw4bwIJsIDb9lMLFM3mxV0D89RxSco8viWV4SEUh1Og+jFwbb6e/tiikSh6eIyLdkKxhlGq3Nrqdz6W/DF953WoflDgSU8bSAookCoXsOmNbDFFn4XxKWGV46OYzOArAqQRoNiNxoCL29QOzZFbHhpA9SVVw1O182UAucpa1zc6DbTbQWJ9yKSnRmzItgGOwF2tpfXc3tbbYe+GxwziN4Y3gqEzBs7dBr3tbUEaH3/wAMEU1BVlXUUVai5biPotlHfy3v6dtuxRwdWOmhRUMNRK6QPLDOsWa0i57gFbgm9+/Y/HA8qVDokYi+TCLwxJBdnt7WN9O4voABppiTpoqymRa2KnqDKQQyiM6hgR321F/Sx8tQpuHVVW6yyQThuhbWGRb20K6C4uf1h2OuMk32bSBqb5U8x6sMTSS5UBEupOllHi2Hfb+WOnmmpZ6mK/UigBDDPsbgG5voNCdbD379UNPxamjk/wDS52UyHMGiY3UhT9bdtdj2+GJjjsMlbw5aZIKulhdi7iOmfxNcaiy6km513vc37NwjZm1RUp6ZPlPWk6KxoujAgKCdSNzYEE7/AH4Jlq3gdJKiSQ09hcoTds1zYg6jcttrmA3IOEnCBGoWno64NIrAlqcjwk7HwkA6E39RqLC5VFBUghJeFVQKF0u0Jz+mg0uWOmtrX7DVnFE0xuj4mkkhd3nlVRcoihcqi4Xd7Gxv5j3x1CtHUcPdqqm/1gSWWKWZlDXHiYNe4IuRpe/fyw9QcIkpHMyRThSjAL0HJv3IAGg1A0t32vhqek4mZCFirMzWymFHzqbbknsSCbXNz961vQy6tkcadoJwyiRplS2RZAGzqRl0trsdf53wVAj5HWlRpSgIKoFLEXsfLcjt5nvfBicMryrTLFUSXALxy056bgW1IF8t7jY6kn1t2KGvFMKlqOsDEMwKQEFRcnfcXv8AV7X+KtMGiIUGMqyzSBjckSNbQ6DX3A0P+RJq6ySl6EitESDYZSVRt7WG3bTTtta2Ho6GvkpDMOGy9ON2Lq8bDqaEZbEEne2mmh1Ax38krwmV6KV3LKBK1OylTlI8Q2PbUDt57lwf0A0Ln3KaDgZUBR0WsPLwphY958Urw/gasMpEDAjy8KYWDlVzYsXoDouduJ01HDTxw0hSGMIpKNcgAWv4sPfP3ioI+go/2G/qwsLFISddgPfn5xUW+ho/2G/qx4OfeLE26NH+w39WFhYLlL7NSF8/eLXA6NH+w39WEefeLC/0NH+w39WFhYHKX2aj1efOKkA9Gj1H9x/L/uwhz5xUkfQ0e/8Acb+rCwsNyl9mo8+fvFjYdGj1t+o39WEefeLWv0aP9h/6sLCwvOX2ahDn3ixH+xo+36jf1YTc+8WC3ENH+w39WFhYylL7DSE3PvFhf6Cj3t9R/wCrHqc+cVIb6Gk0NvqN/VhYWDyddmSR58/uLXA6FH3/AFH/AKsIc/cWKZuhR30/Uf8AqwsLG5P7BREcf5gq+NfJzVRwL0s2XpqRvbe5PlhYWFjnn5MeP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2668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26" name="AutoShape 6" descr="data:image/jpg;base64,/9j/4AAQSkZJRgABAQAAAQABAAD/2wBDAAkGBwgHBgkIBwgKCgkLDRYPDQwMDRsUFRAWIB0iIiAdHx8kKDQsJCYxJx8fLT0tMTU3Ojo6Iys/RD84QzQ5Ojf/2wBDAQoKCg0MDRoPDxo3JR8lNzc3Nzc3Nzc3Nzc3Nzc3Nzc3Nzc3Nzc3Nzc3Nzc3Nzc3Nzc3Nzc3Nzc3Nzc3Nzc3Nzf/wAARCADEAIUDASIAAhEBAxEB/8QAGwAAAQUBAQAAAAAAAAAAAAAABAADBQYHAgH/xABHEAACAQIEBAQBCAcECQUBAAABAgMEEQASITEFBhNBIlFhcZEUFiMygaHR8AdCkrGywdI1UuHxFSQzQ1NiY3J0JTQ2k7Nz/8QAGQEAAwEBAQAAAAAAAAAAAAAAAQIDAAQF/8QAJBEAAgICAgICAwEBAAAAAAAAAAECEQMhEjEyQRNRImGBcZH/2gAMAwEAAhEDEQA/ALvXVnBuA8A4TUVfCIKl6mJFFokuWyAkkkYjPnny4HVPm3HY9+nFYfdhn9IIjHKnLRmByWUEr2vEMUiahhgGV5DrbKQ19McGTI4NJF4Q5LZorcy8EEayR8sxyKylhkSI6eumAjzxy+oYtysosRe0cXf7MZ7w6jq6R3lo6kiMgh/ESbeVsHIzThpBGEjAy5kOt8JLM10N8cS5HnvloQrN82ksWy2yRXH3YfTnHl2SmEqcuRMb2MeSPMPuxR2kgMGWWFHIIs1t/fHrwRsoeNgpC7BtLYHzyYfjRdH505ejF35XWwNriOI/yw6nOPLTxu/zfiCrteOPxfdiiNTMS1VAt49MylrBvPA1ZxBadopBAscIYgRfWv7nDLLJ/RuCNJp+aOATiRl5bhAjF2LJHYfdhio5x4BAmf5sRsv/ACpF+GKDSV1GsVWlQk2SQBlC63PbAdIK+aeNRAyISSWc7DB5y/QHCJoTc98vLA0p5WXKu/giwanNHB3U5eUwWF8yhIjl1tjKKiCoTibTXvFfKAuoIxKvJU/JDUw1LROCc6ox1PrjPNSNwRoXzo4MYFlXlRWUk6BIri1/wOPPnRwnqAfNHwH9bJF+62M8o6mukniLz5adtGXNqB3/AHn4++JMV8DTGN0lam2urkW98b5Wb44lwXmvgLMq/NqG7baQ7WuPa+CG5g4MEdvmzECgJIKxDb8n4HyxUDxPJRNHTUiSBDlju13FxuMDLKFj6hdkz6P1D6a/y+GM8rRvjRcufaajhi4ZLSUkMAmR2IjQLfRLXt74WOuf/wD2PBLH/ct+5MLGyVyZNNpA/PdxyjwAhbgRqT6fRjGf/JKqzdO7A63YXGNA55R35V5dyMFXIua4uLdMYosFaod480mY6LobHCZn+ZXH4nlLSTwUzIs6ickNmH6o9ffHpirYqfP1VkTcoqjTA9Yr0kkcYjds/Zm74aSbLUEuTYmzKwPiHkDiV2MSGvRRVlUFmu6toFwzE6IptGkrOLBb9scwSQUZkYTXWXUq+gUYJmp1kYO8qKbDIE1NsChhuNTMD4HjgQWKE3+zD0kavToJlV0tcoNcw8h5Y4pxJE7kMpFtNO+OZYikZYTZbklk3tjL9AA5en1B4RGoOq9wMFQugbLDKGDDUX3w6lK2pYAqyg5rbjDlBScOpFeSpSUlzcMj6fZg1ZrA61AJHIUSyBb9MiwwJRTdeaSBxHG8ni6Ye5xKzQxSdaWhMiWsSJXvp74AoqLoSNUyIrsb+JTrY+WCqrYPY6E6YBglVJcwse2nbHlU0hE0ysjOx1A0GOEpIvkJdOoqyXytfthmFIVv1GLG1rA3tjJMz/Y94QEYK4ktdnXa2DIpFEKh48y28AY/E4EWspFiFyTY210w/wDKVkFyHsqHLYaHAkZGhc+i1DwS3/Bb+FMLHnPpvw/gZ/6LfwphY6MvmyCBufXli5T5caI2IVL/AP1jFDq2qXmGWwygWta49dN8Xrn9svJ/L25JRQABcE9Mb4qHDvkzJPDVwxidkujqCCuFzeX8LY/EYd6iN1adASwyktqb+eHJoo+mii0zEXK7ZQfI4k0qp0p0p6qCGogy2QMhLDz8QwG88XTmNRGq5iDHr9Ww0tiHFL2HZETQl2Z7p01ZTlfW4GCeHGSOOWZKZzErEs4N0QH2w7QU/XeqDGVYIVBklyaJfYk4Fnr5uD8N+S8PrF6U3hkS4OY+/lh1Fy0bkStIk9WWWOKPK+glBtbX1wXLy7JIgaNoAbi95Dr8dMRPDqqoWmjR5GcA5VA174Mi4oFkQ1OZrXZgTaw12voL+eKLHFaYabR1VUXEoY3MkKtCp0Ie4PppgApUVlOVhdVnD2yi1gB6YvnBOIwVFEs3UimjceLIAbehAviI4/QUUk0k/CSyTxqWljUaMO7DyIHbYgfFZQSWgJMjKOujnpl4VxCJaVhdlnC+FydwTgWliqqOpbIkLlVKx38QA/vD7MeR1PUADDqqhyqLXy+ZOEeH1NXFIKKojpxAnVvIT4e4Gnniadug0AQyzR0k1MInanbawJH+GGYoYM6LNGEDC4K+flg3lrmR+Dz1MfEqd6iCqXUILa+YwTx6t4bxqqpoeD8NmjEd8sYWzMP+bXzw7i0rsRMipaN2kWaKBsmbSxBH34fWdWqJsjAgeEAC3bDzTrErrKx6aWAU3BBxCCVfljvTsWG+V9hicW5dmejXOfNeH8DJ/wCA38KYWFz3/Z/A779Bv4UwsdeSuRJdHHOf/wAV5f8ABnGRbi9tOmMUhKTMwkiexucyMdbW2v8Abi/8z5DylwcO1mNMMp8j0xikOI/k5jhmKzxi62Fwxt3PpiGdPn/EVx+IxHJPRosUilY7ayXNltvf0wa3CYjTx1kc7qMxLWO1v1vbEfJD8tFP15s4TTqG4F+4Iw+t4E+RxynM62yyG59LYVVVMah+k4hOpmhjcSQ1uVGvre17e2Ks1CBx56WQhwsrKBuNO+m+vl6YmI+KClBWKNWqI2y9ZgSLbWHlriD4u0DyrLPfwtctc3JNvL1xfDsSRaKeihtI1OMzqpzAE/Wt+fLfEdxzggq4wOrKkQtLIsYFyACLa32s3phzhFbEaWRQY5zItid7eev2n44MrKhEhUQ2NlyAlRt5HzG+F/KLLWmqJflSOOij6NKrCK3iLG5b1PmfXBbRRQ14qIQwVA2a2u51Pw/ngLl+pV4gsQZVWygLrZfYm+LAaYoeobqHve2Eu3Y1JFU45VR8MrXggutJJaUFVGoJOhPptgSOVElKM+SNyDIENxbtpixcc4M3FeGt8mdFqKc5lJF8y9x/Mf44qfDKSFuIlaiR4z0ix6jnxdtBbCShbsR6Hat6KGQUomR1dl6R3PwxHzR1NFO9RRVNnBsFAsXXvf8AwwaaWHr5UjVlTd3Gpb0x58qUq8ciZCj2JK317jMNAcZNroWrIuEmaST5PK6ErmIP63prj2OAvFOUoWzkdjY+9sSsTUgzLVASkgAZNLe574ZhnqFP0auiWIzK24tgtgo0HnrTh3Age0DfwphY959v8g4H/wDxbf2TCxbL5siugbnqMycrcugA6Rgk32+jHx9sUaXqPGXDSKMyqCpAy9ibbjbF259Vm5U5bKlgwVSMp/6QxTeHiOFCYyx6jFWbLdbA3N779sJn8r/SK4+hr5QaecrIwLWJzW31sfs9cFmqapDSVzRQv4SjjVmt5D7Mc01TQK8kcgWXKNChsL+R/fjipp4Z5EUZI7pmkC2sD5W+GJdjgFbIJJoqOmd5s7ZpDmUHzAubC9/3YiZJZRVimmURzfVeOXwkHyIx3VhUrmCKthpdvMDyOAAZpa5pJSSAAA+5t5XOttNsdmOKSEk9lq/0Z8i4c9akK9MtaR4CCATtmGhAPmRY4iWqz1AyqGGxzbjFw5U4hUzLJw+cJPTmMqyyHUr3Fj213xF8R5co6OZXo5JniL5bO12FzodN/fEpzV/kVhF+h/gvFem0SiMIADu3x/yxc4a1KtAhmuLDYfdr7Yz16EuCaENTi5vmfMpNxp2I87W1xZ+BcPrY2QVEsRCgWybHy3vbEGl6ZT+Fpoh05BqVJ+qR5eWKTzjTvTcRkNzHGPGiqCL313xoFAiohaW1lOg88VHnmSI1dKZYcyMutttD3HffD+iciLgEFVw6CoeIncPL1CyqT2N9tMNgrJPlp7XFiASBcd9TvgTqSRQEKc0TAvlVAQljYXBO+DKRISkp4g63IBgIQ6tfc23GEdtgBZjHJK0bRBEBFhmtY3xw1LTRQJknaWSRSJI2WyxnsM198dT0USys6y2djnCtopF7DCnhkNLLRRUsQZPG06G7M51Hi7e2D6FL5z4P9Q4Jp/uW/hTCx5z2COH8CDb9Br/sphY6MvmznQ1zoXPLHLgSxdo8o1tvFilVqMsMcTsZSqsbCxVAdxcd73xc+dwPmvy2XKgZVUZ2sCTGLDFGjmyfQAx5j4W7XGw1trsdO1sJnvl/wrjegSWCAIi/UQ69jmtoSbX2H24ejjCSM0bSZn2ZpNAO1jv523wTUQsuQIElOoXJ3Ntvt0+GBhTVEPSM8lNlAUMu+gPfs1rgaa4knoZ2mR9XEBUSBwxIN/HvjkCNYm0tcag4I4iWmcSnIosAFGmnawwNoY2zHF4yG9B1FWyxQssMhUstnA3YDtfFip6hq2CNFOd1YZ76jLY2GKTRyDObEjFg4NI6ykJcXIu19PbCySHjZYKOl+U1JyrdHf6IONxe17ef44kOGwvDOrRFspb6lzoL20/HC4fURKY8wFkU673/ADbExQxwNG5zEO1xr22xLgmNyY/YiNdc3b7/AMP3YguaKVm4ctSmskDBr32U7nXtrriaqXEXhZg3lb44FR3lDKQHS1mBOmv+eKaWhXsz1pXkUvGsKS+G6TFSPLf78cSiOOoQjKcrXa2Zc639Dvc/vxIcb4YtFXQKilKaWQhJABddNQe3nbDdR8naQdORIy6ZbMbEgbWX+9fz33wjXEQaz080Z6UsZkiGVIw2oN/Xtrjxax+mUmAVGGUlDqG9R54HayyiGRVUX8bsmoO4INu9sPq6rDGQhzSAuVBFpGAsVJ/N8JTFbL7z6LUPBBrpC2/smFjznvMeHcCLDKeg1wDscqYWOnL5siuiM/SbCJeS+XiAxKKrG31gvSF7euKFHTq5VncK4kDKkpJA219LDyONG56seV+WVaYxoVXMR3HSHofTGdyfLEkLVUMBsLgWsoYA2vbvcXHn7Y2W+VL9DwWgumkdZJvBGQCQoBLI19hr6G9seu7iysAF0IRpAB699vTfA9G9XxAuCZOoqs5eQECwAudL66AXOHIpZKkxm0S2Vnd2Krl008Q0I3t3ubYgVvQ3N1+gTUTI+T6siPoQe1rfzxHJexAwTXTho0jS+RSTc++lttNPLAysFYlrFu3YYvFaMjnomFcxwZST9Jg5JJ7AH8+eA5Ziwt6du+OaaYxpkdbjtbcYzVjJly4fN1XVSSwAtpsNf8cT8de0UxijU5la/wCJ+OKVwyrTN0w+Xwsbn2t9w/nibgrenKkkg8XSBsNbG4v+8fdiMlRRE8WklnVpCPq+K+/r+P50NgWw1t4u1u/bv+bYBiYWbMQwYZvcf5YKpGDorKQQvY7kXOhwiewg3GqM1nDZ4it8lypuRc9ra/m+Kg5siskSy2AVLC2tux76fuxoax5oHJFyQRYi/b/PGd1VK1BWOhqHDZ9Sg0YD+drYaW0SkhuSniJWaKST5OAGkVlJzkGxGv24GWhkkpHiSo6iMCekoysCNbAnv8L2wdHTFpGKt9FqRdtu/fXXX3wNK0jBo6fJGx3kfWx1Gvptr2wqlsVmg88G/DOA7n6A77/VTCx7z2GHDuBB7Fugbn1yphY6cvmznXQPzzM0XKvLhQqHZUVc22sY1PtjOGoppWljE4khMhvaPUk7G9t99cadzjwqu4pypwCPh8Czukas6FrXUxAbXF/bGfSsYJWmWEq7ZVljWw8S6E6bbDSw8sDNqV/4Ux9AnFBFHV05oJ5GCwRsVliKlGAswYC223sbX8+paZB11eRHjDB/F9Zu3b1t27jvubJMWrUqElns8hFnQ2JHfTU6i17b7bYEkkzzfJpKZGRkDdZ1B6WvhIsdD6W1J7jE7sd6Aa8BXRVdWBXced8MxrnuLi3njmudBUSCNQEDED44ajbKLg2v5YuujHFQVRjdTprceWGVZTILyMotqL/d+fPD8zqSTfMe3vhmMJc3S9xqpPr2wyDs7SazFUJ08764n+EVUzShVJbIb5uxFh/n8MQL9MMwt4jqbnyxJcOaNCAZLPbz13I+zf7NMTnHQ0XsvFLWZdQoAC5it9QCPwtiY4brDdjoL3BXsLf4Yq1BIbpK7E5hlJtt2+IuPzbE3BU2eNVyldQbdtbfh8fTHLLRZbLFGzGMWIAI0OKRzUrR1zOvgBkJ+j76XH7ji4wSAqDuDYAW288VHnSCbP1ISVVmsRny7kdz27+47YZO0TyKlZFRQLdQ8L9QC5KNk0NrsQBqLeWo1OPZJpc4pTRwosgymUJcMbaj0ANu+BGmjldQ0MTKuUsHILve4to1hpdr3G/rgrh9TDCJGeESspzIJ3XLJbtrYedxb7dr6mRey98+Enh/Aze/0DfwphY659a9DwQ2UXhbQaAeFNsLHTl82RXRGfpH4zW8F5Q5cloKhoXkVULgAm3SB77YyT/TdQHZjI4c3LMGILnXfXXGlfpjAPJPK4bY5b//AFDGQxxl0uq3NwcdDhGVNgUn0Ss/HKp0H0k2YAAG5t76WwA9dNIxZpXOt9Sb3wwLsvjI30N8ekrfW9x33wFCK6RuTJml+mCsfEbdzjxAyTvGRZdLL5dsecHKtqNRfTHXE43iqDJENGI8Ha9tT6YCq6KNvTPJkIN9LjQaYVMC0gTLqu344eo1NTARqH7X7YYppT1crizA+1+2FaoonYRNEENlU2uBc+V9cd0yLnzRlbWbUC+pH5+GCKjKUS+lxc46gpolDiNWzEWXT7b4SxkiRo5x0yEZmVB4GUX2UG5+74YmoZFSTc5JXLZgLg637exxFFUpac9MWZmNtNGObbA9LNV1DGFACqXJCG5vqd/O32beWIzx8lY6nReqeodWtc5SR+tiI/SCzf6FYxSFNASM1rjv7+2Jfh9NJ0EulvCNLbYrP6R6ow0iRZ8p2AN7H002/C+t7Ynii+dDZWnAzlauoXKFZtSQNTr+fjjmWqklV1nkLi11vc9vw+7DUUrQ+FCjAizBgSGGOm+o7sLNYixNyNDj0uKR5/Jm9c668J4B/wCOf4Y8LHvOv9k8A/8AHP8ADHhYjlrmx49Ff/TGbclcr30sV/8AyxkBYZtGYrfa/ppjXv0yXPJPK9vT/wDHGQKgsS1zr8MX9In7OiSwLhDb+8cciRstreIDbb+WHqdIn/2jyIm5KWJ+/HMqQhbxpLlzE5mNxb0A/HGCH8NkVZFCnQemJqrUPENCbrr64q8E2WRRfX0xZKOpEsJGYEriM07svBpqj3hsIBlvbTVe2Ba2mAqC487+x/NsFrOq3YWB73+/HFUy3XKbg9774Ntqw9M4BZ0QnfbXviSoAscpYi+UEXIFvL8/ZiLWTIy3GgN8e09csU80bygC9wCe2FSsLdEhWyOENmuMxJXfbb8PbE/yrRQmXqiMBiAGIBvcXF/z6YrtJLDUaXupa+a/fF04IUSJERlW/hJv7n9+EyulQYq9lmVxHpYfbt74yr9KE/U4tGi3IsbDuPMevbGlVNQsdNJMLkKuaw74ynjdQeLVBqldLKGuOoLnKCb2+Gtu98SxP8rGy+NFVVQRbNub7a46dChKtcEX12N/L0xZkoKeJJU4hRNBIJLrKDZWFxpobHv5/j5FTS0tVeCFXgAtKskeYaXsQSNtjfvjpeVHKoGs86/2TwD/AMc/wx4WOuezm4fwNjYEwsbDt4UwsTyy/Nmj0V79MF/mXyvl30tpf/c4yIgq4Z0JFgdVI087/Z+/G2/pH4eOI8o8uRFsoCg7XJ+i7D7/ALO+2M4k4DChmiHUhyMOosmtwAdQQT5+ov57YvLJGKVgUWysvZx9Yr/yn7fz9uOorlsujk6C+pPx3OLLT8DoTCZZI3YFSwFyptoLgXue/l698F09DBSG8lFEhiYWUqbk6KT5m3hJ9ftwjypLQVB2U/5M88ypGhzNuMvftoN/sxMUlFPQISYJzIxy3KGwPe3mftxOMjQyPUU0gp5yDEHsTGrEHUEaXAPqbm+J3hnFfksMzoqKPk4goYYyD0VsbuwNrksMx/7QL6YDypxKRjTM8r6hlCRAgSknP2sNvj+GAUaWCS8jMdNjc/nyxb5eDiukWfPnuqiQxlfqqgFgNtct9ffffyegpeo8hClnZvAutgDfKLD+7Y6e/tvkiloDUmypiWqUsCxBtceuttPgfgcOQU0dW2WScrP2zbMPIafzxIy0sYmWGmCEsAGWYnfS5tuO23+OLTScanoKAQU8awvG4ALordNbDMBfS47W8vaxeRJASfspyrUUE0kYbOkRF5B9W3r5b/HTyxauCcWpwIvlV8pY2bNlAPx27XxHyvWPBCI7FVuJWidltcm4ZgCfP09POMk4ewijNPUMyKGIUvlAa1yACbAHz8h6WwrqfYyyOL0aiZqOvpz0qhopUsjRk5rN5EaMb7aH2xWJoKjh1dFMKaGVGjzibJnTLsRbXuSDriCoX4rStJXM7OAoBBAI0CgK1idLL7eHzxNT1UsjSzU7AtPGWaJzcBsotICO97qSDcje5JxH4+PTHeRNWD8TV+JSSTUjwAmzPTIWuDpa2a9rC5I200vpgQiUJFHDH9JGmZB0rZTa18xJuB7W+OhEbu8qhVCoRaVgrAsBcHNfe2vqLexw5UsK6mCtE7wxxAKFdgW07WGuv2aYCZKzROef7N4Ft/sD/CmFjrnqw4bwIJsIDb9lMLFM3mxV0D89RxSco8viWV4SEUh1Og+jFwbb6e/tiikSh6eIyLdkKxhlGq3Nrqdz6W/DF953WoflDgSU8bSAookCoXsOmNbDFFn4XxKWGV46OYzOArAqQRoNiNxoCL29QOzZFbHhpA9SVVw1O182UAucpa1zc6DbTbQWJ9yKSnRmzItgGOwF2tpfXc3tbbYe+GxwziN4Y3gqEzBs7dBr3tbUEaH3/wAMEU1BVlXUUVai5biPotlHfy3v6dtuxRwdWOmhRUMNRK6QPLDOsWa0i57gFbgm9+/Y/HA8qVDokYi+TCLwxJBdnt7WN9O4voABppiTpoqymRa2KnqDKQQyiM6hgR321F/Sx8tQpuHVVW6yyQThuhbWGRb20K6C4uf1h2OuMk32bSBqb5U8x6sMTSS5UBEupOllHi2Hfb+WOnmmpZ6mK/UigBDDPsbgG5voNCdbD379UNPxamjk/wDS52UyHMGiY3UhT9bdtdj2+GJjjsMlbw5aZIKulhdi7iOmfxNcaiy6km513vc37NwjZm1RUp6ZPlPWk6KxoujAgKCdSNzYEE7/AH4Jlq3gdJKiSQ09hcoTds1zYg6jcttrmA3IOEnCBGoWno64NIrAlqcjwk7HwkA6E39RqLC5VFBUghJeFVQKF0u0Jz+mg0uWOmtrX7DVnFE0xuj4mkkhd3nlVRcoihcqi4Xd7Gxv5j3x1CtHUcPdqqm/1gSWWKWZlDXHiYNe4IuRpe/fyw9QcIkpHMyRThSjAL0HJv3IAGg1A0t32vhqek4mZCFirMzWymFHzqbbknsSCbXNz961vQy6tkcadoJwyiRplS2RZAGzqRl0trsdf53wVAj5HWlRpSgIKoFLEXsfLcjt5nvfBicMryrTLFUSXALxy056bgW1IF8t7jY6kn1t2KGvFMKlqOsDEMwKQEFRcnfcXv8AV7X+KtMGiIUGMqyzSBjckSNbQ6DX3A0P+RJq6ySl6EitESDYZSVRt7WG3bTTtta2Ho6GvkpDMOGy9ON2Lq8bDqaEZbEEne2mmh1Ax38krwmV6KV3LKBK1OylTlI8Q2PbUDt57lwf0A0Ln3KaDgZUBR0WsPLwphY958Urw/gasMpEDAjy8KYWDlVzYsXoDouduJ01HDTxw0hSGMIpKNcgAWv4sPfP3ioI+go/2G/qwsLFISddgPfn5xUW+ho/2G/qx4OfeLE26NH+w39WFhYLlL7NSF8/eLXA6NH+w39WEefeLC/0NH+w39WFhYHKX2aj1efOKkA9Gj1H9x/L/uwhz5xUkfQ0e/8Acb+rCwsNyl9mo8+fvFjYdGj1t+o39WEefeLWv0aP9h/6sLCwvOX2ahDn3ixH+xo+36jf1YTc+8WC3ENH+w39WFhYylL7DSE3PvFhf6Cj3t9R/wCrHqc+cVIb6Gk0NvqN/VhYWDyddmSR58/uLXA6FH3/AFH/AKsIc/cWKZuhR30/Uf8AqwsLG5P7BREcf5gq+NfJzVRwL0s2XpqRvbe5PlhYWFjnn5MeP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2668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28" name="Picture 8" descr="http://farm1.static.flickr.com/9/75293265_56b52e85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664296" cy="3906592"/>
          </a:xfrm>
          <a:prstGeom prst="rect">
            <a:avLst/>
          </a:prstGeom>
          <a:noFill/>
        </p:spPr>
      </p:pic>
      <p:pic>
        <p:nvPicPr>
          <p:cNvPr id="81930" name="Picture 10" descr="http://maverickpage.tripod.com/peregrino/peregr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1800200" cy="3542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Especies en peligro de extinción de Coahuila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70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800" dirty="0" smtClean="0"/>
              <a:t>     1 Coyote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2 Venado bura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3 Oso negro (protección especial)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4 Berrendo (</a:t>
            </a:r>
            <a:r>
              <a:rPr lang="es-MX" sz="1800" b="1" dirty="0" smtClean="0"/>
              <a:t>peligro</a:t>
            </a:r>
            <a:r>
              <a:rPr lang="es-MX" sz="1800" dirty="0" smtClean="0"/>
              <a:t> de extinción)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5 Águila real (amenazada)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6 Víbora de cascabel (protección especial)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7 Venado cola blanca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8 Lobo mexicano (probablemente extinto)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9 Liebre</a:t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10 Conejo</a:t>
            </a:r>
            <a:br>
              <a:rPr lang="es-MX" sz="1800" dirty="0" smtClean="0"/>
            </a:br>
            <a:endParaRPr lang="es-MX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690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     11 Borrego cimarrón (protección especial)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12 Gato montés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13 Paloma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14 Codorniz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15 Guajolote silvestre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16 Tortuga del desierto (amenazada)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17 Tortuga bisagra (protección especial)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18 Perrito llanero (</a:t>
            </a:r>
            <a:r>
              <a:rPr lang="es-MX" b="1" dirty="0" smtClean="0"/>
              <a:t>peligro</a:t>
            </a:r>
            <a:r>
              <a:rPr lang="es-MX" dirty="0" smtClean="0"/>
              <a:t> de extinción)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19 Puma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20 Castor (</a:t>
            </a:r>
            <a:r>
              <a:rPr lang="es-MX" b="1" dirty="0" smtClean="0"/>
              <a:t>peligro</a:t>
            </a:r>
            <a:r>
              <a:rPr lang="es-MX" dirty="0" smtClean="0"/>
              <a:t> de extinción)</a:t>
            </a:r>
            <a:endParaRPr lang="es-MX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78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     21 Pecarí de collar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22 Pato silvestre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23 Búho llanero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24 Correcaminos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25 Cotorra serrana oriental (amenazada)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26 Gorrión de </a:t>
            </a:r>
            <a:r>
              <a:rPr lang="es-MX" dirty="0" err="1" smtClean="0"/>
              <a:t>Worthen</a:t>
            </a:r>
            <a:r>
              <a:rPr lang="es-MX" dirty="0" smtClean="0"/>
              <a:t> (amenazada)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27 Rata canguro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28 Armadillo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29 </a:t>
            </a:r>
            <a:r>
              <a:rPr lang="es-MX" dirty="0" err="1" smtClean="0"/>
              <a:t>Tlalcoyote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30 Pato mexicano (amenazada)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2010 año Internacional de</a:t>
            </a:r>
            <a:endParaRPr lang="es-ES" sz="48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4941168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Biodiversidad Biológica</a:t>
            </a:r>
            <a:endParaRPr lang="es-ES" sz="6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8850" name="Picture 2" descr="http://www.definicionabc.com/wp-content/uploads/biodivers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586736" cy="3546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17ª Semana </a:t>
            </a:r>
            <a:r>
              <a:rPr lang="es-MX" dirty="0" smtClean="0"/>
              <a:t>N</a:t>
            </a:r>
            <a:r>
              <a:rPr lang="es-MX" dirty="0" smtClean="0"/>
              <a:t>acional de Ciencia y Tecnología</a:t>
            </a:r>
            <a:br>
              <a:rPr lang="es-MX" dirty="0" smtClean="0"/>
            </a:br>
            <a:r>
              <a:rPr lang="es-MX" dirty="0" smtClean="0"/>
              <a:t>¿</a:t>
            </a:r>
            <a:r>
              <a:rPr lang="es-MX" dirty="0" smtClean="0"/>
              <a:t>Qué es?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Es un esfuerzo de comunicación de la ciencia y la tecnología para niños y jóvenes que pretende interesarlos en estos temas.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 Coahuila es una actividad que coordina el COECYT y que en este año se orientará a divulgar el conocimiento científico y técnico sobre </a:t>
            </a:r>
            <a:r>
              <a:rPr lang="es-ES" dirty="0" smtClean="0"/>
              <a:t>la BIODIVERSIDAD, </a:t>
            </a:r>
            <a:r>
              <a:rPr lang="es-ES" dirty="0" smtClean="0"/>
              <a:t>con el fin de permitir que los niños y jóvenes respondan a preguntas sobre ésta y sus fenómenos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Origen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82600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Derivado del TLC. </a:t>
            </a:r>
          </a:p>
          <a:p>
            <a:endParaRPr lang="es-ES" dirty="0" smtClean="0"/>
          </a:p>
          <a:p>
            <a:r>
              <a:rPr lang="es-ES" dirty="0" smtClean="0"/>
              <a:t>Inició en el año de 1994 bajo un esquema establecido en los EU y Canadá. 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Se realiza de manera simultánea año con año en los tres países y Chile. 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Participan el CONACYT, la SEP, la SEC, entre otras tantas instituciones federales y estatales. 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En Coahuila lo organiza el COECYT.</a:t>
            </a:r>
            <a:endParaRPr lang="es-MX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26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MX" dirty="0" smtClean="0"/>
          </a:p>
          <a:p>
            <a:r>
              <a:rPr lang="es-ES" dirty="0" smtClean="0"/>
              <a:t> Presentar de manera atractiva la relación entre ciencia, tecnología y sociedad. </a:t>
            </a:r>
          </a:p>
          <a:p>
            <a:endParaRPr lang="es-ES" dirty="0" smtClean="0"/>
          </a:p>
          <a:p>
            <a:r>
              <a:rPr lang="es-ES" dirty="0" smtClean="0"/>
              <a:t> Crear una atmósfera propicia para la interacción de científicos, divulgadores, empresarios, tecnólogos, docentes, niños y jóvenes. </a:t>
            </a:r>
          </a:p>
          <a:p>
            <a:endParaRPr lang="es-ES" dirty="0" smtClean="0"/>
          </a:p>
          <a:p>
            <a:r>
              <a:rPr lang="es-ES" dirty="0" smtClean="0"/>
              <a:t> Comunicar la importancia de fortalecer el desarrollo científico-tecnológico de México para convertirlo en un país competitivo en el ámbito internacional. 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Promover para niños de nivel básico, la divulgación de conceptos simples, la utilización de los resultados de un experimento científico y el aumento de su capacidad para plantearse preguntas y resolver problemas.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Los seres humanos forman parte de la rica diversidad de la naturaleza y poseen la capacidad de protegerla o de destruirla.</a:t>
            </a:r>
          </a:p>
          <a:p>
            <a:r>
              <a:rPr lang="es-ES" dirty="0" smtClean="0"/>
              <a:t>La biodiversidad, la variedad de la vida en la Tierra, es esencial para sustentar las redes de vida y los sistemas que nos proporcionan la salud, el bienestar, el alimento, el combustible y los servicios vitales de los que depende nuestra vida. </a:t>
            </a:r>
            <a:br>
              <a:rPr lang="es-ES" dirty="0" smtClean="0"/>
            </a:br>
            <a:endParaRPr lang="es-MX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actividad humana está causando que la diversidad de la vida en la Tierra se pierda a una gran velocidad. Estas pérdidas son irreversibles, nos empobrecen a todos y dañan los sistemas que permiten la vida y de los que depende nuestro día a día. Pero podemos evitarlas.</a:t>
            </a:r>
          </a:p>
          <a:p>
            <a:endParaRPr lang="es-MX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de la Biodiversidad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 smtClean="0"/>
              <a:t>     1. Que es biodiversidad </a:t>
            </a:r>
            <a:br>
              <a:rPr lang="es-MX" dirty="0" smtClean="0"/>
            </a:br>
            <a:r>
              <a:rPr lang="es-MX" dirty="0" smtClean="0"/>
              <a:t>      a. Definiciones. </a:t>
            </a:r>
            <a:br>
              <a:rPr lang="es-MX" dirty="0" smtClean="0"/>
            </a:br>
            <a:r>
              <a:rPr lang="es-MX" dirty="0" smtClean="0"/>
              <a:t>      b. Biogeografía. </a:t>
            </a:r>
            <a:br>
              <a:rPr lang="es-MX" dirty="0" smtClean="0"/>
            </a:br>
            <a:r>
              <a:rPr lang="es-MX" dirty="0" smtClean="0"/>
              <a:t>      c. Biodiversidad en el planeta. </a:t>
            </a:r>
            <a:br>
              <a:rPr lang="es-MX" dirty="0" smtClean="0"/>
            </a:br>
            <a:r>
              <a:rPr lang="es-MX" dirty="0" smtClean="0"/>
              <a:t>      d. Biodiversidad de México. 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2. Biodiversidad Coahuila </a:t>
            </a:r>
            <a:br>
              <a:rPr lang="es-MX" dirty="0" smtClean="0"/>
            </a:br>
            <a:r>
              <a:rPr lang="es-MX" dirty="0" smtClean="0"/>
              <a:t>      a. Grandes sistemas </a:t>
            </a:r>
            <a:br>
              <a:rPr lang="es-MX" dirty="0" smtClean="0"/>
            </a:br>
            <a:r>
              <a:rPr lang="es-MX" dirty="0" smtClean="0"/>
              <a:t>            I. Desierto Chihuahuense. </a:t>
            </a:r>
            <a:br>
              <a:rPr lang="es-MX" dirty="0" smtClean="0"/>
            </a:br>
            <a:r>
              <a:rPr lang="es-MX" dirty="0" smtClean="0"/>
              <a:t>            II. Sierra Madre Oriental. </a:t>
            </a:r>
            <a:br>
              <a:rPr lang="es-MX" dirty="0" smtClean="0"/>
            </a:br>
            <a:r>
              <a:rPr lang="es-MX" dirty="0" smtClean="0"/>
              <a:t>            III. Provincia tamaulipeca. 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      b. Cuerpos de agua y biodiversidad.</a:t>
            </a:r>
            <a:br>
              <a:rPr lang="es-MX" dirty="0" smtClean="0"/>
            </a:br>
            <a:r>
              <a:rPr lang="es-MX" dirty="0" smtClean="0"/>
              <a:t>            I. Humedales. </a:t>
            </a:r>
            <a:br>
              <a:rPr lang="es-MX" dirty="0" smtClean="0"/>
            </a:br>
            <a:r>
              <a:rPr lang="es-MX" dirty="0" smtClean="0"/>
              <a:t>            II. Ríos. </a:t>
            </a:r>
            <a:br>
              <a:rPr lang="es-MX" dirty="0" smtClean="0"/>
            </a:br>
            <a:r>
              <a:rPr lang="es-MX" dirty="0" smtClean="0"/>
              <a:t>            III. Manantiales. 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2152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3. Aspectos relevantes de Coahuila. </a:t>
            </a:r>
            <a:br>
              <a:rPr lang="es-MX" dirty="0" smtClean="0"/>
            </a:br>
            <a:r>
              <a:rPr lang="es-MX" dirty="0" smtClean="0"/>
              <a:t>      a. Endemismos. </a:t>
            </a:r>
            <a:br>
              <a:rPr lang="es-MX" dirty="0" smtClean="0"/>
            </a:br>
            <a:r>
              <a:rPr lang="es-MX" dirty="0" smtClean="0"/>
              <a:t>      b. Comunidades únicas o relictos. </a:t>
            </a:r>
            <a:br>
              <a:rPr lang="es-MX" dirty="0" smtClean="0"/>
            </a:br>
            <a:r>
              <a:rPr lang="es-MX" dirty="0" smtClean="0"/>
              <a:t>      c. Especies en riesgo. 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4. Amenazas a la biodiversidad. </a:t>
            </a:r>
            <a:br>
              <a:rPr lang="es-MX" dirty="0" smtClean="0"/>
            </a:br>
            <a:r>
              <a:rPr lang="es-MX" dirty="0" smtClean="0"/>
              <a:t>      a. Fragmentación de ecosistemas. </a:t>
            </a:r>
            <a:br>
              <a:rPr lang="es-MX" dirty="0" smtClean="0"/>
            </a:br>
            <a:r>
              <a:rPr lang="es-MX" dirty="0" smtClean="0"/>
              <a:t>      b. Especies invasoras. </a:t>
            </a:r>
            <a:br>
              <a:rPr lang="es-MX" dirty="0" smtClean="0"/>
            </a:br>
            <a:r>
              <a:rPr lang="es-MX" dirty="0" smtClean="0"/>
              <a:t>      c .Contaminación. </a:t>
            </a:r>
            <a:br>
              <a:rPr lang="es-MX" dirty="0" smtClean="0"/>
            </a:br>
            <a:r>
              <a:rPr lang="es-MX" dirty="0" smtClean="0"/>
              <a:t>      d. Desertización. </a:t>
            </a:r>
            <a:br>
              <a:rPr lang="es-MX" dirty="0" smtClean="0"/>
            </a:br>
            <a:r>
              <a:rPr lang="es-MX" dirty="0" smtClean="0"/>
              <a:t>      e. Cambio climático .</a:t>
            </a:r>
            <a:br>
              <a:rPr lang="es-MX" dirty="0" smtClean="0"/>
            </a:br>
            <a:r>
              <a:rPr lang="es-MX" dirty="0" smtClean="0"/>
              <a:t>      f. Destrucción de hábitat. </a:t>
            </a:r>
          </a:p>
          <a:p>
            <a:endParaRPr lang="es-MX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</TotalTime>
  <Words>289</Words>
  <Application>Microsoft Office PowerPoint</Application>
  <PresentationFormat>Presentación en pantalla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La biodiversidad</vt:lpstr>
      <vt:lpstr>Diapositiva 2</vt:lpstr>
      <vt:lpstr>17ª Semana Nacional de Ciencia y Tecnología ¿Qué es?</vt:lpstr>
      <vt:lpstr>Origen</vt:lpstr>
      <vt:lpstr>Objetivos</vt:lpstr>
      <vt:lpstr>Diapositiva 6</vt:lpstr>
      <vt:lpstr>Diapositiva 7</vt:lpstr>
      <vt:lpstr>Temas de la Biodiversidad</vt:lpstr>
      <vt:lpstr>Diapositiva 9</vt:lpstr>
      <vt:lpstr>Diapositiva 10</vt:lpstr>
      <vt:lpstr>Diapositiva 11</vt:lpstr>
      <vt:lpstr>Aspectos relevantes  en Coahuila</vt:lpstr>
      <vt:lpstr>Diapositiva 13</vt:lpstr>
      <vt:lpstr>Especies en peligro de extinción de Coahuila</vt:lpstr>
      <vt:lpstr>Diapositiva 15</vt:lpstr>
      <vt:lpstr>Diapositiva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biodiversidad</dc:title>
  <dc:creator>Ana</dc:creator>
  <cp:lastModifiedBy>comp</cp:lastModifiedBy>
  <cp:revision>11</cp:revision>
  <dcterms:created xsi:type="dcterms:W3CDTF">2010-09-13T06:28:54Z</dcterms:created>
  <dcterms:modified xsi:type="dcterms:W3CDTF">2010-09-27T18:46:26Z</dcterms:modified>
</cp:coreProperties>
</file>