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56" r:id="rId5"/>
    <p:sldId id="259"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786"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5B9AC6-F9A4-42AA-AB0D-08255BFEC90F}" type="datetimeFigureOut">
              <a:rPr lang="es-MX" smtClean="0"/>
              <a:pPr/>
              <a:t>15/02/2015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586D29-9850-43AE-9937-2048E185F477}"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B9AC6-F9A4-42AA-AB0D-08255BFEC90F}" type="datetimeFigureOut">
              <a:rPr lang="es-MX" smtClean="0"/>
              <a:pPr/>
              <a:t>15/02/2015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86D29-9850-43AE-9937-2048E185F477}"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231592"/>
            <a:ext cx="7200800" cy="1200329"/>
          </a:xfrm>
          <a:prstGeom prst="rect">
            <a:avLst/>
          </a:prstGeom>
        </p:spPr>
        <p:txBody>
          <a:bodyPr wrap="square">
            <a:spAutoFit/>
          </a:bodyPr>
          <a:lstStyle/>
          <a:p>
            <a:r>
              <a:rPr lang="en-US" dirty="0" smtClean="0">
                <a:solidFill>
                  <a:srgbClr val="0070C0"/>
                </a:solidFill>
                <a:latin typeface="Arial" pitchFamily="34" charset="0"/>
                <a:cs typeface="Arial" pitchFamily="34" charset="0"/>
              </a:rPr>
              <a:t>When </a:t>
            </a:r>
            <a:r>
              <a:rPr lang="en-US" dirty="0" smtClean="0">
                <a:solidFill>
                  <a:srgbClr val="0070C0"/>
                </a:solidFill>
                <a:latin typeface="Arial" pitchFamily="34" charset="0"/>
                <a:cs typeface="Arial" pitchFamily="34" charset="0"/>
              </a:rPr>
              <a:t>we are not sure about something:</a:t>
            </a:r>
          </a:p>
          <a:p>
            <a:r>
              <a:rPr lang="en-US" dirty="0" smtClean="0">
                <a:solidFill>
                  <a:srgbClr val="0070C0"/>
                </a:solidFill>
                <a:latin typeface="Arial" pitchFamily="34" charset="0"/>
                <a:cs typeface="Arial" pitchFamily="34" charset="0"/>
              </a:rPr>
              <a:t>Jack </a:t>
            </a:r>
            <a:r>
              <a:rPr lang="en-US" b="1" dirty="0" smtClean="0">
                <a:solidFill>
                  <a:srgbClr val="0070C0"/>
                </a:solidFill>
                <a:latin typeface="Arial" pitchFamily="34" charset="0"/>
                <a:cs typeface="Arial" pitchFamily="34" charset="0"/>
              </a:rPr>
              <a:t>may be coming </a:t>
            </a:r>
            <a:r>
              <a:rPr lang="en-US" dirty="0" smtClean="0">
                <a:solidFill>
                  <a:srgbClr val="0070C0"/>
                </a:solidFill>
                <a:latin typeface="Arial" pitchFamily="34" charset="0"/>
                <a:cs typeface="Arial" pitchFamily="34" charset="0"/>
              </a:rPr>
              <a:t>to see us tomorrow.</a:t>
            </a:r>
            <a:br>
              <a:rPr lang="en-US" dirty="0" smtClean="0">
                <a:solidFill>
                  <a:srgbClr val="0070C0"/>
                </a:solidFill>
                <a:latin typeface="Arial" pitchFamily="34" charset="0"/>
                <a:cs typeface="Arial" pitchFamily="34" charset="0"/>
              </a:rPr>
            </a:br>
            <a:r>
              <a:rPr lang="en-US" dirty="0" smtClean="0">
                <a:solidFill>
                  <a:srgbClr val="0070C0"/>
                </a:solidFill>
                <a:latin typeface="Arial" pitchFamily="34" charset="0"/>
                <a:cs typeface="Arial" pitchFamily="34" charset="0"/>
              </a:rPr>
              <a:t>Oh dear! It’s half past ten. We may </a:t>
            </a:r>
            <a:r>
              <a:rPr lang="en-US" b="1" dirty="0" smtClean="0">
                <a:solidFill>
                  <a:srgbClr val="0070C0"/>
                </a:solidFill>
                <a:latin typeface="Arial" pitchFamily="34" charset="0"/>
                <a:cs typeface="Arial" pitchFamily="34" charset="0"/>
              </a:rPr>
              <a:t>be late </a:t>
            </a:r>
            <a:r>
              <a:rPr lang="en-US" dirty="0" smtClean="0">
                <a:solidFill>
                  <a:srgbClr val="0070C0"/>
                </a:solidFill>
                <a:latin typeface="Arial" pitchFamily="34" charset="0"/>
                <a:cs typeface="Arial" pitchFamily="34" charset="0"/>
              </a:rPr>
              <a:t>for the meeting.</a:t>
            </a:r>
            <a:br>
              <a:rPr lang="en-US" dirty="0" smtClean="0">
                <a:solidFill>
                  <a:srgbClr val="0070C0"/>
                </a:solidFill>
                <a:latin typeface="Arial" pitchFamily="34" charset="0"/>
                <a:cs typeface="Arial" pitchFamily="34" charset="0"/>
              </a:rPr>
            </a:br>
            <a:r>
              <a:rPr lang="en-US" dirty="0" smtClean="0">
                <a:solidFill>
                  <a:srgbClr val="0070C0"/>
                </a:solidFill>
                <a:latin typeface="Arial" pitchFamily="34" charset="0"/>
                <a:cs typeface="Arial" pitchFamily="34" charset="0"/>
              </a:rPr>
              <a:t>There </a:t>
            </a:r>
            <a:r>
              <a:rPr lang="en-US" b="1" dirty="0" smtClean="0">
                <a:solidFill>
                  <a:srgbClr val="0070C0"/>
                </a:solidFill>
                <a:latin typeface="Arial" pitchFamily="34" charset="0"/>
                <a:cs typeface="Arial" pitchFamily="34" charset="0"/>
              </a:rPr>
              <a:t>may not be </a:t>
            </a:r>
            <a:r>
              <a:rPr lang="en-US" dirty="0" smtClean="0">
                <a:solidFill>
                  <a:srgbClr val="0070C0"/>
                </a:solidFill>
                <a:latin typeface="Arial" pitchFamily="34" charset="0"/>
                <a:cs typeface="Arial" pitchFamily="34" charset="0"/>
              </a:rPr>
              <a:t>very many people there.</a:t>
            </a:r>
            <a:endParaRPr lang="en-US" dirty="0">
              <a:solidFill>
                <a:srgbClr val="0070C0"/>
              </a:solidFill>
              <a:latin typeface="Arial" pitchFamily="34" charset="0"/>
              <a:cs typeface="Arial" pitchFamily="34" charset="0"/>
            </a:endParaRPr>
          </a:p>
        </p:txBody>
      </p:sp>
      <p:sp>
        <p:nvSpPr>
          <p:cNvPr id="3" name="2 Rectángulo"/>
          <p:cNvSpPr/>
          <p:nvPr/>
        </p:nvSpPr>
        <p:spPr>
          <a:xfrm>
            <a:off x="467544" y="2708920"/>
            <a:ext cx="6552728" cy="1323439"/>
          </a:xfrm>
          <a:prstGeom prst="rect">
            <a:avLst/>
          </a:prstGeom>
        </p:spPr>
        <p:txBody>
          <a:bodyPr wrap="square">
            <a:spAutoFit/>
          </a:bodyPr>
          <a:lstStyle/>
          <a:p>
            <a:r>
              <a:rPr lang="en-US" sz="2000" dirty="0" smtClean="0">
                <a:solidFill>
                  <a:srgbClr val="00B050"/>
                </a:solidFill>
              </a:rPr>
              <a:t>W</a:t>
            </a:r>
            <a:r>
              <a:rPr lang="en-US" sz="2000" dirty="0" smtClean="0">
                <a:solidFill>
                  <a:srgbClr val="00B050"/>
                </a:solidFill>
              </a:rPr>
              <a:t>hen </a:t>
            </a:r>
            <a:r>
              <a:rPr lang="en-US" sz="2000" dirty="0" smtClean="0">
                <a:solidFill>
                  <a:srgbClr val="00B050"/>
                </a:solidFill>
              </a:rPr>
              <a:t>we are not sure about something:</a:t>
            </a:r>
          </a:p>
          <a:p>
            <a:r>
              <a:rPr lang="en-US" sz="2000" dirty="0" smtClean="0">
                <a:solidFill>
                  <a:srgbClr val="00B050"/>
                </a:solidFill>
              </a:rPr>
              <a:t>I </a:t>
            </a:r>
            <a:r>
              <a:rPr lang="en-US" sz="2000" b="1" dirty="0" smtClean="0">
                <a:solidFill>
                  <a:srgbClr val="00B050"/>
                </a:solidFill>
              </a:rPr>
              <a:t>might see</a:t>
            </a:r>
            <a:r>
              <a:rPr lang="en-US" sz="2000" dirty="0" smtClean="0">
                <a:solidFill>
                  <a:srgbClr val="00B050"/>
                </a:solidFill>
              </a:rPr>
              <a:t> you tomorrow.</a:t>
            </a:r>
            <a:br>
              <a:rPr lang="en-US" sz="2000" dirty="0" smtClean="0">
                <a:solidFill>
                  <a:srgbClr val="00B050"/>
                </a:solidFill>
              </a:rPr>
            </a:br>
            <a:r>
              <a:rPr lang="en-US" sz="2000" dirty="0" smtClean="0">
                <a:solidFill>
                  <a:srgbClr val="00B050"/>
                </a:solidFill>
              </a:rPr>
              <a:t>It looks nice, but it </a:t>
            </a:r>
            <a:r>
              <a:rPr lang="en-US" sz="2000" b="1" dirty="0" smtClean="0">
                <a:solidFill>
                  <a:srgbClr val="00B050"/>
                </a:solidFill>
              </a:rPr>
              <a:t>might be</a:t>
            </a:r>
            <a:r>
              <a:rPr lang="en-US" sz="2000" dirty="0" smtClean="0">
                <a:solidFill>
                  <a:srgbClr val="00B050"/>
                </a:solidFill>
              </a:rPr>
              <a:t> very expensive.</a:t>
            </a:r>
            <a:br>
              <a:rPr lang="en-US" sz="2000" dirty="0" smtClean="0">
                <a:solidFill>
                  <a:srgbClr val="00B050"/>
                </a:solidFill>
              </a:rPr>
            </a:br>
            <a:r>
              <a:rPr lang="en-US" sz="2000" dirty="0" smtClean="0">
                <a:solidFill>
                  <a:srgbClr val="00B050"/>
                </a:solidFill>
              </a:rPr>
              <a:t>It’s quite bright. It </a:t>
            </a:r>
            <a:r>
              <a:rPr lang="en-US" sz="2000" b="1" dirty="0" smtClean="0">
                <a:solidFill>
                  <a:srgbClr val="00B050"/>
                </a:solidFill>
              </a:rPr>
              <a:t>might not rain</a:t>
            </a:r>
            <a:r>
              <a:rPr lang="en-US" sz="2000" dirty="0" smtClean="0">
                <a:solidFill>
                  <a:srgbClr val="00B050"/>
                </a:solidFill>
              </a:rPr>
              <a:t> today.</a:t>
            </a:r>
            <a:endParaRPr lang="en-US" sz="2000" dirty="0">
              <a:solidFill>
                <a:srgbClr val="00B050"/>
              </a:solidFill>
            </a:endParaRPr>
          </a:p>
        </p:txBody>
      </p:sp>
      <p:sp>
        <p:nvSpPr>
          <p:cNvPr id="4" name="3 CuadroTexto"/>
          <p:cNvSpPr txBox="1"/>
          <p:nvPr/>
        </p:nvSpPr>
        <p:spPr>
          <a:xfrm>
            <a:off x="683568" y="188640"/>
            <a:ext cx="4065537" cy="461665"/>
          </a:xfrm>
          <a:prstGeom prst="rect">
            <a:avLst/>
          </a:prstGeom>
          <a:noFill/>
        </p:spPr>
        <p:txBody>
          <a:bodyPr wrap="none" rtlCol="0">
            <a:spAutoFit/>
          </a:bodyPr>
          <a:lstStyle/>
          <a:p>
            <a:r>
              <a:rPr lang="es-MX" sz="2400" b="1" dirty="0" err="1" smtClean="0">
                <a:latin typeface="Segoe Script" pitchFamily="34" charset="0"/>
              </a:rPr>
              <a:t>May</a:t>
            </a:r>
            <a:r>
              <a:rPr lang="es-MX" sz="2400" b="1" dirty="0" smtClean="0">
                <a:latin typeface="Segoe Script" pitchFamily="34" charset="0"/>
              </a:rPr>
              <a:t>   / </a:t>
            </a:r>
            <a:r>
              <a:rPr lang="es-MX" sz="2400" b="1" dirty="0" err="1" smtClean="0">
                <a:latin typeface="Segoe Script" pitchFamily="34" charset="0"/>
              </a:rPr>
              <a:t>Might</a:t>
            </a:r>
            <a:r>
              <a:rPr lang="es-MX" sz="2400" b="1" dirty="0" smtClean="0">
                <a:latin typeface="Segoe Script" pitchFamily="34" charset="0"/>
              </a:rPr>
              <a:t>  / </a:t>
            </a:r>
            <a:r>
              <a:rPr lang="es-MX" sz="2400" b="1" dirty="0" err="1" smtClean="0">
                <a:latin typeface="Segoe Script" pitchFamily="34" charset="0"/>
              </a:rPr>
              <a:t>Could</a:t>
            </a:r>
            <a:endParaRPr lang="es-MX" sz="2400" b="1" dirty="0">
              <a:latin typeface="Segoe Script"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6444044"/>
            <a:ext cx="7200800" cy="369332"/>
          </a:xfrm>
          <a:prstGeom prst="rect">
            <a:avLst/>
          </a:prstGeom>
        </p:spPr>
        <p:txBody>
          <a:bodyPr wrap="square">
            <a:spAutoFit/>
          </a:bodyPr>
          <a:lstStyle/>
          <a:p>
            <a:r>
              <a:rPr lang="es-MX" u="sng" dirty="0" smtClean="0">
                <a:solidFill>
                  <a:srgbClr val="0070C0"/>
                </a:solidFill>
              </a:rPr>
              <a:t>http://www.englishgrammarsecrets.com/maymight/exercise2.html</a:t>
            </a:r>
            <a:endParaRPr lang="es-MX" u="sng" dirty="0">
              <a:solidFill>
                <a:srgbClr val="0070C0"/>
              </a:solidFill>
            </a:endParaRPr>
          </a:p>
        </p:txBody>
      </p:sp>
      <p:sp>
        <p:nvSpPr>
          <p:cNvPr id="4" name="3 CuadroTexto"/>
          <p:cNvSpPr txBox="1"/>
          <p:nvPr/>
        </p:nvSpPr>
        <p:spPr>
          <a:xfrm>
            <a:off x="323528" y="1412776"/>
            <a:ext cx="8568952" cy="3323987"/>
          </a:xfrm>
          <a:prstGeom prst="rect">
            <a:avLst/>
          </a:prstGeom>
          <a:noFill/>
        </p:spPr>
        <p:txBody>
          <a:bodyPr wrap="square" rtlCol="0">
            <a:spAutoFit/>
          </a:bodyPr>
          <a:lstStyle/>
          <a:p>
            <a:pPr>
              <a:lnSpc>
                <a:spcPct val="150000"/>
              </a:lnSpc>
            </a:pPr>
            <a:r>
              <a:rPr lang="es-MX" sz="2000" dirty="0" smtClean="0">
                <a:latin typeface="Arial" pitchFamily="34" charset="0"/>
                <a:cs typeface="Arial" pitchFamily="34" charset="0"/>
              </a:rPr>
              <a:t>I </a:t>
            </a:r>
            <a:r>
              <a:rPr lang="es-MX" sz="2000" dirty="0" err="1" smtClean="0">
                <a:latin typeface="Arial" pitchFamily="34" charset="0"/>
                <a:cs typeface="Arial" pitchFamily="34" charset="0"/>
              </a:rPr>
              <a:t>dont´know</a:t>
            </a:r>
            <a:r>
              <a:rPr lang="es-MX" sz="2000" dirty="0" smtClean="0">
                <a:latin typeface="Arial" pitchFamily="34" charset="0"/>
                <a:cs typeface="Arial" pitchFamily="34" charset="0"/>
              </a:rPr>
              <a:t>. I _________________________ </a:t>
            </a:r>
            <a:r>
              <a:rPr lang="es-MX" sz="2000" dirty="0" err="1" smtClean="0">
                <a:latin typeface="Arial" pitchFamily="34" charset="0"/>
                <a:cs typeface="Arial" pitchFamily="34" charset="0"/>
              </a:rPr>
              <a:t>to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the</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party</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I´m</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very</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tired</a:t>
            </a:r>
            <a:r>
              <a:rPr lang="es-MX" sz="2000" dirty="0" smtClean="0">
                <a:latin typeface="Arial" pitchFamily="34" charset="0"/>
                <a:cs typeface="Arial" pitchFamily="34" charset="0"/>
              </a:rPr>
              <a:t>.</a:t>
            </a:r>
          </a:p>
          <a:p>
            <a:pPr>
              <a:lnSpc>
                <a:spcPct val="150000"/>
              </a:lnSpc>
            </a:pPr>
            <a:r>
              <a:rPr lang="es-MX" sz="2000" dirty="0" smtClean="0">
                <a:latin typeface="Arial" pitchFamily="34" charset="0"/>
                <a:cs typeface="Arial" pitchFamily="34" charset="0"/>
              </a:rPr>
              <a:t>I ´m </a:t>
            </a:r>
            <a:r>
              <a:rPr lang="es-MX" sz="2000" dirty="0" err="1" smtClean="0">
                <a:latin typeface="Arial" pitchFamily="34" charset="0"/>
                <a:cs typeface="Arial" pitchFamily="34" charset="0"/>
              </a:rPr>
              <a:t>going</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take</a:t>
            </a:r>
            <a:r>
              <a:rPr lang="es-MX" sz="2000" dirty="0" smtClean="0">
                <a:latin typeface="Arial" pitchFamily="34" charset="0"/>
                <a:cs typeface="Arial" pitchFamily="34" charset="0"/>
              </a:rPr>
              <a:t> a </a:t>
            </a:r>
            <a:r>
              <a:rPr lang="es-MX" sz="2000" dirty="0" err="1" smtClean="0">
                <a:latin typeface="Arial" pitchFamily="34" charset="0"/>
                <a:cs typeface="Arial" pitchFamily="34" charset="0"/>
              </a:rPr>
              <a:t>coat</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It</a:t>
            </a:r>
            <a:r>
              <a:rPr lang="es-MX" sz="2000" dirty="0" smtClean="0">
                <a:latin typeface="Arial" pitchFamily="34" charset="0"/>
                <a:cs typeface="Arial" pitchFamily="34" charset="0"/>
              </a:rPr>
              <a:t> _______________ </a:t>
            </a:r>
            <a:r>
              <a:rPr lang="es-MX" sz="2000" dirty="0" err="1" smtClean="0">
                <a:latin typeface="Arial" pitchFamily="34" charset="0"/>
                <a:cs typeface="Arial" pitchFamily="34" charset="0"/>
              </a:rPr>
              <a:t>cold</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later</a:t>
            </a:r>
            <a:r>
              <a:rPr lang="es-MX" sz="2000" dirty="0" smtClean="0">
                <a:latin typeface="Arial" pitchFamily="34" charset="0"/>
                <a:cs typeface="Arial" pitchFamily="34" charset="0"/>
              </a:rPr>
              <a:t>.</a:t>
            </a:r>
          </a:p>
          <a:p>
            <a:pPr>
              <a:lnSpc>
                <a:spcPct val="150000"/>
              </a:lnSpc>
            </a:pPr>
            <a:r>
              <a:rPr lang="es-MX" sz="2000" dirty="0" smtClean="0">
                <a:latin typeface="Arial" pitchFamily="34" charset="0"/>
                <a:cs typeface="Arial" pitchFamily="34" charset="0"/>
              </a:rPr>
              <a:t>Try </a:t>
            </a:r>
            <a:r>
              <a:rPr lang="es-MX" sz="2000" dirty="0" err="1" smtClean="0">
                <a:latin typeface="Arial" pitchFamily="34" charset="0"/>
                <a:cs typeface="Arial" pitchFamily="34" charset="0"/>
              </a:rPr>
              <a:t>to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call</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Nick´s</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house</a:t>
            </a:r>
            <a:r>
              <a:rPr lang="es-MX" sz="2000" dirty="0" smtClean="0">
                <a:latin typeface="Arial" pitchFamily="34" charset="0"/>
                <a:cs typeface="Arial" pitchFamily="34" charset="0"/>
              </a:rPr>
              <a:t>. He__________ home </a:t>
            </a:r>
            <a:r>
              <a:rPr lang="es-MX" sz="2000" dirty="0" err="1" smtClean="0">
                <a:latin typeface="Arial" pitchFamily="34" charset="0"/>
                <a:cs typeface="Arial" pitchFamily="34" charset="0"/>
              </a:rPr>
              <a:t>by</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now</a:t>
            </a:r>
            <a:r>
              <a:rPr lang="es-MX" sz="2000" dirty="0" smtClean="0">
                <a:latin typeface="Arial" pitchFamily="34" charset="0"/>
                <a:cs typeface="Arial" pitchFamily="34" charset="0"/>
              </a:rPr>
              <a:t>.</a:t>
            </a:r>
          </a:p>
          <a:p>
            <a:pPr>
              <a:lnSpc>
                <a:spcPct val="150000"/>
              </a:lnSpc>
            </a:pPr>
            <a:r>
              <a:rPr lang="es-MX" sz="2000" dirty="0" err="1" smtClean="0">
                <a:latin typeface="Arial" pitchFamily="34" charset="0"/>
                <a:cs typeface="Arial" pitchFamily="34" charset="0"/>
              </a:rPr>
              <a:t>They</a:t>
            </a:r>
            <a:r>
              <a:rPr lang="es-MX" sz="2000" dirty="0" smtClean="0">
                <a:latin typeface="Arial" pitchFamily="34" charset="0"/>
                <a:cs typeface="Arial" pitchFamily="34" charset="0"/>
              </a:rPr>
              <a:t> ________________ </a:t>
            </a:r>
            <a:r>
              <a:rPr lang="es-MX" sz="2000" dirty="0" err="1" smtClean="0">
                <a:latin typeface="Arial" pitchFamily="34" charset="0"/>
                <a:cs typeface="Arial" pitchFamily="34" charset="0"/>
              </a:rPr>
              <a:t>to</a:t>
            </a:r>
            <a:r>
              <a:rPr lang="es-MX" sz="2000" dirty="0" smtClean="0">
                <a:latin typeface="Arial" pitchFamily="34" charset="0"/>
                <a:cs typeface="Arial" pitchFamily="34" charset="0"/>
              </a:rPr>
              <a:t> come </a:t>
            </a:r>
            <a:r>
              <a:rPr lang="es-MX" sz="2000" dirty="0" err="1" smtClean="0">
                <a:latin typeface="Arial" pitchFamily="34" charset="0"/>
                <a:cs typeface="Arial" pitchFamily="34" charset="0"/>
              </a:rPr>
              <a:t>but</a:t>
            </a:r>
            <a:r>
              <a:rPr lang="es-MX" sz="2000" dirty="0" smtClean="0">
                <a:latin typeface="Arial" pitchFamily="34" charset="0"/>
                <a:cs typeface="Arial" pitchFamily="34" charset="0"/>
              </a:rPr>
              <a:t> yo can invite </a:t>
            </a:r>
            <a:r>
              <a:rPr lang="es-MX" sz="2000" dirty="0" err="1" smtClean="0">
                <a:latin typeface="Arial" pitchFamily="34" charset="0"/>
                <a:cs typeface="Arial" pitchFamily="34" charset="0"/>
              </a:rPr>
              <a:t>them</a:t>
            </a:r>
            <a:r>
              <a:rPr lang="es-MX" sz="2000" dirty="0" smtClean="0">
                <a:latin typeface="Arial" pitchFamily="34" charset="0"/>
                <a:cs typeface="Arial" pitchFamily="34" charset="0"/>
              </a:rPr>
              <a:t>.</a:t>
            </a:r>
          </a:p>
          <a:p>
            <a:pPr>
              <a:lnSpc>
                <a:spcPct val="150000"/>
              </a:lnSpc>
            </a:pPr>
            <a:r>
              <a:rPr lang="es-MX" sz="2000" dirty="0" smtClean="0">
                <a:latin typeface="Arial" pitchFamily="34" charset="0"/>
                <a:cs typeface="Arial" pitchFamily="34" charset="0"/>
              </a:rPr>
              <a:t>I_______________________ time </a:t>
            </a:r>
            <a:r>
              <a:rPr lang="es-MX" sz="2000" dirty="0" err="1" smtClean="0">
                <a:latin typeface="Arial" pitchFamily="34" charset="0"/>
                <a:cs typeface="Arial" pitchFamily="34" charset="0"/>
              </a:rPr>
              <a:t>to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finish</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today</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Will</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tomorrow</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be</a:t>
            </a:r>
            <a:r>
              <a:rPr lang="es-MX" sz="2000" dirty="0" smtClean="0">
                <a:latin typeface="Arial" pitchFamily="34" charset="0"/>
                <a:cs typeface="Arial" pitchFamily="34" charset="0"/>
              </a:rPr>
              <a:t> OK.</a:t>
            </a:r>
          </a:p>
          <a:p>
            <a:pPr>
              <a:lnSpc>
                <a:spcPct val="150000"/>
              </a:lnSpc>
            </a:pPr>
            <a:r>
              <a:rPr lang="es-MX" sz="2000" dirty="0" err="1" smtClean="0">
                <a:latin typeface="Arial" pitchFamily="34" charset="0"/>
                <a:cs typeface="Arial" pitchFamily="34" charset="0"/>
              </a:rPr>
              <a:t>We</a:t>
            </a:r>
            <a:r>
              <a:rPr lang="es-MX" sz="2000" dirty="0" smtClean="0">
                <a:latin typeface="Arial" pitchFamily="34" charset="0"/>
                <a:cs typeface="Arial" pitchFamily="34" charset="0"/>
              </a:rPr>
              <a:t> _____________ </a:t>
            </a:r>
            <a:r>
              <a:rPr lang="es-MX" sz="2000" dirty="0" err="1" smtClean="0">
                <a:latin typeface="Arial" pitchFamily="34" charset="0"/>
                <a:cs typeface="Arial" pitchFamily="34" charset="0"/>
              </a:rPr>
              <a:t>this</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house</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It´s</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too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old</a:t>
            </a:r>
            <a:r>
              <a:rPr lang="es-MX" sz="2000" dirty="0" smtClean="0">
                <a:latin typeface="Arial" pitchFamily="34" charset="0"/>
                <a:cs typeface="Arial" pitchFamily="34" charset="0"/>
              </a:rPr>
              <a:t>.</a:t>
            </a:r>
          </a:p>
          <a:p>
            <a:pPr>
              <a:lnSpc>
                <a:spcPct val="150000"/>
              </a:lnSpc>
            </a:pPr>
            <a:endParaRPr lang="es-MX" sz="2000" dirty="0">
              <a:latin typeface="Arial" pitchFamily="34" charset="0"/>
              <a:cs typeface="Arial" pitchFamily="34" charset="0"/>
            </a:endParaRPr>
          </a:p>
        </p:txBody>
      </p:sp>
      <p:grpSp>
        <p:nvGrpSpPr>
          <p:cNvPr id="14" name="13 Grupo"/>
          <p:cNvGrpSpPr/>
          <p:nvPr/>
        </p:nvGrpSpPr>
        <p:grpSpPr>
          <a:xfrm>
            <a:off x="1187624" y="4653136"/>
            <a:ext cx="6912768" cy="954688"/>
            <a:chOff x="611560" y="4283804"/>
            <a:chExt cx="6912768" cy="954688"/>
          </a:xfrm>
        </p:grpSpPr>
        <p:sp>
          <p:nvSpPr>
            <p:cNvPr id="6" name="5 CuadroTexto"/>
            <p:cNvSpPr txBox="1"/>
            <p:nvPr/>
          </p:nvSpPr>
          <p:spPr>
            <a:xfrm>
              <a:off x="611560" y="4293096"/>
              <a:ext cx="144016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be</a:t>
              </a:r>
              <a:endParaRPr lang="es-MX" dirty="0"/>
            </a:p>
          </p:txBody>
        </p:sp>
        <p:sp>
          <p:nvSpPr>
            <p:cNvPr id="7" name="6 CuadroTexto"/>
            <p:cNvSpPr txBox="1"/>
            <p:nvPr/>
          </p:nvSpPr>
          <p:spPr>
            <a:xfrm>
              <a:off x="2843808" y="4283804"/>
              <a:ext cx="144016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sell</a:t>
              </a:r>
              <a:endParaRPr lang="es-MX" dirty="0"/>
            </a:p>
          </p:txBody>
        </p:sp>
        <p:sp>
          <p:nvSpPr>
            <p:cNvPr id="8" name="7 CuadroTexto"/>
            <p:cNvSpPr txBox="1"/>
            <p:nvPr/>
          </p:nvSpPr>
          <p:spPr>
            <a:xfrm>
              <a:off x="4788024" y="4283804"/>
              <a:ext cx="216024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not</a:t>
              </a:r>
              <a:r>
                <a:rPr lang="es-MX" dirty="0" smtClean="0"/>
                <a:t> </a:t>
              </a:r>
              <a:r>
                <a:rPr lang="es-MX" dirty="0" err="1" smtClean="0"/>
                <a:t>want</a:t>
              </a:r>
              <a:endParaRPr lang="es-MX" dirty="0"/>
            </a:p>
          </p:txBody>
        </p:sp>
        <p:sp>
          <p:nvSpPr>
            <p:cNvPr id="9" name="8 CuadroTexto"/>
            <p:cNvSpPr txBox="1"/>
            <p:nvPr/>
          </p:nvSpPr>
          <p:spPr>
            <a:xfrm>
              <a:off x="3491880" y="4869160"/>
              <a:ext cx="216024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not</a:t>
              </a:r>
              <a:r>
                <a:rPr lang="es-MX" dirty="0" smtClean="0"/>
                <a:t> </a:t>
              </a:r>
              <a:r>
                <a:rPr lang="es-MX" dirty="0" err="1" smtClean="0"/>
                <a:t>go</a:t>
              </a:r>
              <a:endParaRPr lang="es-MX" dirty="0"/>
            </a:p>
          </p:txBody>
        </p:sp>
        <p:sp>
          <p:nvSpPr>
            <p:cNvPr id="10" name="9 CuadroTexto"/>
            <p:cNvSpPr txBox="1"/>
            <p:nvPr/>
          </p:nvSpPr>
          <p:spPr>
            <a:xfrm>
              <a:off x="755576" y="4869160"/>
              <a:ext cx="216024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not</a:t>
              </a:r>
              <a:r>
                <a:rPr lang="es-MX" dirty="0" smtClean="0"/>
                <a:t> </a:t>
              </a:r>
              <a:r>
                <a:rPr lang="es-MX" dirty="0" err="1" smtClean="0"/>
                <a:t>have</a:t>
              </a:r>
              <a:endParaRPr lang="es-MX" dirty="0"/>
            </a:p>
          </p:txBody>
        </p:sp>
        <p:sp>
          <p:nvSpPr>
            <p:cNvPr id="11" name="10 CuadroTexto"/>
            <p:cNvSpPr txBox="1"/>
            <p:nvPr/>
          </p:nvSpPr>
          <p:spPr>
            <a:xfrm>
              <a:off x="6084168" y="4797152"/>
              <a:ext cx="1440160" cy="369332"/>
            </a:xfrm>
            <a:prstGeom prst="rect">
              <a:avLst/>
            </a:prstGeom>
            <a:solidFill>
              <a:srgbClr val="FFFF00"/>
            </a:solidFill>
            <a:ln>
              <a:solidFill>
                <a:schemeClr val="tx1"/>
              </a:solidFill>
            </a:ln>
          </p:spPr>
          <p:txBody>
            <a:bodyPr wrap="square" rtlCol="0">
              <a:spAutoFit/>
            </a:bodyPr>
            <a:lstStyle/>
            <a:p>
              <a:pPr algn="ctr"/>
              <a:r>
                <a:rPr lang="es-MX" dirty="0" err="1" smtClean="0"/>
                <a:t>m</a:t>
              </a:r>
              <a:r>
                <a:rPr lang="es-MX" dirty="0" err="1" smtClean="0"/>
                <a:t>ight</a:t>
              </a:r>
              <a:r>
                <a:rPr lang="es-MX" dirty="0" smtClean="0"/>
                <a:t> </a:t>
              </a:r>
              <a:r>
                <a:rPr lang="es-MX" dirty="0" err="1" smtClean="0"/>
                <a:t>be</a:t>
              </a:r>
              <a:endParaRPr lang="es-MX" dirty="0"/>
            </a:p>
          </p:txBody>
        </p:sp>
      </p:grpSp>
      <p:sp>
        <p:nvSpPr>
          <p:cNvPr id="12" name="11 CuadroTexto"/>
          <p:cNvSpPr txBox="1"/>
          <p:nvPr/>
        </p:nvSpPr>
        <p:spPr>
          <a:xfrm>
            <a:off x="323528" y="188640"/>
            <a:ext cx="3326552" cy="400110"/>
          </a:xfrm>
          <a:prstGeom prst="rect">
            <a:avLst/>
          </a:prstGeom>
          <a:noFill/>
        </p:spPr>
        <p:txBody>
          <a:bodyPr wrap="none" rtlCol="0">
            <a:spAutoFit/>
          </a:bodyPr>
          <a:lstStyle/>
          <a:p>
            <a:r>
              <a:rPr lang="es-MX" sz="2000" b="1" dirty="0" err="1" smtClean="0">
                <a:solidFill>
                  <a:srgbClr val="00B050"/>
                </a:solidFill>
                <a:latin typeface="Arial" pitchFamily="34" charset="0"/>
                <a:cs typeface="Arial" pitchFamily="34" charset="0"/>
              </a:rPr>
              <a:t>Practice</a:t>
            </a:r>
            <a:r>
              <a:rPr lang="es-MX" sz="2000" b="1" dirty="0" smtClean="0">
                <a:solidFill>
                  <a:srgbClr val="00B050"/>
                </a:solidFill>
                <a:latin typeface="Arial" pitchFamily="34" charset="0"/>
                <a:cs typeface="Arial" pitchFamily="34" charset="0"/>
              </a:rPr>
              <a:t> </a:t>
            </a:r>
            <a:r>
              <a:rPr lang="es-MX" sz="2000" b="1" dirty="0" err="1" smtClean="0">
                <a:solidFill>
                  <a:srgbClr val="00B050"/>
                </a:solidFill>
                <a:latin typeface="Arial" pitchFamily="34" charset="0"/>
                <a:cs typeface="Arial" pitchFamily="34" charset="0"/>
              </a:rPr>
              <a:t>with</a:t>
            </a:r>
            <a:r>
              <a:rPr lang="es-MX" sz="2000" b="1" dirty="0" smtClean="0">
                <a:solidFill>
                  <a:srgbClr val="00B050"/>
                </a:solidFill>
                <a:latin typeface="Arial" pitchFamily="34" charset="0"/>
                <a:cs typeface="Arial" pitchFamily="34" charset="0"/>
              </a:rPr>
              <a:t> </a:t>
            </a:r>
            <a:r>
              <a:rPr lang="es-MX" sz="2000" b="1" dirty="0" err="1" smtClean="0">
                <a:solidFill>
                  <a:srgbClr val="00B050"/>
                </a:solidFill>
                <a:latin typeface="Arial" pitchFamily="34" charset="0"/>
                <a:cs typeface="Arial" pitchFamily="34" charset="0"/>
              </a:rPr>
              <a:t>may</a:t>
            </a:r>
            <a:r>
              <a:rPr lang="es-MX" sz="2000" b="1" dirty="0" smtClean="0">
                <a:solidFill>
                  <a:srgbClr val="00B050"/>
                </a:solidFill>
                <a:latin typeface="Arial" pitchFamily="34" charset="0"/>
                <a:cs typeface="Arial" pitchFamily="34" charset="0"/>
              </a:rPr>
              <a:t> / </a:t>
            </a:r>
            <a:r>
              <a:rPr lang="es-MX" sz="2000" b="1" dirty="0" err="1" smtClean="0">
                <a:solidFill>
                  <a:srgbClr val="00B050"/>
                </a:solidFill>
                <a:latin typeface="Arial" pitchFamily="34" charset="0"/>
                <a:cs typeface="Arial" pitchFamily="34" charset="0"/>
              </a:rPr>
              <a:t>might</a:t>
            </a:r>
            <a:r>
              <a:rPr lang="es-MX" sz="2000" b="1" dirty="0" smtClean="0">
                <a:solidFill>
                  <a:srgbClr val="00B050"/>
                </a:solidFill>
                <a:latin typeface="Arial" pitchFamily="34" charset="0"/>
                <a:cs typeface="Arial" pitchFamily="34" charset="0"/>
              </a:rPr>
              <a:t> </a:t>
            </a:r>
            <a:endParaRPr lang="es-MX" sz="2000" b="1" dirty="0">
              <a:solidFill>
                <a:srgbClr val="00B050"/>
              </a:solidFill>
              <a:latin typeface="Arial" pitchFamily="34" charset="0"/>
              <a:cs typeface="Arial" pitchFamily="34" charset="0"/>
            </a:endParaRPr>
          </a:p>
        </p:txBody>
      </p:sp>
      <p:sp>
        <p:nvSpPr>
          <p:cNvPr id="13" name="12 CuadroTexto"/>
          <p:cNvSpPr txBox="1"/>
          <p:nvPr/>
        </p:nvSpPr>
        <p:spPr>
          <a:xfrm>
            <a:off x="323528" y="692696"/>
            <a:ext cx="5259966" cy="369332"/>
          </a:xfrm>
          <a:prstGeom prst="rect">
            <a:avLst/>
          </a:prstGeom>
          <a:noFill/>
        </p:spPr>
        <p:txBody>
          <a:bodyPr wrap="none" rtlCol="0">
            <a:spAutoFit/>
          </a:bodyPr>
          <a:lstStyle/>
          <a:p>
            <a:r>
              <a:rPr lang="es-MX" b="1" dirty="0" err="1" smtClean="0">
                <a:solidFill>
                  <a:srgbClr val="0070C0"/>
                </a:solidFill>
              </a:rPr>
              <a:t>Choose</a:t>
            </a:r>
            <a:r>
              <a:rPr lang="es-MX" b="1" dirty="0" smtClean="0">
                <a:solidFill>
                  <a:srgbClr val="0070C0"/>
                </a:solidFill>
              </a:rPr>
              <a:t> </a:t>
            </a:r>
            <a:r>
              <a:rPr lang="es-MX" b="1" dirty="0" err="1" smtClean="0">
                <a:solidFill>
                  <a:srgbClr val="0070C0"/>
                </a:solidFill>
              </a:rPr>
              <a:t>the</a:t>
            </a:r>
            <a:r>
              <a:rPr lang="es-MX" b="1" dirty="0" smtClean="0">
                <a:solidFill>
                  <a:srgbClr val="0070C0"/>
                </a:solidFill>
              </a:rPr>
              <a:t> </a:t>
            </a:r>
            <a:r>
              <a:rPr lang="es-MX" b="1" dirty="0" err="1" smtClean="0">
                <a:solidFill>
                  <a:srgbClr val="0070C0"/>
                </a:solidFill>
              </a:rPr>
              <a:t>correct</a:t>
            </a:r>
            <a:r>
              <a:rPr lang="es-MX" b="1" dirty="0" smtClean="0">
                <a:solidFill>
                  <a:srgbClr val="0070C0"/>
                </a:solidFill>
              </a:rPr>
              <a:t> </a:t>
            </a:r>
            <a:r>
              <a:rPr lang="es-MX" b="1" dirty="0" err="1" smtClean="0">
                <a:solidFill>
                  <a:srgbClr val="0070C0"/>
                </a:solidFill>
              </a:rPr>
              <a:t>answer</a:t>
            </a:r>
            <a:r>
              <a:rPr lang="es-MX" b="1" dirty="0" smtClean="0">
                <a:solidFill>
                  <a:srgbClr val="0070C0"/>
                </a:solidFill>
              </a:rPr>
              <a:t> </a:t>
            </a:r>
            <a:r>
              <a:rPr lang="es-MX" b="1" dirty="0" err="1" smtClean="0">
                <a:solidFill>
                  <a:srgbClr val="0070C0"/>
                </a:solidFill>
              </a:rPr>
              <a:t>to</a:t>
            </a:r>
            <a:r>
              <a:rPr lang="es-MX" b="1" dirty="0" smtClean="0">
                <a:solidFill>
                  <a:srgbClr val="0070C0"/>
                </a:solidFill>
              </a:rPr>
              <a:t> complete </a:t>
            </a:r>
            <a:r>
              <a:rPr lang="es-MX" b="1" dirty="0" err="1" smtClean="0">
                <a:solidFill>
                  <a:srgbClr val="0070C0"/>
                </a:solidFill>
              </a:rPr>
              <a:t>the</a:t>
            </a:r>
            <a:r>
              <a:rPr lang="es-MX" b="1" dirty="0" smtClean="0">
                <a:solidFill>
                  <a:srgbClr val="0070C0"/>
                </a:solidFill>
              </a:rPr>
              <a:t> </a:t>
            </a:r>
            <a:r>
              <a:rPr lang="es-MX" b="1" dirty="0" err="1" smtClean="0">
                <a:solidFill>
                  <a:srgbClr val="0070C0"/>
                </a:solidFill>
              </a:rPr>
              <a:t>sentence</a:t>
            </a:r>
            <a:endParaRPr lang="es-MX"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15 Grupo"/>
          <p:cNvGrpSpPr/>
          <p:nvPr/>
        </p:nvGrpSpPr>
        <p:grpSpPr>
          <a:xfrm>
            <a:off x="179512" y="1052736"/>
            <a:ext cx="8424937" cy="5544616"/>
            <a:chOff x="179512" y="332656"/>
            <a:chExt cx="8424937" cy="5544616"/>
          </a:xfrm>
        </p:grpSpPr>
        <p:pic>
          <p:nvPicPr>
            <p:cNvPr id="3075" name="Picture 3"/>
            <p:cNvPicPr>
              <a:picLocks noChangeAspect="1" noChangeArrowheads="1"/>
            </p:cNvPicPr>
            <p:nvPr/>
          </p:nvPicPr>
          <p:blipFill>
            <a:blip r:embed="rId2" cstate="print"/>
            <a:srcRect l="8485" t="21637" r="71366" b="75012"/>
            <a:stretch>
              <a:fillRect/>
            </a:stretch>
          </p:blipFill>
          <p:spPr bwMode="auto">
            <a:xfrm>
              <a:off x="251520" y="5301208"/>
              <a:ext cx="3562956" cy="576064"/>
            </a:xfrm>
            <a:prstGeom prst="rect">
              <a:avLst/>
            </a:prstGeom>
            <a:noFill/>
            <a:ln w="9525">
              <a:noFill/>
              <a:miter lim="800000"/>
              <a:headEnd/>
              <a:tailEnd/>
            </a:ln>
          </p:spPr>
        </p:pic>
        <p:pic>
          <p:nvPicPr>
            <p:cNvPr id="4" name="Picture 3"/>
            <p:cNvPicPr>
              <a:picLocks noChangeAspect="1" noChangeArrowheads="1"/>
            </p:cNvPicPr>
            <p:nvPr/>
          </p:nvPicPr>
          <p:blipFill>
            <a:blip r:embed="rId2" cstate="print"/>
            <a:srcRect l="51212" t="21722" r="28898" b="75015"/>
            <a:stretch>
              <a:fillRect/>
            </a:stretch>
          </p:blipFill>
          <p:spPr bwMode="auto">
            <a:xfrm>
              <a:off x="5292080" y="332656"/>
              <a:ext cx="3312368" cy="432048"/>
            </a:xfrm>
            <a:prstGeom prst="rect">
              <a:avLst/>
            </a:prstGeom>
            <a:noFill/>
            <a:ln w="9525">
              <a:noFill/>
              <a:miter lim="800000"/>
              <a:headEnd/>
              <a:tailEnd/>
            </a:ln>
          </p:spPr>
        </p:pic>
        <p:pic>
          <p:nvPicPr>
            <p:cNvPr id="5" name="Picture 3"/>
            <p:cNvPicPr>
              <a:picLocks noChangeAspect="1" noChangeArrowheads="1"/>
            </p:cNvPicPr>
            <p:nvPr/>
          </p:nvPicPr>
          <p:blipFill>
            <a:blip r:embed="rId2" cstate="print"/>
            <a:srcRect l="51212" t="32265" r="28360" b="64454"/>
            <a:stretch>
              <a:fillRect/>
            </a:stretch>
          </p:blipFill>
          <p:spPr bwMode="auto">
            <a:xfrm>
              <a:off x="5292080" y="1412776"/>
              <a:ext cx="3240360" cy="432048"/>
            </a:xfrm>
            <a:prstGeom prst="rect">
              <a:avLst/>
            </a:prstGeom>
            <a:noFill/>
            <a:ln w="9525">
              <a:noFill/>
              <a:miter lim="800000"/>
              <a:headEnd/>
              <a:tailEnd/>
            </a:ln>
          </p:spPr>
        </p:pic>
        <p:pic>
          <p:nvPicPr>
            <p:cNvPr id="6" name="Picture 3"/>
            <p:cNvPicPr>
              <a:picLocks noChangeAspect="1" noChangeArrowheads="1"/>
            </p:cNvPicPr>
            <p:nvPr/>
          </p:nvPicPr>
          <p:blipFill>
            <a:blip r:embed="rId2" cstate="print"/>
            <a:srcRect l="51212" t="48525" r="28360" b="47675"/>
            <a:stretch>
              <a:fillRect/>
            </a:stretch>
          </p:blipFill>
          <p:spPr bwMode="auto">
            <a:xfrm>
              <a:off x="5292080" y="2636912"/>
              <a:ext cx="3240360" cy="504056"/>
            </a:xfrm>
            <a:prstGeom prst="rect">
              <a:avLst/>
            </a:prstGeom>
            <a:noFill/>
            <a:ln w="9525">
              <a:noFill/>
              <a:miter lim="800000"/>
              <a:headEnd/>
              <a:tailEnd/>
            </a:ln>
          </p:spPr>
        </p:pic>
        <p:pic>
          <p:nvPicPr>
            <p:cNvPr id="7" name="Picture 3"/>
            <p:cNvPicPr>
              <a:picLocks noChangeAspect="1" noChangeArrowheads="1"/>
            </p:cNvPicPr>
            <p:nvPr/>
          </p:nvPicPr>
          <p:blipFill>
            <a:blip r:embed="rId2" cstate="print"/>
            <a:srcRect l="51212" t="52783" r="28898" b="41426"/>
            <a:stretch>
              <a:fillRect/>
            </a:stretch>
          </p:blipFill>
          <p:spPr bwMode="auto">
            <a:xfrm>
              <a:off x="5292080" y="3861048"/>
              <a:ext cx="3240360" cy="576064"/>
            </a:xfrm>
            <a:prstGeom prst="rect">
              <a:avLst/>
            </a:prstGeom>
            <a:noFill/>
            <a:ln w="9525">
              <a:noFill/>
              <a:miter lim="800000"/>
              <a:headEnd/>
              <a:tailEnd/>
            </a:ln>
          </p:spPr>
        </p:pic>
        <p:pic>
          <p:nvPicPr>
            <p:cNvPr id="9" name="Picture 3"/>
            <p:cNvPicPr>
              <a:picLocks noChangeAspect="1" noChangeArrowheads="1"/>
            </p:cNvPicPr>
            <p:nvPr/>
          </p:nvPicPr>
          <p:blipFill>
            <a:blip r:embed="rId2" cstate="print"/>
            <a:srcRect l="8485" t="32282" r="71366" b="64367"/>
            <a:stretch>
              <a:fillRect/>
            </a:stretch>
          </p:blipFill>
          <p:spPr bwMode="auto">
            <a:xfrm>
              <a:off x="179512" y="476672"/>
              <a:ext cx="3816424" cy="504056"/>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l="8657" t="36593" r="72148" b="58485"/>
            <a:stretch>
              <a:fillRect/>
            </a:stretch>
          </p:blipFill>
          <p:spPr bwMode="auto">
            <a:xfrm>
              <a:off x="251520" y="2564904"/>
              <a:ext cx="3528392" cy="504056"/>
            </a:xfrm>
            <a:prstGeom prst="rect">
              <a:avLst/>
            </a:prstGeom>
            <a:noFill/>
            <a:ln w="9525">
              <a:noFill/>
              <a:miter lim="800000"/>
              <a:headEnd/>
              <a:tailEnd/>
            </a:ln>
          </p:spPr>
        </p:pic>
        <p:pic>
          <p:nvPicPr>
            <p:cNvPr id="12" name="Picture 4"/>
            <p:cNvPicPr>
              <a:picLocks noChangeAspect="1" noChangeArrowheads="1"/>
            </p:cNvPicPr>
            <p:nvPr/>
          </p:nvPicPr>
          <p:blipFill>
            <a:blip r:embed="rId3" cstate="print"/>
            <a:srcRect l="51391" t="38447" r="29414" b="58600"/>
            <a:stretch>
              <a:fillRect/>
            </a:stretch>
          </p:blipFill>
          <p:spPr bwMode="auto">
            <a:xfrm>
              <a:off x="5292081" y="5445224"/>
              <a:ext cx="3312368" cy="360040"/>
            </a:xfrm>
            <a:prstGeom prst="rect">
              <a:avLst/>
            </a:prstGeom>
            <a:noFill/>
            <a:ln w="9525">
              <a:noFill/>
              <a:miter lim="800000"/>
              <a:headEnd/>
              <a:tailEnd/>
            </a:ln>
          </p:spPr>
        </p:pic>
        <p:pic>
          <p:nvPicPr>
            <p:cNvPr id="13" name="Picture 4"/>
            <p:cNvPicPr>
              <a:picLocks noChangeAspect="1" noChangeArrowheads="1"/>
            </p:cNvPicPr>
            <p:nvPr/>
          </p:nvPicPr>
          <p:blipFill>
            <a:blip r:embed="rId3" cstate="print"/>
            <a:srcRect l="8473" t="27148" r="72148" b="69899"/>
            <a:stretch>
              <a:fillRect/>
            </a:stretch>
          </p:blipFill>
          <p:spPr bwMode="auto">
            <a:xfrm>
              <a:off x="251520" y="1628800"/>
              <a:ext cx="3600400" cy="360040"/>
            </a:xfrm>
            <a:prstGeom prst="rect">
              <a:avLst/>
            </a:prstGeom>
            <a:noFill/>
            <a:ln w="9525">
              <a:noFill/>
              <a:miter lim="800000"/>
              <a:headEnd/>
              <a:tailEnd/>
            </a:ln>
          </p:spPr>
        </p:pic>
        <p:pic>
          <p:nvPicPr>
            <p:cNvPr id="14" name="Picture 4"/>
            <p:cNvPicPr>
              <a:picLocks noChangeAspect="1" noChangeArrowheads="1"/>
            </p:cNvPicPr>
            <p:nvPr/>
          </p:nvPicPr>
          <p:blipFill>
            <a:blip r:embed="rId3" cstate="print"/>
            <a:srcRect l="8891" t="48405" r="72148" b="47657"/>
            <a:stretch>
              <a:fillRect/>
            </a:stretch>
          </p:blipFill>
          <p:spPr bwMode="auto">
            <a:xfrm>
              <a:off x="251520" y="3725033"/>
              <a:ext cx="3456384" cy="496055"/>
            </a:xfrm>
            <a:prstGeom prst="rect">
              <a:avLst/>
            </a:prstGeom>
            <a:noFill/>
            <a:ln w="9525">
              <a:noFill/>
              <a:miter lim="800000"/>
              <a:headEnd/>
              <a:tailEnd/>
            </a:ln>
          </p:spPr>
        </p:pic>
      </p:grpSp>
      <p:sp>
        <p:nvSpPr>
          <p:cNvPr id="15" name="14 CuadroTexto"/>
          <p:cNvSpPr txBox="1"/>
          <p:nvPr/>
        </p:nvSpPr>
        <p:spPr>
          <a:xfrm>
            <a:off x="179512" y="260648"/>
            <a:ext cx="3122393" cy="369332"/>
          </a:xfrm>
          <a:prstGeom prst="rect">
            <a:avLst/>
          </a:prstGeom>
          <a:noFill/>
        </p:spPr>
        <p:txBody>
          <a:bodyPr wrap="none" rtlCol="0">
            <a:spAutoFit/>
          </a:bodyPr>
          <a:lstStyle/>
          <a:p>
            <a:r>
              <a:rPr lang="es-MX" b="1" dirty="0" smtClean="0">
                <a:solidFill>
                  <a:srgbClr val="0070C0"/>
                </a:solidFill>
              </a:rPr>
              <a:t>Match </a:t>
            </a:r>
            <a:r>
              <a:rPr lang="es-MX" b="1" dirty="0" err="1" smtClean="0">
                <a:solidFill>
                  <a:srgbClr val="0070C0"/>
                </a:solidFill>
              </a:rPr>
              <a:t>with</a:t>
            </a:r>
            <a:r>
              <a:rPr lang="es-MX" b="1" dirty="0" smtClean="0">
                <a:solidFill>
                  <a:srgbClr val="0070C0"/>
                </a:solidFill>
              </a:rPr>
              <a:t> </a:t>
            </a:r>
            <a:r>
              <a:rPr lang="es-MX" b="1" dirty="0" err="1" smtClean="0">
                <a:solidFill>
                  <a:srgbClr val="0070C0"/>
                </a:solidFill>
              </a:rPr>
              <a:t>the</a:t>
            </a:r>
            <a:r>
              <a:rPr lang="es-MX" b="1" dirty="0" smtClean="0">
                <a:solidFill>
                  <a:srgbClr val="0070C0"/>
                </a:solidFill>
              </a:rPr>
              <a:t> </a:t>
            </a:r>
            <a:r>
              <a:rPr lang="es-MX" b="1" dirty="0" err="1" smtClean="0">
                <a:solidFill>
                  <a:srgbClr val="0070C0"/>
                </a:solidFill>
              </a:rPr>
              <a:t>correct</a:t>
            </a:r>
            <a:r>
              <a:rPr lang="es-MX" b="1" dirty="0" smtClean="0">
                <a:solidFill>
                  <a:srgbClr val="0070C0"/>
                </a:solidFill>
              </a:rPr>
              <a:t> </a:t>
            </a:r>
            <a:r>
              <a:rPr lang="es-MX" b="1" dirty="0" err="1" smtClean="0">
                <a:solidFill>
                  <a:srgbClr val="0070C0"/>
                </a:solidFill>
              </a:rPr>
              <a:t>answer</a:t>
            </a:r>
            <a:endParaRPr lang="es-MX" b="1"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3317" t="11438" r="3661" b="29500"/>
          <a:stretch>
            <a:fillRect/>
          </a:stretch>
        </p:blipFill>
        <p:spPr bwMode="auto">
          <a:xfrm>
            <a:off x="179512" y="0"/>
            <a:ext cx="8856984"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44624"/>
            <a:ext cx="8424936" cy="4770537"/>
          </a:xfrm>
          <a:prstGeom prst="rect">
            <a:avLst/>
          </a:prstGeom>
        </p:spPr>
        <p:txBody>
          <a:bodyPr wrap="square">
            <a:spAutoFit/>
          </a:bodyPr>
          <a:lstStyle/>
          <a:p>
            <a:pPr algn="ctr"/>
            <a:r>
              <a:rPr lang="en-US" sz="3200" b="1" dirty="0" smtClean="0">
                <a:latin typeface="Comic Sans MS" pitchFamily="66" charset="0"/>
                <a:cs typeface="Arial" pitchFamily="34" charset="0"/>
              </a:rPr>
              <a:t>Jon’s </a:t>
            </a:r>
            <a:r>
              <a:rPr lang="en-US" sz="3200" b="1" dirty="0" smtClean="0">
                <a:latin typeface="Comic Sans MS" pitchFamily="66" charset="0"/>
                <a:cs typeface="Arial" pitchFamily="34" charset="0"/>
              </a:rPr>
              <a:t>Story </a:t>
            </a:r>
            <a:endParaRPr lang="en-US" sz="3200" b="1" dirty="0" smtClean="0">
              <a:latin typeface="Comic Sans MS" pitchFamily="66" charset="0"/>
              <a:cs typeface="Arial" pitchFamily="34" charset="0"/>
            </a:endParaRPr>
          </a:p>
          <a:p>
            <a:pPr algn="just"/>
            <a:endParaRPr lang="en-US" sz="1600" b="1" dirty="0" smtClean="0">
              <a:latin typeface="Arial" pitchFamily="34" charset="0"/>
              <a:cs typeface="Arial" pitchFamily="34" charset="0"/>
            </a:endParaRPr>
          </a:p>
          <a:p>
            <a:pPr algn="just"/>
            <a:r>
              <a:rPr lang="en-US" sz="1600" b="1" dirty="0" smtClean="0">
                <a:latin typeface="Arial" pitchFamily="34" charset="0"/>
                <a:cs typeface="Arial" pitchFamily="34" charset="0"/>
              </a:rPr>
              <a:t>Read </a:t>
            </a:r>
            <a:r>
              <a:rPr lang="en-US" sz="1600" b="1" dirty="0" smtClean="0">
                <a:latin typeface="Arial" pitchFamily="34" charset="0"/>
                <a:cs typeface="Arial" pitchFamily="34" charset="0"/>
              </a:rPr>
              <a:t>the story and answer the question using modal verbs of possibility and certainty. </a:t>
            </a:r>
            <a:endParaRPr lang="en-US" sz="1600" b="1" dirty="0" smtClean="0">
              <a:latin typeface="Arial" pitchFamily="34" charset="0"/>
              <a:cs typeface="Arial" pitchFamily="34" charset="0"/>
            </a:endParaRP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One </a:t>
            </a:r>
            <a:r>
              <a:rPr lang="en-US" sz="1600" dirty="0" smtClean="0">
                <a:latin typeface="Arial" pitchFamily="34" charset="0"/>
                <a:cs typeface="Arial" pitchFamily="34" charset="0"/>
              </a:rPr>
              <a:t>evening, Jon was sitting at home watching TV when the phone rang. It was his girlfriend Kate. Kate asked Jon if he would like to go out tonight. Jon had had a hard day at work and was feeling lazy and tired. So, he told Kate he was sleepy and was going to bed soon. Kate wished him sweet dreams and hung up the phone. Twenty minutes later his ex-girlfriend Anna called Jon. She was in town on business and would be leaving town again tomorrow. She asked Jon if they could meet tonight. They had not seen each other since they split up two years ago. They agreed to meet at a local restaurant for dinner. Anna and Jon met at the local restaurant, and they sat down for a meal together. They were half-way through their meal when in walked Kate with her friends. Kate was shocked to see her boyfriend having dinner with his ex-girlfriend! She walked over to Jon’s table… </a:t>
            </a:r>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What </a:t>
            </a:r>
            <a:r>
              <a:rPr lang="en-US" sz="1600" dirty="0" smtClean="0">
                <a:latin typeface="Arial" pitchFamily="34" charset="0"/>
                <a:cs typeface="Arial" pitchFamily="34" charset="0"/>
              </a:rPr>
              <a:t>is it possible for Jon, Kate and Anna to do in this situation? </a:t>
            </a:r>
            <a:endParaRPr lang="en-US" sz="1600" dirty="0" smtClean="0">
              <a:latin typeface="Arial" pitchFamily="34" charset="0"/>
              <a:cs typeface="Arial" pitchFamily="34" charset="0"/>
            </a:endParaRP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Write </a:t>
            </a:r>
            <a:r>
              <a:rPr lang="en-US" sz="1600" dirty="0" smtClean="0">
                <a:latin typeface="Arial" pitchFamily="34" charset="0"/>
                <a:cs typeface="Arial" pitchFamily="34" charset="0"/>
              </a:rPr>
              <a:t>a sentence for each person using modal verbs of possibility could, might and may. </a:t>
            </a:r>
            <a:endParaRPr lang="es-MX" dirty="0">
              <a:latin typeface="Arial" pitchFamily="34" charset="0"/>
              <a:cs typeface="Arial" pitchFamily="34" charset="0"/>
            </a:endParaRPr>
          </a:p>
        </p:txBody>
      </p:sp>
      <p:pic>
        <p:nvPicPr>
          <p:cNvPr id="4100" name="Picture 4" descr="http://www.oyegraphics.com/o/heart_break/heart_break_013.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5536" y="4869160"/>
            <a:ext cx="1863170" cy="1673466"/>
          </a:xfrm>
          <a:prstGeom prst="rect">
            <a:avLst/>
          </a:prstGeom>
          <a:noFill/>
        </p:spPr>
      </p:pic>
      <p:sp>
        <p:nvSpPr>
          <p:cNvPr id="5" name="4 Rectángulo"/>
          <p:cNvSpPr/>
          <p:nvPr/>
        </p:nvSpPr>
        <p:spPr>
          <a:xfrm>
            <a:off x="2339752" y="4941168"/>
            <a:ext cx="6048672" cy="1754326"/>
          </a:xfrm>
          <a:prstGeom prst="rect">
            <a:avLst/>
          </a:prstGeom>
        </p:spPr>
        <p:txBody>
          <a:bodyPr wrap="square">
            <a:spAutoFit/>
          </a:bodyPr>
          <a:lstStyle/>
          <a:p>
            <a:r>
              <a:rPr lang="en-US" dirty="0" smtClean="0">
                <a:latin typeface="Arial" pitchFamily="34" charset="0"/>
                <a:cs typeface="Arial"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356</Words>
  <Application>Microsoft Office PowerPoint</Application>
  <PresentationFormat>Presentación en pantalla (4:3)</PresentationFormat>
  <Paragraphs>30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Admin</cp:lastModifiedBy>
  <cp:revision>8</cp:revision>
  <dcterms:created xsi:type="dcterms:W3CDTF">2015-02-15T19:25:02Z</dcterms:created>
  <dcterms:modified xsi:type="dcterms:W3CDTF">2015-02-16T03:43:44Z</dcterms:modified>
</cp:coreProperties>
</file>