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6" r:id="rId4"/>
    <p:sldId id="258" r:id="rId5"/>
    <p:sldId id="265" r:id="rId6"/>
    <p:sldId id="268" r:id="rId7"/>
    <p:sldId id="267" r:id="rId8"/>
    <p:sldId id="269" r:id="rId9"/>
    <p:sldId id="270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7A18-DD1C-4C4F-AA6D-32FF5361B3CC}" type="datetimeFigureOut">
              <a:rPr lang="es-ES" smtClean="0"/>
              <a:t>12/11/2015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69B3-0988-4AA1-B6E3-FA1D86B6BD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256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7A18-DD1C-4C4F-AA6D-32FF5361B3CC}" type="datetimeFigureOut">
              <a:rPr lang="es-ES" smtClean="0"/>
              <a:t>12/11/2015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69B3-0988-4AA1-B6E3-FA1D86B6BD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368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7A18-DD1C-4C4F-AA6D-32FF5361B3CC}" type="datetimeFigureOut">
              <a:rPr lang="es-ES" smtClean="0"/>
              <a:t>12/11/2015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69B3-0988-4AA1-B6E3-FA1D86B6BD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737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7A18-DD1C-4C4F-AA6D-32FF5361B3CC}" type="datetimeFigureOut">
              <a:rPr lang="es-ES" smtClean="0"/>
              <a:t>12/11/2015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69B3-0988-4AA1-B6E3-FA1D86B6BD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46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7A18-DD1C-4C4F-AA6D-32FF5361B3CC}" type="datetimeFigureOut">
              <a:rPr lang="es-ES" smtClean="0"/>
              <a:t>12/11/2015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69B3-0988-4AA1-B6E3-FA1D86B6BD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596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7A18-DD1C-4C4F-AA6D-32FF5361B3CC}" type="datetimeFigureOut">
              <a:rPr lang="es-ES" smtClean="0"/>
              <a:t>12/11/2015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69B3-0988-4AA1-B6E3-FA1D86B6BD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386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7A18-DD1C-4C4F-AA6D-32FF5361B3CC}" type="datetimeFigureOut">
              <a:rPr lang="es-ES" smtClean="0"/>
              <a:t>12/11/2015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69B3-0988-4AA1-B6E3-FA1D86B6BD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23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7A18-DD1C-4C4F-AA6D-32FF5361B3CC}" type="datetimeFigureOut">
              <a:rPr lang="es-ES" smtClean="0"/>
              <a:t>12/11/2015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69B3-0988-4AA1-B6E3-FA1D86B6BD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19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7A18-DD1C-4C4F-AA6D-32FF5361B3CC}" type="datetimeFigureOut">
              <a:rPr lang="es-ES" smtClean="0"/>
              <a:t>12/11/2015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69B3-0988-4AA1-B6E3-FA1D86B6BD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065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7A18-DD1C-4C4F-AA6D-32FF5361B3CC}" type="datetimeFigureOut">
              <a:rPr lang="es-ES" smtClean="0"/>
              <a:t>12/11/2015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69B3-0988-4AA1-B6E3-FA1D86B6BD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5913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17A18-DD1C-4C4F-AA6D-32FF5361B3CC}" type="datetimeFigureOut">
              <a:rPr lang="es-ES" smtClean="0"/>
              <a:t>12/11/2015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69B3-0988-4AA1-B6E3-FA1D86B6BD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384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17A18-DD1C-4C4F-AA6D-32FF5361B3CC}" type="datetimeFigureOut">
              <a:rPr lang="es-ES" smtClean="0"/>
              <a:t>12/11/2015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569B3-0988-4AA1-B6E3-FA1D86B6BD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57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slideshare.net/florizqulshodiq/suffixes-29480221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wisc-online.com/learn/humanities/linguistics/esl1002/practice-with-prefixes-1" TargetMode="Externa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schools/spellits/activities_y6/activity4.shtml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323528" y="548680"/>
            <a:ext cx="8307035" cy="5400600"/>
            <a:chOff x="323528" y="548680"/>
            <a:chExt cx="8307035" cy="5400600"/>
          </a:xfrm>
        </p:grpSpPr>
        <p:pic>
          <p:nvPicPr>
            <p:cNvPr id="2050" name="Picture 2" descr="http://languagearts.pppst.com/banner_word_analysis_prefixes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548680"/>
              <a:ext cx="8307035" cy="5400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1 Rectángulo"/>
            <p:cNvSpPr/>
            <p:nvPr/>
          </p:nvSpPr>
          <p:spPr>
            <a:xfrm>
              <a:off x="5508104" y="3717032"/>
              <a:ext cx="2736304" cy="6480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45090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055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www.clker.com/cliparts/y/r/j/y/y/C/pink-puzzle-piece-m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7541">
            <a:off x="250366" y="156718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www.clipartbest.com/cliparts/9cz/6GE/9cz6GEgc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44319">
            <a:off x="2848443" y="1301680"/>
            <a:ext cx="3454828" cy="323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899592" y="2557353"/>
            <a:ext cx="160973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b="1" dirty="0" err="1" smtClean="0">
                <a:solidFill>
                  <a:srgbClr val="0000FF"/>
                </a:solidFill>
                <a:latin typeface="Chiller" pitchFamily="82" charset="0"/>
              </a:rPr>
              <a:t>Prefix</a:t>
            </a:r>
            <a:endParaRPr lang="es-ES" sz="6600" b="1" dirty="0">
              <a:solidFill>
                <a:srgbClr val="0000FF"/>
              </a:solidFill>
              <a:latin typeface="Chiller" pitchFamily="82" charset="0"/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5948479" y="1567181"/>
            <a:ext cx="2857500" cy="2857500"/>
            <a:chOff x="5948479" y="1567181"/>
            <a:chExt cx="2857500" cy="2857500"/>
          </a:xfrm>
        </p:grpSpPr>
        <p:pic>
          <p:nvPicPr>
            <p:cNvPr id="5128" name="Picture 8" descr="http://www.clker.com/cliparts/6/m/5/u/6/J/green-puzzle-piece-md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93948">
              <a:off x="5948479" y="1567181"/>
              <a:ext cx="28575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6 CuadroTexto"/>
            <p:cNvSpPr txBox="1"/>
            <p:nvPr/>
          </p:nvSpPr>
          <p:spPr>
            <a:xfrm>
              <a:off x="6677826" y="2564904"/>
              <a:ext cx="152477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6600" b="1" dirty="0" err="1" smtClean="0">
                  <a:solidFill>
                    <a:srgbClr val="0000FF"/>
                  </a:solidFill>
                  <a:latin typeface="Chiller" pitchFamily="82" charset="0"/>
                </a:rPr>
                <a:t>Suffix</a:t>
              </a:r>
              <a:endParaRPr lang="es-ES" sz="6600" b="1" dirty="0">
                <a:solidFill>
                  <a:srgbClr val="0000FF"/>
                </a:solidFill>
                <a:latin typeface="Chiller" pitchFamily="82" charset="0"/>
              </a:endParaRPr>
            </a:p>
          </p:txBody>
        </p:sp>
      </p:grpSp>
      <p:sp>
        <p:nvSpPr>
          <p:cNvPr id="8" name="7 CuadroTexto"/>
          <p:cNvSpPr txBox="1"/>
          <p:nvPr/>
        </p:nvSpPr>
        <p:spPr>
          <a:xfrm>
            <a:off x="3563888" y="2276872"/>
            <a:ext cx="187904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800" b="1" dirty="0" smtClean="0">
                <a:solidFill>
                  <a:schemeClr val="bg1"/>
                </a:solidFill>
                <a:latin typeface="Chiller" pitchFamily="82" charset="0"/>
              </a:rPr>
              <a:t>Word</a:t>
            </a:r>
            <a:endParaRPr lang="es-ES" sz="8800" b="1" dirty="0">
              <a:solidFill>
                <a:schemeClr val="bg1"/>
              </a:solidFill>
              <a:latin typeface="Chiller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093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1.bp.blogspot.com/-iSFM76N6LfE/TsMKzYWN71I/AAAAAAAAA-8/oA8WIsv4MnQ/s1600/Screen+shot+2011-11-15+at+7.57.58+P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295" y="288032"/>
            <a:ext cx="4639737" cy="2564904"/>
          </a:xfrm>
          <a:prstGeom prst="rect">
            <a:avLst/>
          </a:prstGeom>
          <a:noFill/>
        </p:spPr>
      </p:pic>
      <p:pic>
        <p:nvPicPr>
          <p:cNvPr id="5" name="Picture 4" descr="http://www.aasd.k12.wi.us/staff/boldtkatherine/images/SuffixMatching.jpg"/>
          <p:cNvPicPr>
            <a:picLocks noChangeAspect="1" noChangeArrowheads="1"/>
          </p:cNvPicPr>
          <p:nvPr/>
        </p:nvPicPr>
        <p:blipFill rotWithShape="1">
          <a:blip r:embed="rId3" cstate="print"/>
          <a:srcRect t="24118" b="46289"/>
          <a:stretch/>
        </p:blipFill>
        <p:spPr bwMode="auto">
          <a:xfrm>
            <a:off x="731575" y="3050958"/>
            <a:ext cx="3984442" cy="1785621"/>
          </a:xfrm>
          <a:prstGeom prst="rect">
            <a:avLst/>
          </a:prstGeom>
          <a:noFill/>
        </p:spPr>
      </p:pic>
      <p:pic>
        <p:nvPicPr>
          <p:cNvPr id="6" name="Picture 4" descr="http://www.aasd.k12.wi.us/staff/boldtkatherine/images/SuffixMatching.jpg"/>
          <p:cNvPicPr>
            <a:picLocks noChangeAspect="1" noChangeArrowheads="1"/>
          </p:cNvPicPr>
          <p:nvPr/>
        </p:nvPicPr>
        <p:blipFill rotWithShape="1">
          <a:blip r:embed="rId3" cstate="print"/>
          <a:srcRect t="53710" b="15755"/>
          <a:stretch/>
        </p:blipFill>
        <p:spPr bwMode="auto">
          <a:xfrm>
            <a:off x="731575" y="4990552"/>
            <a:ext cx="3984442" cy="1732814"/>
          </a:xfrm>
          <a:prstGeom prst="rect">
            <a:avLst/>
          </a:prstGeom>
          <a:noFill/>
        </p:spPr>
      </p:pic>
      <p:pic>
        <p:nvPicPr>
          <p:cNvPr id="7" name="Picture 4" descr="https://mcdn1.teacherspayteachers.com/thumbitem/Prefixes-and-Suffixes-Charts-017343500-1371645324/original-734907-1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5064087" y="160338"/>
            <a:ext cx="4044417" cy="656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150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07504" y="5949280"/>
            <a:ext cx="8280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>
                <a:hlinkClick r:id="rId2"/>
              </a:rPr>
              <a:t>http://www.slideshare.net/florizqulshodiq/suffixes-29480221</a:t>
            </a:r>
            <a:endParaRPr lang="es-ES" sz="1400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107504" y="5589240"/>
            <a:ext cx="6840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err="1" smtClean="0"/>
              <a:t>Click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on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the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following</a:t>
            </a:r>
            <a:r>
              <a:rPr lang="es-ES" sz="1400" b="1" dirty="0" smtClean="0"/>
              <a:t> link </a:t>
            </a:r>
            <a:r>
              <a:rPr lang="es-ES" sz="1400" b="1" dirty="0" err="1" smtClean="0"/>
              <a:t>for</a:t>
            </a:r>
            <a:r>
              <a:rPr lang="es-ES" sz="1400" b="1" dirty="0" smtClean="0"/>
              <a:t> a </a:t>
            </a:r>
            <a:r>
              <a:rPr lang="es-ES" sz="1400" b="1" dirty="0" err="1" smtClean="0"/>
              <a:t>detailed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explanation</a:t>
            </a:r>
            <a:r>
              <a:rPr lang="es-ES" sz="1400" b="1" dirty="0" smtClean="0"/>
              <a:t> of </a:t>
            </a:r>
            <a:r>
              <a:rPr lang="es-ES" sz="1400" b="1" dirty="0" err="1" smtClean="0"/>
              <a:t>sufixes</a:t>
            </a:r>
            <a:endParaRPr lang="es-ES" sz="1400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7452320" y="2780928"/>
            <a:ext cx="1208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 smtClean="0">
                <a:solidFill>
                  <a:srgbClr val="00B050"/>
                </a:solidFill>
              </a:rPr>
              <a:t>-</a:t>
            </a:r>
            <a:r>
              <a:rPr lang="es-ES" sz="3200" b="1" dirty="0" err="1" smtClean="0">
                <a:solidFill>
                  <a:srgbClr val="00B050"/>
                </a:solidFill>
              </a:rPr>
              <a:t>ment</a:t>
            </a:r>
            <a:endParaRPr lang="es-ES" sz="3200" b="1" dirty="0" smtClean="0">
              <a:solidFill>
                <a:srgbClr val="00B05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417672" y="3789040"/>
            <a:ext cx="28825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b="1" dirty="0" err="1" smtClean="0">
                <a:solidFill>
                  <a:srgbClr val="0070C0"/>
                </a:solidFill>
                <a:latin typeface="Bradley Hand ITC" pitchFamily="66" charset="0"/>
              </a:rPr>
              <a:t>The</a:t>
            </a:r>
            <a:r>
              <a:rPr lang="es-ES" sz="2000" b="1" dirty="0" smtClean="0">
                <a:solidFill>
                  <a:srgbClr val="0070C0"/>
                </a:solidFill>
                <a:latin typeface="Bradley Hand ITC" pitchFamily="66" charset="0"/>
              </a:rPr>
              <a:t> </a:t>
            </a:r>
            <a:r>
              <a:rPr lang="es-ES" sz="2000" b="1" dirty="0" err="1" smtClean="0">
                <a:solidFill>
                  <a:srgbClr val="0070C0"/>
                </a:solidFill>
                <a:latin typeface="Bradley Hand ITC" pitchFamily="66" charset="0"/>
              </a:rPr>
              <a:t>act</a:t>
            </a:r>
            <a:r>
              <a:rPr lang="es-ES" sz="2000" b="1" dirty="0" smtClean="0">
                <a:solidFill>
                  <a:srgbClr val="0070C0"/>
                </a:solidFill>
                <a:latin typeface="Bradley Hand ITC" pitchFamily="66" charset="0"/>
              </a:rPr>
              <a:t> of, </a:t>
            </a:r>
            <a:r>
              <a:rPr lang="es-ES" sz="2000" b="1" dirty="0" err="1" smtClean="0">
                <a:solidFill>
                  <a:srgbClr val="0070C0"/>
                </a:solidFill>
                <a:latin typeface="Bradley Hand ITC" pitchFamily="66" charset="0"/>
              </a:rPr>
              <a:t>or</a:t>
            </a:r>
            <a:r>
              <a:rPr lang="es-ES" sz="2000" b="1" dirty="0" smtClean="0">
                <a:solidFill>
                  <a:srgbClr val="0070C0"/>
                </a:solidFill>
                <a:latin typeface="Bradley Hand ITC" pitchFamily="66" charset="0"/>
              </a:rPr>
              <a:t> </a:t>
            </a:r>
            <a:r>
              <a:rPr lang="es-ES" sz="2000" b="1" dirty="0" err="1" smtClean="0">
                <a:solidFill>
                  <a:srgbClr val="0070C0"/>
                </a:solidFill>
                <a:latin typeface="Bradley Hand ITC" pitchFamily="66" charset="0"/>
              </a:rPr>
              <a:t>the</a:t>
            </a:r>
            <a:r>
              <a:rPr lang="es-ES" sz="2000" b="1" dirty="0" smtClean="0">
                <a:solidFill>
                  <a:srgbClr val="0070C0"/>
                </a:solidFill>
                <a:latin typeface="Bradley Hand ITC" pitchFamily="66" charset="0"/>
              </a:rPr>
              <a:t> </a:t>
            </a:r>
            <a:r>
              <a:rPr lang="es-ES" sz="2000" b="1" dirty="0" err="1" smtClean="0">
                <a:solidFill>
                  <a:srgbClr val="0070C0"/>
                </a:solidFill>
                <a:latin typeface="Bradley Hand ITC" pitchFamily="66" charset="0"/>
              </a:rPr>
              <a:t>result</a:t>
            </a:r>
            <a:r>
              <a:rPr lang="es-ES" sz="2000" b="1" dirty="0" smtClean="0">
                <a:solidFill>
                  <a:srgbClr val="0070C0"/>
                </a:solidFill>
                <a:latin typeface="Bradley Hand ITC" pitchFamily="66" charset="0"/>
              </a:rPr>
              <a:t> of</a:t>
            </a:r>
            <a:endParaRPr lang="es-ES" sz="2000" b="1" dirty="0">
              <a:solidFill>
                <a:srgbClr val="0070C0"/>
              </a:solidFill>
              <a:latin typeface="Bradley Hand ITC" pitchFamily="66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899592" y="2636912"/>
            <a:ext cx="12853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dirty="0" smtClean="0">
                <a:solidFill>
                  <a:srgbClr val="00B050"/>
                </a:solidFill>
              </a:rPr>
              <a:t>-</a:t>
            </a:r>
            <a:r>
              <a:rPr lang="es-ES" sz="3200" b="1" dirty="0" err="1" smtClean="0">
                <a:solidFill>
                  <a:srgbClr val="00B050"/>
                </a:solidFill>
              </a:rPr>
              <a:t>ation</a:t>
            </a:r>
            <a:r>
              <a:rPr lang="es-ES" sz="3200" b="1" dirty="0" smtClean="0">
                <a:solidFill>
                  <a:srgbClr val="00B050"/>
                </a:solidFill>
              </a:rPr>
              <a:t> </a:t>
            </a:r>
            <a:endParaRPr lang="es-ES" sz="3200" b="1" dirty="0">
              <a:solidFill>
                <a:srgbClr val="00B05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55776" y="3140968"/>
            <a:ext cx="1107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dirty="0" smtClean="0">
                <a:solidFill>
                  <a:srgbClr val="00B050"/>
                </a:solidFill>
              </a:rPr>
              <a:t>-</a:t>
            </a:r>
            <a:r>
              <a:rPr lang="es-ES" sz="3200" b="1" dirty="0" err="1" smtClean="0">
                <a:solidFill>
                  <a:srgbClr val="00B050"/>
                </a:solidFill>
              </a:rPr>
              <a:t>sion</a:t>
            </a:r>
            <a:r>
              <a:rPr lang="es-ES" sz="3200" b="1" dirty="0" smtClean="0">
                <a:solidFill>
                  <a:srgbClr val="00B050"/>
                </a:solidFill>
              </a:rPr>
              <a:t> </a:t>
            </a:r>
            <a:endParaRPr lang="es-ES" sz="3200" b="1" dirty="0">
              <a:solidFill>
                <a:srgbClr val="00B05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355976" y="3276273"/>
            <a:ext cx="8515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dirty="0" smtClean="0">
                <a:solidFill>
                  <a:srgbClr val="00B050"/>
                </a:solidFill>
              </a:rPr>
              <a:t>-ion</a:t>
            </a:r>
            <a:endParaRPr lang="es-ES" sz="3200" b="1" dirty="0">
              <a:solidFill>
                <a:srgbClr val="00B050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954081" y="3204265"/>
            <a:ext cx="994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b="1" dirty="0" smtClean="0">
                <a:solidFill>
                  <a:srgbClr val="00B050"/>
                </a:solidFill>
              </a:rPr>
              <a:t>-</a:t>
            </a:r>
            <a:r>
              <a:rPr lang="es-ES" sz="3200" b="1" dirty="0" err="1" smtClean="0">
                <a:solidFill>
                  <a:srgbClr val="00B050"/>
                </a:solidFill>
              </a:rPr>
              <a:t>tion</a:t>
            </a:r>
            <a:endParaRPr lang="es-ES" sz="3200" b="1" dirty="0">
              <a:solidFill>
                <a:srgbClr val="00B050"/>
              </a:solidFill>
            </a:endParaRPr>
          </a:p>
        </p:txBody>
      </p:sp>
      <p:sp>
        <p:nvSpPr>
          <p:cNvPr id="10" name="9 Flecha abajo"/>
          <p:cNvSpPr/>
          <p:nvPr/>
        </p:nvSpPr>
        <p:spPr>
          <a:xfrm rot="2955759">
            <a:off x="1906620" y="2117684"/>
            <a:ext cx="509452" cy="783936"/>
          </a:xfrm>
          <a:prstGeom prst="downArrow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abajo"/>
          <p:cNvSpPr/>
          <p:nvPr/>
        </p:nvSpPr>
        <p:spPr>
          <a:xfrm rot="1359741">
            <a:off x="3100464" y="2711482"/>
            <a:ext cx="509452" cy="610718"/>
          </a:xfrm>
          <a:prstGeom prst="downArrow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Flecha abajo"/>
          <p:cNvSpPr/>
          <p:nvPr/>
        </p:nvSpPr>
        <p:spPr>
          <a:xfrm>
            <a:off x="4527007" y="2890290"/>
            <a:ext cx="509452" cy="610718"/>
          </a:xfrm>
          <a:prstGeom prst="downArrow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abajo"/>
          <p:cNvSpPr/>
          <p:nvPr/>
        </p:nvSpPr>
        <p:spPr>
          <a:xfrm rot="19761366">
            <a:off x="6030710" y="2803098"/>
            <a:ext cx="509452" cy="610718"/>
          </a:xfrm>
          <a:prstGeom prst="downArrow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Flecha abajo"/>
          <p:cNvSpPr/>
          <p:nvPr/>
        </p:nvSpPr>
        <p:spPr>
          <a:xfrm rot="19227574">
            <a:off x="7499553" y="2277337"/>
            <a:ext cx="509452" cy="783936"/>
          </a:xfrm>
          <a:prstGeom prst="downArrow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6" name="15 Grupo"/>
          <p:cNvGrpSpPr/>
          <p:nvPr/>
        </p:nvGrpSpPr>
        <p:grpSpPr>
          <a:xfrm>
            <a:off x="3203848" y="444240"/>
            <a:ext cx="2754406" cy="2408696"/>
            <a:chOff x="5948479" y="1567181"/>
            <a:chExt cx="2857500" cy="2857500"/>
          </a:xfrm>
        </p:grpSpPr>
        <p:pic>
          <p:nvPicPr>
            <p:cNvPr id="17" name="Picture 8" descr="http://www.clker.com/cliparts/6/m/5/u/6/J/green-puzzle-piece-md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93948">
              <a:off x="5948479" y="1567181"/>
              <a:ext cx="2857500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17 CuadroTexto"/>
            <p:cNvSpPr txBox="1"/>
            <p:nvPr/>
          </p:nvSpPr>
          <p:spPr>
            <a:xfrm>
              <a:off x="6677826" y="2564904"/>
              <a:ext cx="152477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6600" b="1" dirty="0" err="1" smtClean="0">
                  <a:solidFill>
                    <a:srgbClr val="0000FF"/>
                  </a:solidFill>
                  <a:latin typeface="Chiller" pitchFamily="82" charset="0"/>
                </a:rPr>
                <a:t>Suffix</a:t>
              </a:r>
              <a:endParaRPr lang="es-ES" sz="6600" b="1" dirty="0">
                <a:solidFill>
                  <a:srgbClr val="0000FF"/>
                </a:solidFill>
                <a:latin typeface="Chiller" pitchFamily="82" charset="0"/>
              </a:endParaRPr>
            </a:p>
          </p:txBody>
        </p:sp>
      </p:grpSp>
      <p:sp>
        <p:nvSpPr>
          <p:cNvPr id="11" name="10 CuadroTexto"/>
          <p:cNvSpPr txBox="1"/>
          <p:nvPr/>
        </p:nvSpPr>
        <p:spPr>
          <a:xfrm>
            <a:off x="467544" y="3356992"/>
            <a:ext cx="1325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 smtClean="0"/>
              <a:t>Inform</a:t>
            </a:r>
            <a:r>
              <a:rPr lang="es-ES" b="1" dirty="0" err="1" smtClean="0">
                <a:solidFill>
                  <a:srgbClr val="FF0000"/>
                </a:solidFill>
              </a:rPr>
              <a:t>ation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194295" y="407949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 smtClean="0"/>
              <a:t>discus</a:t>
            </a:r>
            <a:r>
              <a:rPr lang="es-ES" b="1" dirty="0" err="1" smtClean="0">
                <a:solidFill>
                  <a:srgbClr val="FF0000"/>
                </a:solidFill>
              </a:rPr>
              <a:t>sion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4398069" y="4452164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 smtClean="0"/>
              <a:t>edit</a:t>
            </a:r>
            <a:r>
              <a:rPr lang="es-ES" b="1" dirty="0" err="1" smtClean="0">
                <a:solidFill>
                  <a:srgbClr val="FF0000"/>
                </a:solidFill>
              </a:rPr>
              <a:t>ion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954081" y="4292996"/>
            <a:ext cx="1105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 smtClean="0"/>
              <a:t>reduct</a:t>
            </a:r>
            <a:r>
              <a:rPr lang="es-ES" b="1" dirty="0" err="1" smtClean="0">
                <a:solidFill>
                  <a:srgbClr val="FF0000"/>
                </a:solidFill>
              </a:rPr>
              <a:t>ion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7452320" y="3676382"/>
            <a:ext cx="140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 smtClean="0"/>
              <a:t>employ</a:t>
            </a:r>
            <a:r>
              <a:rPr lang="es-ES" b="1" dirty="0" err="1" smtClean="0">
                <a:solidFill>
                  <a:srgbClr val="FF0000"/>
                </a:solidFill>
              </a:rPr>
              <a:t>ment</a:t>
            </a:r>
            <a:endParaRPr lang="es-E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447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prek-8.com/2ndgrade/images/prefix2.jpg"/>
          <p:cNvPicPr>
            <a:picLocks noChangeAspect="1" noChangeArrowheads="1"/>
          </p:cNvPicPr>
          <p:nvPr/>
        </p:nvPicPr>
        <p:blipFill>
          <a:blip r:embed="rId2" cstate="print"/>
          <a:srcRect t="21250" r="17752"/>
          <a:stretch>
            <a:fillRect/>
          </a:stretch>
        </p:blipFill>
        <p:spPr bwMode="auto">
          <a:xfrm>
            <a:off x="1259632" y="3429000"/>
            <a:ext cx="5824902" cy="2736304"/>
          </a:xfrm>
          <a:prstGeom prst="rect">
            <a:avLst/>
          </a:prstGeom>
          <a:noFill/>
        </p:spPr>
      </p:pic>
      <p:pic>
        <p:nvPicPr>
          <p:cNvPr id="15364" name="Picture 4" descr="http://mcdn1.teacherspayteachers.com/thumbitem/Prefix-and-Suffix-Posters/original-168390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0"/>
            <a:ext cx="4608512" cy="3483006"/>
          </a:xfrm>
          <a:prstGeom prst="rect">
            <a:avLst/>
          </a:prstGeom>
          <a:noFill/>
        </p:spPr>
      </p:pic>
      <p:pic>
        <p:nvPicPr>
          <p:cNvPr id="15366" name="Picture 6" descr="http://www.how-to-study.com/study-skills-images/common-prefixes-student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124744"/>
            <a:ext cx="3017053" cy="2063626"/>
          </a:xfrm>
          <a:prstGeom prst="rect">
            <a:avLst/>
          </a:prstGeom>
          <a:noFill/>
        </p:spPr>
      </p:pic>
      <p:sp>
        <p:nvSpPr>
          <p:cNvPr id="2" name="1 Rectángulo"/>
          <p:cNvSpPr/>
          <p:nvPr/>
        </p:nvSpPr>
        <p:spPr>
          <a:xfrm>
            <a:off x="107504" y="6239053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5"/>
              </a:rPr>
              <a:t>https://</a:t>
            </a:r>
            <a:r>
              <a:rPr lang="es-ES" dirty="0" smtClean="0">
                <a:hlinkClick r:id="rId5"/>
              </a:rPr>
              <a:t>www.wisc-online.com/learn/humanities/linguistics/esl1002/practice-with-prefixes-1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7534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8s52JjdvXiQ/UzJGOkM72KI/AAAAAAAAFeg/clgP5BOHBL4/s1600/Suffixes_cropp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88640"/>
            <a:ext cx="4824536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https://mcdn1.teacherspayteachers.com/thumbitem/Prefixes-and-Suffixes-Charts-017343500-1371645324/original-734907-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7" r="50000"/>
          <a:stretch/>
        </p:blipFill>
        <p:spPr bwMode="auto">
          <a:xfrm>
            <a:off x="4967254" y="262834"/>
            <a:ext cx="3997234" cy="6406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49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enchantedlearning.com/grammar/prefixsuffix/fillinprefixsuffix/1/page.png"/>
          <p:cNvPicPr>
            <a:picLocks noChangeAspect="1" noChangeArrowheads="1"/>
          </p:cNvPicPr>
          <p:nvPr/>
        </p:nvPicPr>
        <p:blipFill>
          <a:blip r:embed="rId2" cstate="print"/>
          <a:srcRect l="8276" t="6177" r="8135" b="18314"/>
          <a:stretch>
            <a:fillRect/>
          </a:stretch>
        </p:blipFill>
        <p:spPr bwMode="auto">
          <a:xfrm>
            <a:off x="0" y="0"/>
            <a:ext cx="9144000" cy="5949280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251520" y="6239053"/>
            <a:ext cx="6966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hlinkClick r:id="rId3"/>
              </a:rPr>
              <a:t>http://</a:t>
            </a:r>
            <a:r>
              <a:rPr lang="es-ES" dirty="0" smtClean="0">
                <a:hlinkClick r:id="rId3"/>
              </a:rPr>
              <a:t>www.bbc.co.uk/schools/spellits/activities_y6/activity4.shtml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604927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age.slidesharecdn.com/wordformational-150607112008-lva1-app6892/95/word-formation-al-45-638.jpg?cb=143367617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2" y="111274"/>
            <a:ext cx="8873215" cy="666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7770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.slidesharecdn.com/englishmorphology4ac2-150611153133-lva1-app6892/95/morphology-41-638.jpg?cb=14340368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23851"/>
            <a:ext cx="8526415" cy="640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62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47</Words>
  <Application>Microsoft Office PowerPoint</Application>
  <PresentationFormat>Presentación en pantalla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CCPA</cp:lastModifiedBy>
  <cp:revision>9</cp:revision>
  <dcterms:created xsi:type="dcterms:W3CDTF">2015-10-23T14:58:32Z</dcterms:created>
  <dcterms:modified xsi:type="dcterms:W3CDTF">2015-11-12T17:37:41Z</dcterms:modified>
</cp:coreProperties>
</file>