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94" autoAdjust="0"/>
    <p:restoredTop sz="94660"/>
  </p:normalViewPr>
  <p:slideViewPr>
    <p:cSldViewPr snapToGrid="0">
      <p:cViewPr>
        <p:scale>
          <a:sx n="75" d="100"/>
          <a:sy n="75" d="100"/>
        </p:scale>
        <p:origin x="32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dirty="0"/>
              <a:t>Población y muestra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647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58800" y="419100"/>
            <a:ext cx="10820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>
                <a:solidFill>
                  <a:schemeClr val="bg1"/>
                </a:solidFill>
              </a:rPr>
              <a:t>E</a:t>
            </a:r>
            <a:r>
              <a:rPr lang="es-MX" sz="2800" b="1" dirty="0" smtClean="0">
                <a:solidFill>
                  <a:schemeClr val="bg1"/>
                </a:solidFill>
              </a:rPr>
              <a:t>xisten </a:t>
            </a:r>
            <a:r>
              <a:rPr lang="es-MX" sz="2800" b="1" dirty="0">
                <a:solidFill>
                  <a:schemeClr val="bg1"/>
                </a:solidFill>
              </a:rPr>
              <a:t>dos tipos de errores cuando se realiza una encuesta: errores de muestreo que son los que se obtienen por tomar una muestra, y los errores de no muestreo que los que se obtienen por sesgo de selección.</a:t>
            </a:r>
            <a:endParaRPr lang="es-MX" sz="2800" b="1" dirty="0">
              <a:solidFill>
                <a:schemeClr val="bg1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812800" y="2832100"/>
            <a:ext cx="10566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>
                <a:solidFill>
                  <a:schemeClr val="bg1"/>
                </a:solidFill>
              </a:rPr>
              <a:t>La realización de un estudio, debe tener fundamentos metodológicos, es decir, cómo hacer el diseño o la encuesta y cómo aplicarla </a:t>
            </a:r>
            <a:r>
              <a:rPr lang="es-MX" sz="2800" b="1" dirty="0" smtClean="0">
                <a:solidFill>
                  <a:schemeClr val="bg1"/>
                </a:solidFill>
              </a:rPr>
              <a:t>para </a:t>
            </a:r>
            <a:r>
              <a:rPr lang="es-MX" sz="2800" b="1" dirty="0">
                <a:solidFill>
                  <a:schemeClr val="bg1"/>
                </a:solidFill>
              </a:rPr>
              <a:t>contrastar la hipótesis de la mejor manera posible.</a:t>
            </a:r>
            <a:endParaRPr lang="es-MX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20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2812" y="2509233"/>
            <a:ext cx="10948988" cy="3073399"/>
          </a:xfrm>
        </p:spPr>
        <p:txBody>
          <a:bodyPr>
            <a:normAutofit/>
          </a:bodyPr>
          <a:lstStyle/>
          <a:p>
            <a:pPr algn="just"/>
            <a:r>
              <a:rPr lang="es-MX" sz="3200" b="1" dirty="0" smtClean="0">
                <a:solidFill>
                  <a:schemeClr val="bg1"/>
                </a:solidFill>
              </a:rPr>
              <a:t>L</a:t>
            </a:r>
            <a:r>
              <a:rPr lang="es-MX" sz="3200" b="1" cap="none" dirty="0" smtClean="0">
                <a:solidFill>
                  <a:schemeClr val="bg1"/>
                </a:solidFill>
              </a:rPr>
              <a:t>a hipótesis se puede considerar como un enunciado que puede ser falso o verdadero y que es una primera explicación del fenómeno de interés.</a:t>
            </a:r>
            <a:r>
              <a:rPr lang="es-MX" sz="3200" b="1" cap="none" dirty="0" smtClean="0">
                <a:solidFill>
                  <a:schemeClr val="bg1"/>
                </a:solidFill>
              </a:rPr>
              <a:t>  </a:t>
            </a:r>
            <a:br>
              <a:rPr lang="es-MX" sz="3200" b="1" cap="none" dirty="0" smtClean="0">
                <a:solidFill>
                  <a:schemeClr val="bg1"/>
                </a:solidFill>
              </a:rPr>
            </a:br>
            <a:endParaRPr lang="es-MX" sz="3200" b="1" cap="none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1333" y="400318"/>
            <a:ext cx="11061320" cy="2495282"/>
          </a:xfrm>
        </p:spPr>
        <p:txBody>
          <a:bodyPr>
            <a:normAutofit/>
          </a:bodyPr>
          <a:lstStyle/>
          <a:p>
            <a:pPr algn="just"/>
            <a:r>
              <a:rPr lang="es-MX" sz="3200" b="1" dirty="0">
                <a:solidFill>
                  <a:schemeClr val="bg1"/>
                </a:solidFill>
              </a:rPr>
              <a:t>Cuando se realiza un estudio, en muchas ocasiones es necesario establecer una hipótesis que intente explicar el fenómeno de estudio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068946" y="4842456"/>
            <a:ext cx="107928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200" b="1" dirty="0">
                <a:solidFill>
                  <a:schemeClr val="bg1"/>
                </a:solidFill>
              </a:rPr>
              <a:t>Por ejemplo, se puede decir que la televisión está relacionada con el alto porcentaje de alumnos reprobados. </a:t>
            </a:r>
            <a:endParaRPr lang="es-MX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84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85546" y="737365"/>
            <a:ext cx="1085689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200" b="1" dirty="0">
                <a:solidFill>
                  <a:schemeClr val="bg1"/>
                </a:solidFill>
              </a:rPr>
              <a:t>Debe ser apropiado determinar a qué tipo de personas se les entrevistará para decidir si la hipótesis está siendo </a:t>
            </a:r>
            <a:r>
              <a:rPr lang="es-MX" sz="3200" b="1" dirty="0" smtClean="0">
                <a:solidFill>
                  <a:schemeClr val="bg1"/>
                </a:solidFill>
              </a:rPr>
              <a:t>contrastada </a:t>
            </a:r>
            <a:r>
              <a:rPr lang="es-MX" sz="3200" b="1" dirty="0">
                <a:solidFill>
                  <a:schemeClr val="bg1"/>
                </a:solidFill>
              </a:rPr>
              <a:t>o </a:t>
            </a:r>
            <a:r>
              <a:rPr lang="es-MX" sz="3200" b="1" dirty="0" smtClean="0">
                <a:solidFill>
                  <a:schemeClr val="bg1"/>
                </a:solidFill>
              </a:rPr>
              <a:t>no. Por lo que hay que definir </a:t>
            </a:r>
            <a:r>
              <a:rPr lang="es-MX" sz="3200" b="1" dirty="0">
                <a:solidFill>
                  <a:schemeClr val="bg1"/>
                </a:solidFill>
              </a:rPr>
              <a:t>la población objetivo. </a:t>
            </a:r>
          </a:p>
          <a:p>
            <a:pPr algn="just"/>
            <a:r>
              <a:rPr lang="es-MX" sz="3200" b="1" dirty="0" smtClean="0">
                <a:solidFill>
                  <a:schemeClr val="bg1"/>
                </a:solidFill>
              </a:rPr>
              <a:t> </a:t>
            </a:r>
            <a:endParaRPr lang="es-MX" sz="3200" b="1" dirty="0">
              <a:solidFill>
                <a:schemeClr val="bg1"/>
              </a:solidFill>
            </a:endParaRP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682347" y="3454245"/>
            <a:ext cx="11063288" cy="1304524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es-MX" sz="3200" b="1" cap="none" dirty="0" smtClean="0">
                <a:solidFill>
                  <a:schemeClr val="bg1"/>
                </a:solidFill>
              </a:rPr>
              <a:t>Si la muestra fue mal seleccionada</a:t>
            </a:r>
            <a:r>
              <a:rPr lang="es-MX" sz="4000" b="1" cap="none" dirty="0" smtClean="0">
                <a:solidFill>
                  <a:schemeClr val="bg1"/>
                </a:solidFill>
              </a:rPr>
              <a:t>,</a:t>
            </a:r>
            <a:r>
              <a:rPr lang="es-MX" sz="3200" b="1" cap="none" dirty="0" smtClean="0">
                <a:solidFill>
                  <a:schemeClr val="bg1"/>
                </a:solidFill>
              </a:rPr>
              <a:t> se pueden presentar errores, ya que la muestra puede no tener las características de la población objetivo,  por lo que puede darse un sesgo de selección.</a:t>
            </a:r>
            <a:endParaRPr lang="es-MX" sz="4000" b="1" cap="non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87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68991" y="464024"/>
            <a:ext cx="104951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>
                <a:solidFill>
                  <a:schemeClr val="bg1"/>
                </a:solidFill>
              </a:rPr>
              <a:t>Una muestra representativa de una población se toma para:</a:t>
            </a:r>
          </a:p>
          <a:p>
            <a:pPr algn="just"/>
            <a:r>
              <a:rPr lang="es-MX" sz="2800" b="1" dirty="0">
                <a:solidFill>
                  <a:schemeClr val="bg1"/>
                </a:solidFill>
              </a:rPr>
              <a:t> 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s-MX" sz="2800" b="1" dirty="0">
                <a:solidFill>
                  <a:schemeClr val="bg1"/>
                </a:solidFill>
              </a:rPr>
              <a:t>inferir características de la población (inferir es una afirmación relativa a poblaciones estadísticas, efectuada a partir de ciertas </a:t>
            </a:r>
            <a:r>
              <a:rPr lang="es-MX" sz="2800" b="1" dirty="0" smtClean="0">
                <a:solidFill>
                  <a:schemeClr val="bg1"/>
                </a:solidFill>
              </a:rPr>
              <a:t>observaciones.</a:t>
            </a:r>
            <a:endParaRPr lang="es-MX" sz="2800" b="1" dirty="0">
              <a:solidFill>
                <a:schemeClr val="bg1"/>
              </a:solidFill>
            </a:endParaRP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s-MX" sz="2800" b="1" dirty="0">
                <a:solidFill>
                  <a:schemeClr val="bg1"/>
                </a:solidFill>
              </a:rPr>
              <a:t>tomar decisiones</a:t>
            </a:r>
          </a:p>
          <a:p>
            <a:pPr algn="just"/>
            <a:endParaRPr lang="es-MX" sz="2800" b="1" dirty="0">
              <a:solidFill>
                <a:schemeClr val="bg1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160060" y="3835021"/>
            <a:ext cx="104951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>
                <a:solidFill>
                  <a:schemeClr val="bg1"/>
                </a:solidFill>
              </a:rPr>
              <a:t>L</a:t>
            </a:r>
            <a:r>
              <a:rPr lang="es-MX" sz="2800" b="1" dirty="0" smtClean="0">
                <a:solidFill>
                  <a:schemeClr val="bg1"/>
                </a:solidFill>
              </a:rPr>
              <a:t>a </a:t>
            </a:r>
            <a:r>
              <a:rPr lang="es-MX" sz="2800" b="1" dirty="0">
                <a:solidFill>
                  <a:schemeClr val="bg1"/>
                </a:solidFill>
              </a:rPr>
              <a:t>población como un conjunto de elementos, objetos o seres vivos con características comunes y muchas no comunes.</a:t>
            </a:r>
            <a:endParaRPr lang="es-MX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33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36600" y="1651000"/>
            <a:ext cx="108585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solidFill>
                  <a:schemeClr val="bg1"/>
                </a:solidFill>
              </a:rPr>
              <a:t>Poblaciones </a:t>
            </a:r>
            <a:r>
              <a:rPr lang="es-MX" sz="2800" b="1" dirty="0">
                <a:solidFill>
                  <a:schemeClr val="bg1"/>
                </a:solidFill>
              </a:rPr>
              <a:t>de interés, que es la población objetivo y la población muestreada: </a:t>
            </a:r>
            <a:r>
              <a:rPr lang="es-MX" sz="2800" b="1" dirty="0" smtClean="0">
                <a:solidFill>
                  <a:schemeClr val="bg1"/>
                </a:solidFill>
              </a:rPr>
              <a:t>la </a:t>
            </a:r>
            <a:r>
              <a:rPr lang="es-MX" sz="2800" b="1" dirty="0">
                <a:solidFill>
                  <a:schemeClr val="bg1"/>
                </a:solidFill>
              </a:rPr>
              <a:t>primera consta de todos los objetos o personas que quisiéramos que fuera posible encuestar, mientras que la segunda es la población que está en posibilidades de ser </a:t>
            </a:r>
            <a:r>
              <a:rPr lang="es-MX" sz="2800" b="1" dirty="0" smtClean="0">
                <a:solidFill>
                  <a:schemeClr val="bg1"/>
                </a:solidFill>
              </a:rPr>
              <a:t>encuestada. </a:t>
            </a:r>
            <a:endParaRPr lang="es-MX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038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774700" y="520700"/>
            <a:ext cx="1049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solidFill>
                  <a:schemeClr val="bg1"/>
                </a:solidFill>
              </a:rPr>
              <a:t>Los sesgos </a:t>
            </a:r>
            <a:r>
              <a:rPr lang="es-MX" sz="2800" b="1" dirty="0">
                <a:solidFill>
                  <a:schemeClr val="bg1"/>
                </a:solidFill>
              </a:rPr>
              <a:t>o errores de selección, </a:t>
            </a:r>
            <a:r>
              <a:rPr lang="es-MX" sz="2800" b="1" dirty="0" smtClean="0">
                <a:solidFill>
                  <a:schemeClr val="bg1"/>
                </a:solidFill>
              </a:rPr>
              <a:t>ocurren </a:t>
            </a:r>
            <a:r>
              <a:rPr lang="es-MX" sz="2800" b="1" dirty="0">
                <a:solidFill>
                  <a:schemeClr val="bg1"/>
                </a:solidFill>
              </a:rPr>
              <a:t>cuando una parte de la población objetivo no </a:t>
            </a:r>
            <a:r>
              <a:rPr lang="es-MX" sz="2800" b="1" dirty="0" smtClean="0">
                <a:solidFill>
                  <a:schemeClr val="bg1"/>
                </a:solidFill>
              </a:rPr>
              <a:t>está </a:t>
            </a:r>
            <a:r>
              <a:rPr lang="es-MX" sz="2800" b="1" dirty="0">
                <a:solidFill>
                  <a:schemeClr val="bg1"/>
                </a:solidFill>
              </a:rPr>
              <a:t>en la población muestreada.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927100" y="2082800"/>
            <a:ext cx="10744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MX" sz="2400" b="1" dirty="0">
                <a:solidFill>
                  <a:schemeClr val="bg1"/>
                </a:solidFill>
              </a:rPr>
              <a:t>Cuando los procedimientos de selección de la muestra dependen de la característica asociada a las propiedades de interés </a:t>
            </a:r>
            <a:r>
              <a:rPr lang="es-MX" sz="2400" b="1" i="1" dirty="0">
                <a:solidFill>
                  <a:schemeClr val="bg1"/>
                </a:solidFill>
              </a:rPr>
              <a:t>(mujeres golpeadas)</a:t>
            </a:r>
            <a:endParaRPr lang="es-MX" sz="2400" b="1" dirty="0">
              <a:solidFill>
                <a:schemeClr val="bg1"/>
              </a:solidFill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MX" sz="2400" b="1" dirty="0">
                <a:solidFill>
                  <a:schemeClr val="bg1"/>
                </a:solidFill>
              </a:rPr>
              <a:t>Muestra de juicio. Cuando se seleccionan a las personas que creemos que pueden conformar una muestra representativa</a:t>
            </a:r>
            <a:r>
              <a:rPr lang="es-MX" sz="2400" b="1" i="1" dirty="0">
                <a:solidFill>
                  <a:schemeClr val="bg1"/>
                </a:solidFill>
              </a:rPr>
              <a:t>. (Por ejemplo seleccionar a los alumnos que creemos que ven televisión y recorremos el Colegio de manera azarosa seleccionando a quien nos parezca.)</a:t>
            </a:r>
            <a:endParaRPr lang="es-MX" sz="2400" b="1" dirty="0">
              <a:solidFill>
                <a:schemeClr val="bg1"/>
              </a:solidFill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MX" sz="2400" b="1" dirty="0">
                <a:solidFill>
                  <a:schemeClr val="bg1"/>
                </a:solidFill>
              </a:rPr>
              <a:t>Errores en la especificación de la población objetivo. </a:t>
            </a:r>
            <a:r>
              <a:rPr lang="es-MX" sz="2400" b="1" i="1" dirty="0">
                <a:solidFill>
                  <a:schemeClr val="bg1"/>
                </a:solidFill>
              </a:rPr>
              <a:t>(No ser claros en el tipo de población a la que vamos a seleccionar, por ejemplo si deseamos encuestar a migrantes, no definir claramente lo que significa que alguien sea un migrante. )</a:t>
            </a:r>
            <a:endParaRPr lang="es-MX" sz="2400" b="1" dirty="0">
              <a:solidFill>
                <a:schemeClr val="bg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200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73100" y="1447800"/>
            <a:ext cx="11023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MX" sz="2800" b="1" dirty="0">
                <a:solidFill>
                  <a:schemeClr val="bg1"/>
                </a:solidFill>
              </a:rPr>
              <a:t>Sustitución de un elemento por otro. Cuando se selecciona un elemento que no se encontró y se decide encuestar a uno cercano.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MX" sz="2800" b="1" dirty="0">
                <a:solidFill>
                  <a:schemeClr val="bg1"/>
                </a:solidFill>
              </a:rPr>
              <a:t>Ausencia de respuesta.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MX" sz="2800" b="1" dirty="0">
                <a:solidFill>
                  <a:schemeClr val="bg1"/>
                </a:solidFill>
              </a:rPr>
              <a:t>Muestra integrada por voluntarios </a:t>
            </a:r>
            <a:r>
              <a:rPr lang="es-MX" sz="2800" b="1" i="1" dirty="0">
                <a:solidFill>
                  <a:schemeClr val="bg1"/>
                </a:solidFill>
              </a:rPr>
              <a:t>(Las personas que van a los hospitales por alguna enfermedad y que son a los que encuestamos)</a:t>
            </a:r>
            <a:endParaRPr lang="es-MX" sz="2800" b="1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180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495300" y="317500"/>
            <a:ext cx="10972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solidFill>
                  <a:schemeClr val="bg1"/>
                </a:solidFill>
              </a:rPr>
              <a:t>Otro error </a:t>
            </a:r>
            <a:r>
              <a:rPr lang="es-MX" sz="2800" b="1" dirty="0">
                <a:solidFill>
                  <a:schemeClr val="bg1"/>
                </a:solidFill>
              </a:rPr>
              <a:t>de </a:t>
            </a:r>
            <a:r>
              <a:rPr lang="es-MX" sz="2800" b="1" dirty="0" smtClean="0">
                <a:solidFill>
                  <a:schemeClr val="bg1"/>
                </a:solidFill>
              </a:rPr>
              <a:t>sesgo, son los errores </a:t>
            </a:r>
            <a:r>
              <a:rPr lang="es-MX" sz="2800" b="1" dirty="0">
                <a:solidFill>
                  <a:schemeClr val="bg1"/>
                </a:solidFill>
              </a:rPr>
              <a:t>de medición. Estos ocurren cuando el método de medición (encuesta o experimento) no permite la </a:t>
            </a:r>
            <a:r>
              <a:rPr lang="es-MX" sz="2800" b="1" dirty="0" smtClean="0">
                <a:solidFill>
                  <a:schemeClr val="bg1"/>
                </a:solidFill>
              </a:rPr>
              <a:t>obtención </a:t>
            </a:r>
            <a:r>
              <a:rPr lang="es-MX" sz="2800" b="1" dirty="0">
                <a:solidFill>
                  <a:schemeClr val="bg1"/>
                </a:solidFill>
              </a:rPr>
              <a:t>completa de la </a:t>
            </a:r>
            <a:r>
              <a:rPr lang="es-MX" sz="2800" b="1" dirty="0" smtClean="0">
                <a:solidFill>
                  <a:schemeClr val="bg1"/>
                </a:solidFill>
              </a:rPr>
              <a:t>información</a:t>
            </a:r>
            <a:r>
              <a:rPr lang="es-MX" sz="2800" b="1" dirty="0">
                <a:solidFill>
                  <a:schemeClr val="bg1"/>
                </a:solidFill>
              </a:rPr>
              <a:t>.</a:t>
            </a:r>
          </a:p>
          <a:p>
            <a:pPr algn="just"/>
            <a:endParaRPr lang="es-MX" sz="2800" b="1" dirty="0">
              <a:solidFill>
                <a:schemeClr val="bg1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85800" y="2019300"/>
            <a:ext cx="10947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MX" sz="2800" b="1" dirty="0" smtClean="0">
                <a:solidFill>
                  <a:schemeClr val="bg1"/>
                </a:solidFill>
              </a:rPr>
              <a:t>Las </a:t>
            </a:r>
            <a:r>
              <a:rPr lang="es-MX" sz="2800" b="1" dirty="0">
                <a:solidFill>
                  <a:schemeClr val="bg1"/>
                </a:solidFill>
              </a:rPr>
              <a:t>personas no dicen la verdad </a:t>
            </a:r>
            <a:r>
              <a:rPr lang="es-MX" sz="2800" b="1" i="1" dirty="0">
                <a:solidFill>
                  <a:schemeClr val="bg1"/>
                </a:solidFill>
              </a:rPr>
              <a:t>( No siempre responderán si pagan o no pagan impuestos.)</a:t>
            </a:r>
            <a:endParaRPr lang="es-MX" sz="2800" b="1" dirty="0">
              <a:solidFill>
                <a:schemeClr val="bg1"/>
              </a:solidFill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MX" sz="2800" b="1" dirty="0">
                <a:solidFill>
                  <a:schemeClr val="bg1"/>
                </a:solidFill>
              </a:rPr>
              <a:t>Las preguntas no se comprenden. Cuando están tan elaboradas que la redacción confunde al encuestado.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MX" sz="2800" b="1" dirty="0">
                <a:solidFill>
                  <a:schemeClr val="bg1"/>
                </a:solidFill>
              </a:rPr>
              <a:t>La gente olvida sucesos. </a:t>
            </a:r>
            <a:r>
              <a:rPr lang="es-MX" sz="2800" b="1" i="1" dirty="0">
                <a:solidFill>
                  <a:schemeClr val="bg1"/>
                </a:solidFill>
              </a:rPr>
              <a:t>(Es difícil recordar cuando se vio un  programa de televisión específico</a:t>
            </a:r>
            <a:r>
              <a:rPr lang="es-MX" sz="2800" b="1" i="1" dirty="0" smtClean="0">
                <a:solidFill>
                  <a:schemeClr val="bg1"/>
                </a:solidFill>
              </a:rPr>
              <a:t>.)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MX" sz="2800" b="1" dirty="0">
                <a:solidFill>
                  <a:schemeClr val="bg1"/>
                </a:solidFill>
              </a:rPr>
              <a:t>Distintas respuestas a diferentes encuestadores. La gente responderá de manera distinta a un encuestador dependiendo de cómo viste o si se trata de una mujer o de un hombre.</a:t>
            </a:r>
          </a:p>
          <a:p>
            <a:pPr algn="just"/>
            <a:endParaRPr lang="es-MX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283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95300" y="1485900"/>
            <a:ext cx="110363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s-MX" sz="2800" b="1" dirty="0">
                <a:solidFill>
                  <a:schemeClr val="bg1"/>
                </a:solidFill>
              </a:rPr>
              <a:t>El encuestador puede sesgar la respuesta. Pues es posible que el encuestador sugiera respuesta según el tono de voz o que esté convencido del valor de una respuesta y trate de inducirla</a:t>
            </a:r>
            <a:r>
              <a:rPr lang="es-MX" sz="2800" b="1" dirty="0" smtClean="0">
                <a:solidFill>
                  <a:schemeClr val="bg1"/>
                </a:solidFill>
              </a:rPr>
              <a:t>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MX" sz="2800" b="1" dirty="0">
                <a:solidFill>
                  <a:schemeClr val="bg1"/>
                </a:solidFill>
              </a:rPr>
              <a:t>La respuesta se orienta a lo que se cree que el entrevistador quiere oír. (Porque se quiere impresionarlo</a:t>
            </a:r>
            <a:r>
              <a:rPr lang="es-MX" sz="2800" b="1" dirty="0" smtClean="0">
                <a:solidFill>
                  <a:schemeClr val="bg1"/>
                </a:solidFill>
              </a:rPr>
              <a:t>.)</a:t>
            </a:r>
            <a:endParaRPr lang="es-MX" sz="2800" b="1" dirty="0">
              <a:solidFill>
                <a:schemeClr val="bg1"/>
              </a:solidFill>
            </a:endParaRPr>
          </a:p>
          <a:p>
            <a:pPr lvl="0" algn="just"/>
            <a:endParaRPr lang="es-MX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646773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178</TotalTime>
  <Words>643</Words>
  <Application>Microsoft Office PowerPoint</Application>
  <PresentationFormat>Panorámica</PresentationFormat>
  <Paragraphs>29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Sector</vt:lpstr>
      <vt:lpstr>Población y muestra</vt:lpstr>
      <vt:lpstr>La hipótesis se puede considerar como un enunciado que puede ser falso o verdadero y que es una primera explicación del fenómeno de interés.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Población y muestra</dc:title>
  <dc:creator>Lupita</dc:creator>
  <cp:lastModifiedBy>Antonio Villarreal</cp:lastModifiedBy>
  <cp:revision>15</cp:revision>
  <dcterms:created xsi:type="dcterms:W3CDTF">2013-11-29T02:29:46Z</dcterms:created>
  <dcterms:modified xsi:type="dcterms:W3CDTF">2014-11-19T05:18:15Z</dcterms:modified>
</cp:coreProperties>
</file>