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 id="26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388688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2119405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4108196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3372729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3503229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977959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621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273906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192477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5363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9ADC92C-222A-4226-AA7E-8C7850235BE4}" type="datetimeFigureOut">
              <a:rPr lang="es-ES" smtClean="0"/>
              <a:t>22/02/2016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6F7A8F-2A0F-47B5-845F-9F66454621EC}" type="slidenum">
              <a:rPr lang="es-ES" smtClean="0"/>
              <a:t>‹Nº›</a:t>
            </a:fld>
            <a:endParaRPr lang="es-ES"/>
          </a:p>
        </p:txBody>
      </p:sp>
    </p:spTree>
    <p:extLst>
      <p:ext uri="{BB962C8B-B14F-4D97-AF65-F5344CB8AC3E}">
        <p14:creationId xmlns:p14="http://schemas.microsoft.com/office/powerpoint/2010/main" val="1842822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ADC92C-222A-4226-AA7E-8C7850235BE4}" type="datetimeFigureOut">
              <a:rPr lang="es-ES" smtClean="0"/>
              <a:t>22/02/2016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6F7A8F-2A0F-47B5-845F-9F66454621EC}" type="slidenum">
              <a:rPr lang="es-ES" smtClean="0"/>
              <a:t>‹Nº›</a:t>
            </a:fld>
            <a:endParaRPr lang="es-ES"/>
          </a:p>
        </p:txBody>
      </p:sp>
    </p:spTree>
    <p:extLst>
      <p:ext uri="{BB962C8B-B14F-4D97-AF65-F5344CB8AC3E}">
        <p14:creationId xmlns:p14="http://schemas.microsoft.com/office/powerpoint/2010/main" val="2727867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ctrTitle"/>
          </p:nvPr>
        </p:nvSpPr>
        <p:spPr>
          <a:xfrm>
            <a:off x="685800" y="2033414"/>
            <a:ext cx="7772400" cy="2187674"/>
          </a:xfrm>
        </p:spPr>
        <p:txBody>
          <a:bodyPr>
            <a:normAutofit fontScale="90000"/>
          </a:bodyPr>
          <a:lstStyle/>
          <a:p>
            <a:r>
              <a:rPr lang="es-ES_tradnl" dirty="0" smtClean="0"/>
              <a:t>Criterios establecidos de acuerdo al análisis de los resultados obtenidos en los exámenes institucionales </a:t>
            </a:r>
            <a:endParaRPr lang="es-ES" dirty="0"/>
          </a:p>
        </p:txBody>
      </p:sp>
    </p:spTree>
    <p:extLst>
      <p:ext uri="{BB962C8B-B14F-4D97-AF65-F5344CB8AC3E}">
        <p14:creationId xmlns:p14="http://schemas.microsoft.com/office/powerpoint/2010/main" val="4094129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a:xfrm>
            <a:off x="457200" y="44624"/>
            <a:ext cx="8229600" cy="1143000"/>
          </a:xfrm>
        </p:spPr>
        <p:txBody>
          <a:bodyPr/>
          <a:lstStyle/>
          <a:p>
            <a:r>
              <a:rPr lang="es-ES_tradnl" dirty="0" smtClean="0"/>
              <a:t>Antecedentes</a:t>
            </a:r>
            <a:endParaRPr lang="es-ES" dirty="0"/>
          </a:p>
        </p:txBody>
      </p:sp>
      <p:sp>
        <p:nvSpPr>
          <p:cNvPr id="3" name="2 Marcador de contenido"/>
          <p:cNvSpPr>
            <a:spLocks noGrp="1"/>
          </p:cNvSpPr>
          <p:nvPr>
            <p:ph idx="1"/>
          </p:nvPr>
        </p:nvSpPr>
        <p:spPr>
          <a:xfrm>
            <a:off x="457200" y="908720"/>
            <a:ext cx="8229600" cy="4785395"/>
          </a:xfrm>
        </p:spPr>
        <p:txBody>
          <a:bodyPr>
            <a:normAutofit/>
          </a:bodyPr>
          <a:lstStyle/>
          <a:p>
            <a:r>
              <a:rPr lang="es-ES_tradnl" sz="2800" dirty="0" smtClean="0"/>
              <a:t>Resultados obtenidos en el examen de ingreso al sistema.</a:t>
            </a:r>
          </a:p>
          <a:p>
            <a:r>
              <a:rPr lang="es-ES_tradnl" sz="2800" dirty="0"/>
              <a:t>De la población de  alumnas de la generación 2011-2015 que constaba de 142, solo se identifican 100 registros de las cuales se evidencia que solo 93 presentaron el examen los resultados obtenidos en las cinco dimensiones del perfil profesional de preescolar  de los cuales 60 resultaron idóneas: 8 alumnas se ubicaron en el grupo A, 20 en el grupo B, 32 en el grupo C y 33 en No </a:t>
            </a:r>
            <a:r>
              <a:rPr lang="es-ES_tradnl" sz="2800" dirty="0" smtClean="0"/>
              <a:t>idóneas.</a:t>
            </a:r>
          </a:p>
          <a:p>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1869705236"/>
              </p:ext>
            </p:extLst>
          </p:nvPr>
        </p:nvGraphicFramePr>
        <p:xfrm>
          <a:off x="1475656" y="5805264"/>
          <a:ext cx="7128793" cy="648072"/>
        </p:xfrm>
        <a:graphic>
          <a:graphicData uri="http://schemas.openxmlformats.org/drawingml/2006/table">
            <a:tbl>
              <a:tblPr firstRow="1" firstCol="1" bandRow="1">
                <a:tableStyleId>{5C22544A-7EE6-4342-B048-85BDC9FD1C3A}</a:tableStyleId>
              </a:tblPr>
              <a:tblGrid>
                <a:gridCol w="1800200"/>
                <a:gridCol w="1944216"/>
                <a:gridCol w="1872208"/>
                <a:gridCol w="1512169"/>
              </a:tblGrid>
              <a:tr h="324036">
                <a:tc>
                  <a:txBody>
                    <a:bodyPr/>
                    <a:lstStyle/>
                    <a:p>
                      <a:pPr marL="457200" algn="ctr">
                        <a:lnSpc>
                          <a:spcPct val="115000"/>
                        </a:lnSpc>
                        <a:spcAft>
                          <a:spcPts val="0"/>
                        </a:spcAft>
                      </a:pPr>
                      <a:r>
                        <a:rPr lang="es-MX" sz="1200" dirty="0">
                          <a:effectLst/>
                        </a:rPr>
                        <a:t>Sobresalientes</a:t>
                      </a:r>
                      <a:endParaRPr lang="es-ES" sz="1000" dirty="0">
                        <a:effectLst/>
                        <a:latin typeface="Times New Roman"/>
                        <a:ea typeface="Times New Roman"/>
                      </a:endParaRPr>
                    </a:p>
                  </a:txBody>
                  <a:tcPr marL="68580" marR="68580" marT="0" marB="0"/>
                </a:tc>
                <a:tc>
                  <a:txBody>
                    <a:bodyPr/>
                    <a:lstStyle/>
                    <a:p>
                      <a:pPr marL="457200" algn="ctr">
                        <a:lnSpc>
                          <a:spcPct val="115000"/>
                        </a:lnSpc>
                        <a:spcAft>
                          <a:spcPts val="0"/>
                        </a:spcAft>
                      </a:pPr>
                      <a:r>
                        <a:rPr lang="es-MX" sz="1200" dirty="0">
                          <a:effectLst/>
                        </a:rPr>
                        <a:t>Satisfecho</a:t>
                      </a:r>
                      <a:endParaRPr lang="es-ES" sz="1000" dirty="0">
                        <a:effectLst/>
                        <a:latin typeface="Times New Roman"/>
                        <a:ea typeface="Times New Roman"/>
                      </a:endParaRPr>
                    </a:p>
                  </a:txBody>
                  <a:tcPr marL="68580" marR="68580" marT="0" marB="0"/>
                </a:tc>
                <a:tc>
                  <a:txBody>
                    <a:bodyPr/>
                    <a:lstStyle/>
                    <a:p>
                      <a:pPr marL="457200" algn="ctr">
                        <a:lnSpc>
                          <a:spcPct val="115000"/>
                        </a:lnSpc>
                        <a:spcAft>
                          <a:spcPts val="0"/>
                        </a:spcAft>
                      </a:pPr>
                      <a:r>
                        <a:rPr lang="es-MX" sz="1200" dirty="0">
                          <a:effectLst/>
                        </a:rPr>
                        <a:t>Suficientes</a:t>
                      </a:r>
                      <a:endParaRPr lang="es-ES" sz="1000" dirty="0">
                        <a:effectLst/>
                        <a:latin typeface="Times New Roman"/>
                        <a:ea typeface="Times New Roman"/>
                      </a:endParaRPr>
                    </a:p>
                  </a:txBody>
                  <a:tcPr marL="68580" marR="68580" marT="0" marB="0"/>
                </a:tc>
                <a:tc>
                  <a:txBody>
                    <a:bodyPr/>
                    <a:lstStyle/>
                    <a:p>
                      <a:pPr marL="457200" algn="ctr">
                        <a:lnSpc>
                          <a:spcPct val="115000"/>
                        </a:lnSpc>
                        <a:spcAft>
                          <a:spcPts val="0"/>
                        </a:spcAft>
                      </a:pPr>
                      <a:r>
                        <a:rPr lang="es-MX" sz="1200">
                          <a:effectLst/>
                        </a:rPr>
                        <a:t>Insuficientes</a:t>
                      </a:r>
                      <a:endParaRPr lang="es-ES" sz="1000">
                        <a:effectLst/>
                        <a:latin typeface="Times New Roman"/>
                        <a:ea typeface="Times New Roman"/>
                      </a:endParaRPr>
                    </a:p>
                  </a:txBody>
                  <a:tcPr marL="68580" marR="68580" marT="0" marB="0"/>
                </a:tc>
              </a:tr>
              <a:tr h="324036">
                <a:tc>
                  <a:txBody>
                    <a:bodyPr/>
                    <a:lstStyle/>
                    <a:p>
                      <a:pPr marL="457200" algn="ctr">
                        <a:lnSpc>
                          <a:spcPct val="115000"/>
                        </a:lnSpc>
                        <a:spcAft>
                          <a:spcPts val="0"/>
                        </a:spcAft>
                      </a:pPr>
                      <a:r>
                        <a:rPr lang="es-MX" sz="1200" dirty="0">
                          <a:effectLst/>
                        </a:rPr>
                        <a:t>8</a:t>
                      </a:r>
                      <a:endParaRPr lang="es-ES" sz="1000" dirty="0">
                        <a:effectLst/>
                        <a:latin typeface="Times New Roman"/>
                        <a:ea typeface="Times New Roman"/>
                      </a:endParaRPr>
                    </a:p>
                  </a:txBody>
                  <a:tcPr marL="68580" marR="68580" marT="0" marB="0"/>
                </a:tc>
                <a:tc>
                  <a:txBody>
                    <a:bodyPr/>
                    <a:lstStyle/>
                    <a:p>
                      <a:pPr marL="457200" algn="ctr">
                        <a:lnSpc>
                          <a:spcPct val="115000"/>
                        </a:lnSpc>
                        <a:spcAft>
                          <a:spcPts val="0"/>
                        </a:spcAft>
                      </a:pPr>
                      <a:r>
                        <a:rPr lang="es-MX" sz="1200" dirty="0">
                          <a:effectLst/>
                        </a:rPr>
                        <a:t>20</a:t>
                      </a:r>
                      <a:endParaRPr lang="es-ES" sz="1000" dirty="0">
                        <a:effectLst/>
                        <a:latin typeface="Times New Roman"/>
                        <a:ea typeface="Times New Roman"/>
                      </a:endParaRPr>
                    </a:p>
                  </a:txBody>
                  <a:tcPr marL="68580" marR="68580" marT="0" marB="0"/>
                </a:tc>
                <a:tc>
                  <a:txBody>
                    <a:bodyPr/>
                    <a:lstStyle/>
                    <a:p>
                      <a:pPr marL="457200" algn="ctr">
                        <a:lnSpc>
                          <a:spcPct val="115000"/>
                        </a:lnSpc>
                        <a:spcAft>
                          <a:spcPts val="0"/>
                        </a:spcAft>
                      </a:pPr>
                      <a:r>
                        <a:rPr lang="es-MX" sz="1200" dirty="0">
                          <a:effectLst/>
                        </a:rPr>
                        <a:t>32</a:t>
                      </a:r>
                      <a:endParaRPr lang="es-ES" sz="1000" dirty="0">
                        <a:effectLst/>
                        <a:latin typeface="Times New Roman"/>
                        <a:ea typeface="Times New Roman"/>
                      </a:endParaRPr>
                    </a:p>
                  </a:txBody>
                  <a:tcPr marL="68580" marR="68580" marT="0" marB="0"/>
                </a:tc>
                <a:tc>
                  <a:txBody>
                    <a:bodyPr/>
                    <a:lstStyle/>
                    <a:p>
                      <a:pPr marL="457200" algn="ctr">
                        <a:lnSpc>
                          <a:spcPct val="115000"/>
                        </a:lnSpc>
                        <a:spcAft>
                          <a:spcPts val="0"/>
                        </a:spcAft>
                      </a:pPr>
                      <a:r>
                        <a:rPr lang="es-MX" sz="1200" dirty="0">
                          <a:effectLst/>
                        </a:rPr>
                        <a:t>33</a:t>
                      </a:r>
                      <a:endParaRPr lang="es-E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257260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1 Título"/>
          <p:cNvSpPr>
            <a:spLocks noGrp="1"/>
          </p:cNvSpPr>
          <p:nvPr>
            <p:ph type="title"/>
          </p:nvPr>
        </p:nvSpPr>
        <p:spPr>
          <a:xfrm>
            <a:off x="457200" y="44624"/>
            <a:ext cx="8229600" cy="1143000"/>
          </a:xfrm>
        </p:spPr>
        <p:txBody>
          <a:bodyPr/>
          <a:lstStyle/>
          <a:p>
            <a:r>
              <a:rPr lang="es-ES_tradnl" dirty="0" smtClean="0"/>
              <a:t>Antecedentes</a:t>
            </a:r>
            <a:endParaRPr lang="es-ES" dirty="0"/>
          </a:p>
        </p:txBody>
      </p:sp>
      <p:sp>
        <p:nvSpPr>
          <p:cNvPr id="3" name="2 Marcador de contenido"/>
          <p:cNvSpPr>
            <a:spLocks noGrp="1"/>
          </p:cNvSpPr>
          <p:nvPr>
            <p:ph idx="1"/>
          </p:nvPr>
        </p:nvSpPr>
        <p:spPr>
          <a:xfrm>
            <a:off x="457200" y="980728"/>
            <a:ext cx="8229600" cy="4525963"/>
          </a:xfrm>
        </p:spPr>
        <p:txBody>
          <a:bodyPr>
            <a:normAutofit lnSpcReduction="10000"/>
          </a:bodyPr>
          <a:lstStyle/>
          <a:p>
            <a:pPr algn="just"/>
            <a:r>
              <a:rPr lang="es-ES_tradnl" dirty="0" smtClean="0"/>
              <a:t>Resultados reprobatorios en los exámenes institucionales de los bimestres y en el semestral</a:t>
            </a:r>
          </a:p>
          <a:p>
            <a:pPr algn="just"/>
            <a:r>
              <a:rPr lang="es-ES_tradnl" dirty="0" smtClean="0"/>
              <a:t>Alumnas que desconocen por causa de desinterés los cursos que van a presentar</a:t>
            </a:r>
          </a:p>
          <a:p>
            <a:pPr algn="just"/>
            <a:r>
              <a:rPr lang="es-ES_tradnl" dirty="0" smtClean="0"/>
              <a:t>Los docentes se excusan ante las alumnas diciendo que los reactivos, No los hicieron ellos</a:t>
            </a:r>
          </a:p>
          <a:p>
            <a:pPr marL="0" indent="0" algn="just">
              <a:buNone/>
            </a:pPr>
            <a:r>
              <a:rPr lang="es-ES_tradnl" dirty="0" smtClean="0"/>
              <a:t>( aunque se cuenta con tiempo para revisarlos)</a:t>
            </a:r>
          </a:p>
        </p:txBody>
      </p:sp>
    </p:spTree>
    <p:extLst>
      <p:ext uri="{BB962C8B-B14F-4D97-AF65-F5344CB8AC3E}">
        <p14:creationId xmlns:p14="http://schemas.microsoft.com/office/powerpoint/2010/main" val="741133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4" name="3 Título"/>
          <p:cNvSpPr>
            <a:spLocks noGrp="1"/>
          </p:cNvSpPr>
          <p:nvPr>
            <p:ph type="title"/>
          </p:nvPr>
        </p:nvSpPr>
        <p:spPr/>
        <p:txBody>
          <a:bodyPr/>
          <a:lstStyle/>
          <a:p>
            <a:r>
              <a:rPr lang="es-ES_tradnl" dirty="0" smtClean="0"/>
              <a:t>Que dicen las alumnas?</a:t>
            </a:r>
            <a:endParaRPr lang="es-ES" dirty="0"/>
          </a:p>
        </p:txBody>
      </p:sp>
      <p:sp>
        <p:nvSpPr>
          <p:cNvPr id="3" name="2 Marcador de contenido"/>
          <p:cNvSpPr>
            <a:spLocks noGrp="1"/>
          </p:cNvSpPr>
          <p:nvPr>
            <p:ph idx="1"/>
          </p:nvPr>
        </p:nvSpPr>
        <p:spPr/>
        <p:txBody>
          <a:bodyPr/>
          <a:lstStyle/>
          <a:p>
            <a:r>
              <a:rPr lang="es-ES_tradnl" dirty="0"/>
              <a:t>Q</a:t>
            </a:r>
            <a:r>
              <a:rPr lang="es-ES_tradnl" dirty="0" smtClean="0"/>
              <a:t>ue los contenidos del examen no se dieron al interior del grupo</a:t>
            </a:r>
          </a:p>
          <a:p>
            <a:r>
              <a:rPr lang="es-ES_tradnl" dirty="0" smtClean="0"/>
              <a:t>Argumentan que aunque no acrediten el examen, pasan porque los otros criterios de evaluación ayudan a elevar el resultado final.</a:t>
            </a:r>
          </a:p>
          <a:p>
            <a:r>
              <a:rPr lang="es-ES_tradnl" dirty="0" smtClean="0"/>
              <a:t>Que los reactivos no se entienden </a:t>
            </a:r>
          </a:p>
          <a:p>
            <a:endParaRPr lang="es-ES_tradnl" dirty="0" smtClean="0"/>
          </a:p>
          <a:p>
            <a:endParaRPr lang="es-ES" dirty="0" smtClean="0"/>
          </a:p>
          <a:p>
            <a:endParaRPr lang="es-ES" dirty="0"/>
          </a:p>
        </p:txBody>
      </p:sp>
    </p:spTree>
    <p:extLst>
      <p:ext uri="{BB962C8B-B14F-4D97-AF65-F5344CB8AC3E}">
        <p14:creationId xmlns:p14="http://schemas.microsoft.com/office/powerpoint/2010/main" val="1043676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p:txBody>
          <a:bodyPr/>
          <a:lstStyle/>
          <a:p>
            <a:r>
              <a:rPr lang="es-ES_tradnl" dirty="0" smtClean="0"/>
              <a:t>Lo que se ha constatado</a:t>
            </a:r>
            <a:endParaRPr lang="es-ES" dirty="0"/>
          </a:p>
        </p:txBody>
      </p:sp>
      <p:sp>
        <p:nvSpPr>
          <p:cNvPr id="3" name="2 Marcador de contenido"/>
          <p:cNvSpPr>
            <a:spLocks noGrp="1"/>
          </p:cNvSpPr>
          <p:nvPr>
            <p:ph idx="1"/>
          </p:nvPr>
        </p:nvSpPr>
        <p:spPr>
          <a:xfrm>
            <a:off x="457200" y="1600201"/>
            <a:ext cx="8229600" cy="3917032"/>
          </a:xfrm>
        </p:spPr>
        <p:txBody>
          <a:bodyPr>
            <a:normAutofit/>
          </a:bodyPr>
          <a:lstStyle/>
          <a:p>
            <a:r>
              <a:rPr lang="es-ES_tradnl" dirty="0" smtClean="0"/>
              <a:t>Los alumnos acreditan cuando el docente los orienta con una </a:t>
            </a:r>
            <a:r>
              <a:rPr lang="es-ES_tradnl" u="sng" dirty="0" smtClean="0"/>
              <a:t>«guía»</a:t>
            </a:r>
          </a:p>
          <a:p>
            <a:endParaRPr lang="es-ES_tradnl" dirty="0"/>
          </a:p>
          <a:p>
            <a:r>
              <a:rPr lang="es-ES_tradnl" dirty="0" smtClean="0"/>
              <a:t>Cuando un docente les </a:t>
            </a:r>
            <a:r>
              <a:rPr lang="es-ES_tradnl" u="sng" dirty="0" smtClean="0"/>
              <a:t>«pide» </a:t>
            </a:r>
            <a:r>
              <a:rPr lang="es-ES_tradnl" dirty="0" smtClean="0"/>
              <a:t>a sus alumnos que acrediten el curso, como condición para promediar el curso. Los alumnos estudian y lo acreditan</a:t>
            </a:r>
            <a:endParaRPr lang="es-ES" dirty="0"/>
          </a:p>
        </p:txBody>
      </p:sp>
    </p:spTree>
    <p:extLst>
      <p:ext uri="{BB962C8B-B14F-4D97-AF65-F5344CB8AC3E}">
        <p14:creationId xmlns:p14="http://schemas.microsoft.com/office/powerpoint/2010/main" val="2133040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p:txBody>
          <a:bodyPr/>
          <a:lstStyle/>
          <a:p>
            <a:r>
              <a:rPr lang="es-ES_tradnl" dirty="0" smtClean="0"/>
              <a:t>Plan de Acción</a:t>
            </a:r>
            <a:endParaRPr lang="es-ES" dirty="0"/>
          </a:p>
        </p:txBody>
      </p:sp>
      <p:sp>
        <p:nvSpPr>
          <p:cNvPr id="3" name="2 Marcador de contenido"/>
          <p:cNvSpPr>
            <a:spLocks noGrp="1"/>
          </p:cNvSpPr>
          <p:nvPr>
            <p:ph idx="1"/>
          </p:nvPr>
        </p:nvSpPr>
        <p:spPr>
          <a:xfrm>
            <a:off x="539552" y="1196752"/>
            <a:ext cx="8229600" cy="5184576"/>
          </a:xfrm>
        </p:spPr>
        <p:txBody>
          <a:bodyPr>
            <a:normAutofit fontScale="70000" lnSpcReduction="20000"/>
          </a:bodyPr>
          <a:lstStyle/>
          <a:p>
            <a:pPr algn="just"/>
            <a:r>
              <a:rPr lang="es-ES_tradnl" dirty="0" smtClean="0"/>
              <a:t>Para elevar los resultados de los exámenes       institucionales se establece:</a:t>
            </a:r>
          </a:p>
          <a:p>
            <a:pPr algn="just"/>
            <a:r>
              <a:rPr lang="es-ES_tradnl" dirty="0" smtClean="0"/>
              <a:t>Si el </a:t>
            </a:r>
            <a:r>
              <a:rPr lang="es-ES_tradnl" u="sng" dirty="0" smtClean="0"/>
              <a:t>resultado del examen es 5 o mayor en el primer bimestre</a:t>
            </a:r>
            <a:r>
              <a:rPr lang="es-ES_tradnl" dirty="0" smtClean="0"/>
              <a:t>, la alumna tiene derecho a que se promedie con los criterios restantes de evaluación. </a:t>
            </a:r>
          </a:p>
          <a:p>
            <a:pPr algn="just"/>
            <a:r>
              <a:rPr lang="es-ES_tradnl" dirty="0" smtClean="0"/>
              <a:t>Si el </a:t>
            </a:r>
            <a:r>
              <a:rPr lang="es-ES_tradnl" u="sng" dirty="0" smtClean="0"/>
              <a:t>resultado del examen es 6 o mayor en el segundo bimestre</a:t>
            </a:r>
            <a:r>
              <a:rPr lang="es-ES_tradnl" dirty="0" smtClean="0"/>
              <a:t>, la alumna tiene derecho a que se promedie con los criterios restantes de evaluación</a:t>
            </a:r>
          </a:p>
          <a:p>
            <a:pPr algn="just"/>
            <a:r>
              <a:rPr lang="es-ES_tradnl" dirty="0"/>
              <a:t>Si el </a:t>
            </a:r>
            <a:r>
              <a:rPr lang="es-ES_tradnl" u="sng" dirty="0"/>
              <a:t>resultado del examen es </a:t>
            </a:r>
            <a:r>
              <a:rPr lang="es-ES_tradnl" u="sng" dirty="0" smtClean="0"/>
              <a:t>7 </a:t>
            </a:r>
            <a:r>
              <a:rPr lang="es-ES_tradnl" u="sng" dirty="0"/>
              <a:t>o mayor en el </a:t>
            </a:r>
            <a:r>
              <a:rPr lang="es-ES_tradnl" u="sng" dirty="0" smtClean="0"/>
              <a:t>tercer </a:t>
            </a:r>
            <a:r>
              <a:rPr lang="es-ES_tradnl" u="sng" dirty="0"/>
              <a:t>bimestre</a:t>
            </a:r>
            <a:r>
              <a:rPr lang="es-ES_tradnl" dirty="0"/>
              <a:t>, la alumna tiene derecho a que se promedie con los criterios restantes de evaluación</a:t>
            </a:r>
          </a:p>
          <a:p>
            <a:pPr algn="just"/>
            <a:endParaRPr lang="es-ES_tradnl" dirty="0" smtClean="0"/>
          </a:p>
          <a:p>
            <a:pPr algn="just"/>
            <a:r>
              <a:rPr lang="es-ES_tradnl" dirty="0" smtClean="0"/>
              <a:t>En los grados de 1º, 2º y 3º las alumnas tienen derecho a que se promedie cuando además de alcanzar el mínimo establecido, acrediten el programa de Fomento a la  Lectura.</a:t>
            </a:r>
          </a:p>
          <a:p>
            <a:pPr algn="just"/>
            <a:endParaRPr lang="es-ES" dirty="0"/>
          </a:p>
        </p:txBody>
      </p:sp>
    </p:spTree>
    <p:extLst>
      <p:ext uri="{BB962C8B-B14F-4D97-AF65-F5344CB8AC3E}">
        <p14:creationId xmlns:p14="http://schemas.microsoft.com/office/powerpoint/2010/main" val="1358113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3" name="2 Marcador de contenido"/>
          <p:cNvSpPr>
            <a:spLocks noGrp="1"/>
          </p:cNvSpPr>
          <p:nvPr>
            <p:ph idx="1"/>
          </p:nvPr>
        </p:nvSpPr>
        <p:spPr>
          <a:xfrm>
            <a:off x="457200" y="692696"/>
            <a:ext cx="8229600" cy="5433467"/>
          </a:xfrm>
        </p:spPr>
        <p:txBody>
          <a:bodyPr>
            <a:normAutofit fontScale="85000" lnSpcReduction="10000"/>
          </a:bodyPr>
          <a:lstStyle/>
          <a:p>
            <a:r>
              <a:rPr lang="es-ES_tradnl" dirty="0" smtClean="0"/>
              <a:t>Crear una Comisión de evaluación, para revisión de reactivos.</a:t>
            </a:r>
          </a:p>
          <a:p>
            <a:r>
              <a:rPr lang="es-ES_tradnl" dirty="0" smtClean="0"/>
              <a:t>Reconocimiento a las alumnas que acrediten los exámenes.</a:t>
            </a:r>
          </a:p>
          <a:p>
            <a:r>
              <a:rPr lang="es-ES_tradnl" dirty="0" smtClean="0"/>
              <a:t>Cuadro de reconocimiento (Foto de alumnas)</a:t>
            </a:r>
          </a:p>
          <a:p>
            <a:r>
              <a:rPr lang="es-ES_tradnl" dirty="0" smtClean="0"/>
              <a:t>Evaluación global como requisito indispensable para presentar examen extraordinario.</a:t>
            </a:r>
          </a:p>
          <a:p>
            <a:r>
              <a:rPr lang="es-ES_tradnl" dirty="0" smtClean="0"/>
              <a:t>Monitoreo de tutores para las alumnas en áreas académicas.</a:t>
            </a:r>
          </a:p>
          <a:p>
            <a:r>
              <a:rPr lang="es-ES_tradnl" dirty="0" smtClean="0"/>
              <a:t>Observaciones áulicas y retroalimentación constantes a docentes por parte de subdirección académica</a:t>
            </a:r>
          </a:p>
          <a:p>
            <a:r>
              <a:rPr lang="es-ES_tradnl" dirty="0" smtClean="0"/>
              <a:t>Aplicación de Metodologías de enseñanza al interior de las aulas.</a:t>
            </a:r>
          </a:p>
        </p:txBody>
      </p:sp>
    </p:spTree>
    <p:extLst>
      <p:ext uri="{BB962C8B-B14F-4D97-AF65-F5344CB8AC3E}">
        <p14:creationId xmlns:p14="http://schemas.microsoft.com/office/powerpoint/2010/main" val="2032363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3" name="2 Marcador de contenido"/>
          <p:cNvSpPr>
            <a:spLocks noGrp="1"/>
          </p:cNvSpPr>
          <p:nvPr>
            <p:ph idx="1"/>
          </p:nvPr>
        </p:nvSpPr>
        <p:spPr>
          <a:xfrm>
            <a:off x="457200" y="548680"/>
            <a:ext cx="8229600" cy="5577483"/>
          </a:xfrm>
        </p:spPr>
        <p:txBody>
          <a:bodyPr/>
          <a:lstStyle/>
          <a:p>
            <a:r>
              <a:rPr lang="es-ES_tradnl" dirty="0"/>
              <a:t>Comunicación directa hacia los padres de familia por la institución.</a:t>
            </a:r>
          </a:p>
          <a:p>
            <a:r>
              <a:rPr lang="es-ES_tradnl" dirty="0"/>
              <a:t>Revisión de los resultados de los exámenes, al interior del intercolegiado al termino de cada bimestre para valorar las estrategias implementadas</a:t>
            </a:r>
            <a:r>
              <a:rPr lang="es-ES_tradnl" dirty="0" smtClean="0"/>
              <a:t>.</a:t>
            </a:r>
          </a:p>
          <a:p>
            <a:endParaRPr lang="es-ES" dirty="0"/>
          </a:p>
          <a:p>
            <a:endParaRPr lang="es-ES" dirty="0"/>
          </a:p>
        </p:txBody>
      </p:sp>
    </p:spTree>
    <p:extLst>
      <p:ext uri="{BB962C8B-B14F-4D97-AF65-F5344CB8AC3E}">
        <p14:creationId xmlns:p14="http://schemas.microsoft.com/office/powerpoint/2010/main" val="2838891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239</TotalTime>
  <Words>489</Words>
  <Application>Microsoft Office PowerPoint</Application>
  <PresentationFormat>Presentación en pantalla (4:3)</PresentationFormat>
  <Paragraphs>42</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Criterios establecidos de acuerdo al análisis de los resultados obtenidos en los exámenes institucionales </vt:lpstr>
      <vt:lpstr>Antecedentes</vt:lpstr>
      <vt:lpstr>Antecedentes</vt:lpstr>
      <vt:lpstr>Que dicen las alumnas?</vt:lpstr>
      <vt:lpstr>Lo que se ha constatado</vt:lpstr>
      <vt:lpstr>Plan de Acción</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Resultados de Evaluación</dc:title>
  <dc:creator>SubDireccionTecnica</dc:creator>
  <cp:lastModifiedBy>COMPUTO</cp:lastModifiedBy>
  <cp:revision>16</cp:revision>
  <dcterms:created xsi:type="dcterms:W3CDTF">2016-02-05T19:38:49Z</dcterms:created>
  <dcterms:modified xsi:type="dcterms:W3CDTF">2016-02-22T17:30:46Z</dcterms:modified>
</cp:coreProperties>
</file>