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31F0-E0F8-4E42-A10B-E31F4C8029D9}" type="datetimeFigureOut">
              <a:rPr lang="es-MX" smtClean="0"/>
              <a:t>27/05/2018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5C2F-AA6C-40DD-A4FC-B5A8B8E2E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352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31F0-E0F8-4E42-A10B-E31F4C8029D9}" type="datetimeFigureOut">
              <a:rPr lang="es-MX" smtClean="0"/>
              <a:t>27/05/2018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5C2F-AA6C-40DD-A4FC-B5A8B8E2E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82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31F0-E0F8-4E42-A10B-E31F4C8029D9}" type="datetimeFigureOut">
              <a:rPr lang="es-MX" smtClean="0"/>
              <a:t>27/05/2018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5C2F-AA6C-40DD-A4FC-B5A8B8E2E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571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31F0-E0F8-4E42-A10B-E31F4C8029D9}" type="datetimeFigureOut">
              <a:rPr lang="es-MX" smtClean="0"/>
              <a:t>27/05/2018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5C2F-AA6C-40DD-A4FC-B5A8B8E2E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226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31F0-E0F8-4E42-A10B-E31F4C8029D9}" type="datetimeFigureOut">
              <a:rPr lang="es-MX" smtClean="0"/>
              <a:t>27/05/2018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5C2F-AA6C-40DD-A4FC-B5A8B8E2E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015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31F0-E0F8-4E42-A10B-E31F4C8029D9}" type="datetimeFigureOut">
              <a:rPr lang="es-MX" smtClean="0"/>
              <a:t>27/05/2018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5C2F-AA6C-40DD-A4FC-B5A8B8E2E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54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31F0-E0F8-4E42-A10B-E31F4C8029D9}" type="datetimeFigureOut">
              <a:rPr lang="es-MX" smtClean="0"/>
              <a:t>27/05/2018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5C2F-AA6C-40DD-A4FC-B5A8B8E2E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868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31F0-E0F8-4E42-A10B-E31F4C8029D9}" type="datetimeFigureOut">
              <a:rPr lang="es-MX" smtClean="0"/>
              <a:t>27/05/2018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5C2F-AA6C-40DD-A4FC-B5A8B8E2E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684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31F0-E0F8-4E42-A10B-E31F4C8029D9}" type="datetimeFigureOut">
              <a:rPr lang="es-MX" smtClean="0"/>
              <a:t>27/05/2018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5C2F-AA6C-40DD-A4FC-B5A8B8E2E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096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31F0-E0F8-4E42-A10B-E31F4C8029D9}" type="datetimeFigureOut">
              <a:rPr lang="es-MX" smtClean="0"/>
              <a:t>27/05/2018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5C2F-AA6C-40DD-A4FC-B5A8B8E2E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15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31F0-E0F8-4E42-A10B-E31F4C8029D9}" type="datetimeFigureOut">
              <a:rPr lang="es-MX" smtClean="0"/>
              <a:t>27/05/2018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5C2F-AA6C-40DD-A4FC-B5A8B8E2E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490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E31F0-E0F8-4E42-A10B-E31F4C8029D9}" type="datetimeFigureOut">
              <a:rPr lang="es-MX" smtClean="0"/>
              <a:t>27/05/2018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15C2F-AA6C-40DD-A4FC-B5A8B8E2EF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06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teal.iipe.unesco.org/sites/default/files/mex_-_educacion_preescolar_.pdf" TargetMode="External"/><Relationship Id="rId2" Type="http://schemas.openxmlformats.org/officeDocument/2006/relationships/hyperlink" Target="http://carolinallinas.com/2014/03/plastilina-con-2-ingrediente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arcos de ciencia para niÃ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" y="0"/>
            <a:ext cx="9144000" cy="682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91680" y="1628800"/>
            <a:ext cx="561662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Times New Roman" pitchFamily="18" charset="0"/>
                <a:cs typeface="Times New Roman" pitchFamily="18" charset="0"/>
              </a:rPr>
              <a:t>ESCUELA NORMAL DE EDUCACION PREESCOLAR.</a:t>
            </a:r>
          </a:p>
          <a:p>
            <a:pPr algn="ctr"/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LICENCIATURA EN EDUCACION PREESCOLAR.</a:t>
            </a:r>
          </a:p>
          <a:p>
            <a:pPr algn="ctr"/>
            <a:r>
              <a:rPr lang="es-MX" sz="1200" b="1" dirty="0" smtClean="0">
                <a:latin typeface="Times New Roman" pitchFamily="18" charset="0"/>
                <a:cs typeface="Times New Roman" pitchFamily="18" charset="0"/>
              </a:rPr>
              <a:t>Curso</a:t>
            </a:r>
            <a:r>
              <a:rPr lang="es-MX" sz="12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 Forma, espacio y medida.</a:t>
            </a:r>
          </a:p>
          <a:p>
            <a:pPr algn="ctr"/>
            <a:r>
              <a:rPr lang="es-MX" sz="1200" b="1" dirty="0" smtClean="0">
                <a:latin typeface="Times New Roman" pitchFamily="18" charset="0"/>
                <a:cs typeface="Times New Roman" pitchFamily="18" charset="0"/>
              </a:rPr>
              <a:t>Alumna</a:t>
            </a:r>
            <a:r>
              <a:rPr lang="es-MX" sz="12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 Zaira Vanessa Álvarez Valdez.</a:t>
            </a:r>
          </a:p>
          <a:p>
            <a:pPr algn="ctr"/>
            <a:r>
              <a:rPr lang="es-MX" sz="1200" b="1" dirty="0" smtClean="0">
                <a:latin typeface="Times New Roman" pitchFamily="18" charset="0"/>
                <a:cs typeface="Times New Roman" pitchFamily="18" charset="0"/>
              </a:rPr>
              <a:t>Numero de list</a:t>
            </a:r>
            <a:r>
              <a:rPr lang="es-MX" sz="1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MX" sz="12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algn="ctr"/>
            <a:endParaRPr lang="es-MX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MX" sz="1200" b="1" dirty="0" smtClean="0">
                <a:latin typeface="Times New Roman" pitchFamily="18" charset="0"/>
                <a:cs typeface="Times New Roman" pitchFamily="18" charset="0"/>
              </a:rPr>
              <a:t>Unid</a:t>
            </a:r>
            <a:r>
              <a:rPr lang="es-MX" sz="1200" b="1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s-MX" sz="12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 Medida y calculo geométrico.</a:t>
            </a:r>
          </a:p>
          <a:p>
            <a:pPr algn="ctr"/>
            <a:r>
              <a:rPr lang="es-MX" sz="1200" b="1" dirty="0" smtClean="0">
                <a:latin typeface="Times New Roman" pitchFamily="18" charset="0"/>
                <a:cs typeface="Times New Roman" pitchFamily="18" charset="0"/>
              </a:rPr>
              <a:t>Tem</a:t>
            </a:r>
            <a:r>
              <a:rPr lang="es-MX" sz="1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MX" sz="12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 Tiempo, peso y otras magnitudes medibles.</a:t>
            </a:r>
          </a:p>
          <a:p>
            <a:pPr algn="ctr"/>
            <a:endParaRPr lang="es-MX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1200" b="1" dirty="0" smtClean="0">
                <a:latin typeface="Times New Roman" pitchFamily="18" charset="0"/>
                <a:cs typeface="Times New Roman" pitchFamily="18" charset="0"/>
              </a:rPr>
              <a:t>Competenci</a:t>
            </a:r>
            <a:r>
              <a:rPr lang="es-MX" sz="1200" b="1" dirty="0" smtClean="0">
                <a:latin typeface="Times New Roman" pitchFamily="18" charset="0"/>
                <a:cs typeface="Times New Roman" pitchFamily="18" charset="0"/>
              </a:rPr>
              <a:t>a del curso a desarrollar</a:t>
            </a:r>
            <a:r>
              <a:rPr lang="es-MX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a las tecnologías de la información y la comunicación 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(TIC) como herr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amientas para la enseñanza y aprendizaje en ambientes de resolución de problemas cuantitativos.</a:t>
            </a:r>
          </a:p>
          <a:p>
            <a:r>
              <a:rPr lang="es-MX" sz="1200" b="1" dirty="0" smtClean="0">
                <a:latin typeface="Times New Roman" pitchFamily="18" charset="0"/>
                <a:cs typeface="Times New Roman" pitchFamily="18" charset="0"/>
              </a:rPr>
              <a:t>Aprendizaje esperado</a:t>
            </a:r>
            <a:r>
              <a:rPr lang="es-MX" sz="1200" b="1" i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Justifique y realice el análisis del trabajo con los niños de diversas magnitudes   para favorecer competencias del campo de pensamiento matemático en el aspecto de forma, espacio y medida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s-MX" sz="1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MX" sz="1200" b="1" dirty="0" smtClean="0">
                <a:latin typeface="Times New Roman" pitchFamily="18" charset="0"/>
                <a:cs typeface="Times New Roman" pitchFamily="18" charset="0"/>
              </a:rPr>
              <a:t>asgos o competencias esperadas del perfil de egreso</a:t>
            </a:r>
            <a:r>
              <a:rPr lang="es-MX" sz="1200" b="1" i="1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diseña planeaciones didácticas, aplicando sus conocimientos pedagógicos y disciplinares para responder a las necesidades del contexto en el marco de los planes y programas de educación básica.</a:t>
            </a:r>
            <a:endParaRPr lang="es-MX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1200" b="1" dirty="0" smtClean="0">
                <a:latin typeface="Times New Roman" pitchFamily="18" charset="0"/>
                <a:cs typeface="Times New Roman" pitchFamily="18" charset="0"/>
              </a:rPr>
              <a:t>Tem</a:t>
            </a:r>
            <a:r>
              <a:rPr lang="es-MX" sz="1200" b="1" dirty="0" smtClean="0">
                <a:latin typeface="Times New Roman" pitchFamily="18" charset="0"/>
                <a:cs typeface="Times New Roman" pitchFamily="18" charset="0"/>
              </a:rPr>
              <a:t>a del trabajo a desarrollar</a:t>
            </a:r>
            <a:r>
              <a:rPr lang="es-MX" sz="1200" b="1" i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experimento de magnitudes de medida (masa) .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8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9144000" cy="386104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25702" y="179210"/>
            <a:ext cx="8690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CONSERVACION DE LA MASA.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81456" y="1268760"/>
            <a:ext cx="6696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Times New Roman" pitchFamily="18" charset="0"/>
                <a:cs typeface="Times New Roman" pitchFamily="18" charset="0"/>
              </a:rPr>
              <a:t>Pens</a:t>
            </a:r>
            <a:r>
              <a:rPr lang="es-MX" sz="1400" b="1" dirty="0" smtClean="0">
                <a:latin typeface="Times New Roman" pitchFamily="18" charset="0"/>
                <a:cs typeface="Times New Roman" pitchFamily="18" charset="0"/>
              </a:rPr>
              <a:t>amiento matemático.</a:t>
            </a:r>
          </a:p>
          <a:p>
            <a:pPr algn="ctr"/>
            <a:endParaRPr lang="es-MX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MX" sz="1400" b="1" dirty="0" smtClean="0">
                <a:latin typeface="Times New Roman" pitchFamily="18" charset="0"/>
                <a:cs typeface="Times New Roman" pitchFamily="18" charset="0"/>
              </a:rPr>
              <a:t>Aspecto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. Forma, espacio y medida.</a:t>
            </a:r>
          </a:p>
          <a:p>
            <a:pPr algn="ctr"/>
            <a:r>
              <a:rPr lang="es-MX" sz="1400" b="1" dirty="0" smtClean="0">
                <a:latin typeface="Times New Roman" pitchFamily="18" charset="0"/>
                <a:cs typeface="Times New Roman" pitchFamily="18" charset="0"/>
              </a:rPr>
              <a:t>Competenci</a:t>
            </a:r>
            <a:r>
              <a:rPr lang="es-MX" sz="1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. Utiliza unidades no convencionales para resolver problemas que implican medir magnitudes de longitud, capacidad, peso y tiempo, e identifica para que sirven algunos instrumentos de medición.</a:t>
            </a:r>
          </a:p>
          <a:p>
            <a:pPr algn="ctr"/>
            <a:r>
              <a:rPr lang="es-MX" sz="1400" b="1" dirty="0" smtClean="0">
                <a:latin typeface="Times New Roman" pitchFamily="18" charset="0"/>
                <a:cs typeface="Times New Roman" pitchFamily="18" charset="0"/>
              </a:rPr>
              <a:t>Aprendizajes esperados. 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Elige y argumenta que conviene usar como instrumento para comparar magnitudes y saber cual 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(objeto) mide o pesa más o menos, o a cuál le cabe más o menos.</a:t>
            </a:r>
            <a:endParaRPr lang="es-MX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fondos de ciencia para niÃ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5"/>
            <a:ext cx="915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39" y="2780928"/>
            <a:ext cx="2448272" cy="3264363"/>
          </a:xfrm>
        </p:spPr>
      </p:pic>
      <p:sp>
        <p:nvSpPr>
          <p:cNvPr id="4" name="3 CuadroTexto"/>
          <p:cNvSpPr txBox="1"/>
          <p:nvPr/>
        </p:nvSpPr>
        <p:spPr>
          <a:xfrm>
            <a:off x="179512" y="2607737"/>
            <a:ext cx="24482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Times New Roman" pitchFamily="18" charset="0"/>
                <a:cs typeface="Times New Roman" pitchFamily="18" charset="0"/>
              </a:rPr>
              <a:t>¿Qué necesito?</a:t>
            </a:r>
          </a:p>
          <a:p>
            <a:pPr algn="ctr"/>
            <a:endParaRPr lang="es-MX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Maicena 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(fécula de maíz)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Acondicionador de cabello.</a:t>
            </a:r>
          </a:p>
          <a:p>
            <a:pPr marL="285750" indent="-285750">
              <a:buFontTx/>
              <a:buChar char="-"/>
            </a:pP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antes vegetales.</a:t>
            </a:r>
            <a:endParaRPr lang="es-MX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67744" y="1412775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Times New Roman" pitchFamily="18" charset="0"/>
                <a:cs typeface="Times New Roman" pitchFamily="18" charset="0"/>
              </a:rPr>
              <a:t>Duración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. 15 – 20 minutos</a:t>
            </a:r>
            <a:endParaRPr lang="es-MX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4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9481" y="1179837"/>
            <a:ext cx="23105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Times New Roman" pitchFamily="18" charset="0"/>
                <a:cs typeface="Times New Roman" pitchFamily="18" charset="0"/>
              </a:rPr>
              <a:t>¿Cómo se hace?</a:t>
            </a:r>
          </a:p>
          <a:p>
            <a:pPr algn="ctr"/>
            <a:endParaRPr lang="es-MX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En un recipiente limpio y seco se 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agrega la maicena y poco a poco se va incorporando el acondicionador. Se utiliza una medida de acondicionador por dos medidas de maicena. Se mezcla bien.</a:t>
            </a:r>
          </a:p>
          <a:p>
            <a:pPr algn="ctr"/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Si tu m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asa queda muy pegajosa agrega un poco mas de maicena y si por el contrario quedo muy seca agrega mas acondicionador.</a:t>
            </a:r>
          </a:p>
          <a:p>
            <a:pPr algn="ctr"/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amasa bien y se le va agregando el colorante que se desea .</a:t>
            </a:r>
            <a:endParaRPr lang="es-MX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31" y="968116"/>
            <a:ext cx="1728451" cy="230460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09" y="332656"/>
            <a:ext cx="1800200" cy="240026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04" y="1028227"/>
            <a:ext cx="1907453" cy="254327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31" y="3896679"/>
            <a:ext cx="1909124" cy="254549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1498"/>
            <a:ext cx="1835445" cy="244726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990946"/>
            <a:ext cx="1852056" cy="24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914400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5576" y="332656"/>
            <a:ext cx="770485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Se forma un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 bol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a de plastilina</a:t>
            </a: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después esta se divide en 2 igua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les y se le pregunt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a al niño.</a:t>
            </a:r>
          </a:p>
          <a:p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¿ son del mismo t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amaño 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¿ por que ?</a:t>
            </a:r>
          </a:p>
          <a:p>
            <a:endParaRPr lang="es-MX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Después se le pide a la niña que con una bolita de plastilina forme un gusano. Al termino se le vuelve a cuestionar.</a:t>
            </a:r>
          </a:p>
          <a:p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¿ cual figura es mas grande?</a:t>
            </a:r>
          </a:p>
          <a:p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¿ por que ?</a:t>
            </a:r>
          </a:p>
          <a:p>
            <a:endParaRPr lang="es-MX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Por ultimo el gusano lo dividimos en 3 pedacitos y formamos bolitas y de igual manera se cuestiona acerca de cual tiene mas plastilina o cual es mayor. </a:t>
            </a:r>
            <a:endParaRPr lang="es-MX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3556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94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7544" y="260648"/>
            <a:ext cx="7632848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MX" sz="1400" b="1" dirty="0">
                <a:latin typeface="Times New Roman" pitchFamily="18" charset="0"/>
                <a:cs typeface="Times New Roman" pitchFamily="18" charset="0"/>
              </a:rPr>
              <a:t>beneficios de jugar con plastilina para los niños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1400" dirty="0" smtClean="0">
                <a:latin typeface="Times New Roman" pitchFamily="18" charset="0"/>
                <a:cs typeface="Times New Roman" pitchFamily="18" charset="0"/>
              </a:rPr>
            </a:br>
            <a:endParaRPr lang="es-MX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– Creatividad.  A través de la plastilina el niño incentiva su creatividad ya que imagina, crea y, a la vez, materializa los pensamientos que tiene en su mente, por lo que aporta múltiples beneficios a su fantasía.</a:t>
            </a:r>
          </a:p>
          <a:p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 -   Motricidad fina. La plastilina es también estimulador de la motricidad fina, la de sus manitas, ya que al jugar     van adquiriendo agilidad, fuerza y destreza en sus dedos, lo que después será muy importante cuando empiece a aprender</a:t>
            </a:r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leer y a escribir. </a:t>
            </a:r>
            <a:endParaRPr lang="es-MX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Diferenciar </a:t>
            </a:r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colores. Se utiliza mucho en Educación Infantil porque permite al niño diferenciar colores, amasar, ablandar, separar y volver a unir piezas, etcétera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Proporciones. Al igual que aprende a diferenciar colores, también la plastilina puede ser una perfecta herramienta para acostumbrarse a los diferentes tamaños y proporciones de las cosas. </a:t>
            </a:r>
            <a:endParaRPr lang="es-MX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Concentración</a:t>
            </a:r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. Jugar con la plastilina, además, favorece la concentración de nuestros hijos, pues 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les</a:t>
            </a:r>
            <a:br>
              <a:rPr lang="es-MX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propone </a:t>
            </a:r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metas a corto y largo plazo (como realizar una figura), como también pasa con el ajedrez. Se trata de una actividad motivante y divertida que les mantiene ocupados en periodos de tiempo que pueden ser bastante largos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Relajación. Es una actividad que, al tiempo que le divierte, también le puede relajar y tranquilizar en momentos de nervios. Por ello, también se recomienda en niños inquietos o hiperactivos para que jueguen con ella después de otras actividades y se 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despejen</a:t>
            </a:r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mente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Autoestima. La plastilina, además, puede aumentar la autoestima de tus hijos cuando consigan realizar la figura que se han propuesto y ver que les felicitas por lo bonita que les ha quedado.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1400" dirty="0" smtClean="0">
                <a:latin typeface="Times New Roman" pitchFamily="18" charset="0"/>
                <a:cs typeface="Times New Roman" pitchFamily="18" charset="0"/>
              </a:rPr>
            </a:br>
            <a:endParaRPr lang="es-MX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157192"/>
            <a:ext cx="2448271" cy="12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69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hlinkClick r:id="rId2"/>
              </a:rPr>
              <a:t>http://carolinallinas.com/2014/03/plastilina-con-2-ingredientes.html</a:t>
            </a:r>
            <a:endParaRPr lang="es-MX" dirty="0" smtClean="0"/>
          </a:p>
          <a:p>
            <a:r>
              <a:rPr lang="es-MX" dirty="0" smtClean="0">
                <a:hlinkClick r:id="rId3"/>
              </a:rPr>
              <a:t>http://www.siteal.iipe.unesco.org/sites/default/files/mex_-_educacion_preescolar_.pdf</a:t>
            </a:r>
            <a:endParaRPr lang="es-MX" dirty="0" smtClean="0"/>
          </a:p>
          <a:p>
            <a:r>
              <a:rPr lang="es-MX" dirty="0" smtClean="0"/>
              <a:t>http://www.hacerfamilia.com/ocio/noticia-beneficios-jugar-plastilina-ninos-20150216090810.html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01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473</Words>
  <Application>Microsoft Office PowerPoint</Application>
  <PresentationFormat>Presentación en pantalla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25</cp:revision>
  <dcterms:created xsi:type="dcterms:W3CDTF">2018-05-27T23:20:51Z</dcterms:created>
  <dcterms:modified xsi:type="dcterms:W3CDTF">2018-05-29T02:10:22Z</dcterms:modified>
</cp:coreProperties>
</file>