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FDB1C8B4-8639-4C39-B398-1BAC2CDCC5FB}">
  <a:tblStyle styleId="{FDB1C8B4-8639-4C39-B398-1BAC2CDCC5F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8" d="100"/>
          <a:sy n="68" d="100"/>
        </p:scale>
        <p:origin x="-576" y="-13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0604758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undoprimaria.com/juegos-matematicas/actividades-medidas-longitud-peso-capacidad-tiempo-primaria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undoprimaria.com/juegos-matematicas/actividades-medidas-longitud-peso-capacidad-tiempo-primaria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174175" y="0"/>
            <a:ext cx="9144000" cy="1313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6000" b="1">
                <a:solidFill>
                  <a:srgbClr val="1155CC"/>
                </a:solidFill>
              </a:rPr>
              <a:t>Animales del Zoológico</a:t>
            </a:r>
            <a:r>
              <a:rPr lang="es"/>
              <a:t> </a:t>
            </a:r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2686300" y="444717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 b="1">
                <a:solidFill>
                  <a:srgbClr val="FF00FF"/>
                </a:solidFill>
              </a:rPr>
              <a:t>Virginia Libertad Reyna Hidalgo</a:t>
            </a:r>
            <a:endParaRPr sz="1200" b="1">
              <a:solidFill>
                <a:srgbClr val="FF00FF"/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1200" b="1">
                <a:solidFill>
                  <a:srgbClr val="FF00FF"/>
                </a:solidFill>
              </a:rPr>
              <a:t>Diana Sofia Gutierres Zapata</a:t>
            </a:r>
            <a:r>
              <a:rPr lang="es" sz="1200">
                <a:solidFill>
                  <a:srgbClr val="FF00FF"/>
                </a:solidFill>
              </a:rPr>
              <a:t> </a:t>
            </a:r>
            <a:endParaRPr sz="1200">
              <a:solidFill>
                <a:srgbClr val="FF00FF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Shape 60"/>
          <p:cNvGraphicFramePr/>
          <p:nvPr/>
        </p:nvGraphicFramePr>
        <p:xfrm>
          <a:off x="129125" y="95005"/>
          <a:ext cx="8769750" cy="5223037"/>
        </p:xfrm>
        <a:graphic>
          <a:graphicData uri="http://schemas.openxmlformats.org/drawingml/2006/table">
            <a:tbl>
              <a:tblPr>
                <a:noFill/>
                <a:tableStyleId>{FDB1C8B4-8639-4C39-B398-1BAC2CDCC5FB}</a:tableStyleId>
              </a:tblPr>
              <a:tblGrid>
                <a:gridCol w="1081475"/>
                <a:gridCol w="382850"/>
                <a:gridCol w="1318350"/>
                <a:gridCol w="1386900"/>
                <a:gridCol w="1179650"/>
                <a:gridCol w="2133800"/>
                <a:gridCol w="1286725"/>
              </a:tblGrid>
              <a:tr h="612525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200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Nivel:</a:t>
                      </a:r>
                      <a:endParaRPr sz="1100" b="1"/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100" b="1"/>
                        <a:t>tercer grado </a:t>
                      </a:r>
                      <a:endParaRPr sz="1100" b="1"/>
                    </a:p>
                  </a:txBody>
                  <a:tcPr marL="44450" marR="44450" marT="91425" marB="91425">
                    <a:lnL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s" sz="1800" cap="small">
                          <a:solidFill>
                            <a:srgbClr val="000000"/>
                          </a:solidFill>
                        </a:rPr>
                        <a:t>animales del zoológico </a:t>
                      </a:r>
                      <a:endParaRPr sz="1800" b="1"/>
                    </a:p>
                  </a:txBody>
                  <a:tcPr marL="44450" marR="44450" marT="91425" marB="91425">
                    <a:lnL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100" b="1"/>
                        <a:t>Fecha:</a:t>
                      </a:r>
                      <a:endParaRPr sz="1000" b="1"/>
                    </a:p>
                  </a:txBody>
                  <a:tcPr marL="44450" marR="44450" marT="91425" marB="91425">
                    <a:lnL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99999"/>
                    </a:solidFill>
                  </a:tcPr>
                </a:tc>
              </a:tr>
              <a:tr h="493175">
                <a:tc grid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100" b="1"/>
                        <a:t>Campo</a:t>
                      </a:r>
                      <a:endParaRPr sz="1100" b="1"/>
                    </a:p>
                  </a:txBody>
                  <a:tcPr marL="44450" marR="44450" marT="91425" marB="91425">
                    <a:lnL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100" b="1"/>
                        <a:t>Competencia</a:t>
                      </a:r>
                      <a:endParaRPr sz="1100" b="1"/>
                    </a:p>
                  </a:txBody>
                  <a:tcPr marL="44450" marR="44450" marT="91425" marB="91425">
                    <a:lnL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100" b="1"/>
                        <a:t> </a:t>
                      </a:r>
                      <a:r>
                        <a:rPr lang="es" sz="1100" b="1">
                          <a:solidFill>
                            <a:schemeClr val="dk1"/>
                          </a:solidFill>
                        </a:rPr>
                        <a:t>Aprendizaje esperado</a:t>
                      </a:r>
                      <a:endParaRPr sz="1100" b="1"/>
                    </a:p>
                  </a:txBody>
                  <a:tcPr marL="44450" marR="44450" marT="91425" marB="91425">
                    <a:lnL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100" b="1">
                          <a:solidFill>
                            <a:schemeClr val="dk1"/>
                          </a:solidFill>
                        </a:rPr>
                        <a:t>Propósito</a:t>
                      </a:r>
                      <a:endParaRPr sz="1100" b="1"/>
                    </a:p>
                  </a:txBody>
                  <a:tcPr marL="44450" marR="44450" marT="91425" marB="91425">
                    <a:lnL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100" b="1"/>
                        <a:t>Actividades de enseñanza-aprendizaje</a:t>
                      </a:r>
                      <a:endParaRPr sz="1100" b="1"/>
                    </a:p>
                  </a:txBody>
                  <a:tcPr marL="44450" marR="44450" marT="91425" marB="91425">
                    <a:lnL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100" b="1"/>
                        <a:t>tiempo</a:t>
                      </a:r>
                      <a:endParaRPr sz="1100" b="1"/>
                    </a:p>
                  </a:txBody>
                  <a:tcPr marL="44450" marR="44450" marT="91425" marB="91425">
                    <a:lnL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3247250">
                <a:tc grid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200"/>
                        <a:t>Pensamiento matemático</a:t>
                      </a:r>
                      <a:endParaRPr sz="1200"/>
                    </a:p>
                    <a:p>
                      <a:pPr marL="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  <a:p>
                      <a:pPr marL="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200"/>
                    </a:p>
                  </a:txBody>
                  <a:tcPr marL="44450" marR="44450" marT="91425" marB="91425">
                    <a:lnL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" sz="1200">
                          <a:solidFill>
                            <a:schemeClr val="dk1"/>
                          </a:solidFill>
                        </a:rPr>
                        <a:t>utiliza unidades no convencionales para resolver problemas que implican medir magnitudes de longitud, capacidad, peso y tiempo e identifica para qué sirven algunos instrumentos de medición</a:t>
                      </a:r>
                      <a:endParaRPr sz="1200"/>
                    </a:p>
                  </a:txBody>
                  <a:tcPr marL="44450" marR="44450" marT="91425" marB="91425">
                    <a:lnL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1143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0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Elige y argumenta qué conviene usar como instrumento para comparar magnitudes y saber cuál objeto mide o pesa más o menos o cual cabe más o menos</a:t>
                      </a:r>
                      <a:endParaRPr/>
                    </a:p>
                  </a:txBody>
                  <a:tcPr marL="44450" marR="44450" marT="91425" marB="91425">
                    <a:lnL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200">
                          <a:solidFill>
                            <a:schemeClr val="dk1"/>
                          </a:solidFill>
                        </a:rPr>
                        <a:t>Utiliza medidas no convencionales para comparar magnitudes</a:t>
                      </a:r>
                      <a:endParaRPr sz="10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4450" marR="44450" marT="91425" marB="91425">
                    <a:lnL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11430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000"/>
                        <a:t>INICIO </a:t>
                      </a:r>
                      <a:endParaRPr sz="1000"/>
                    </a:p>
                    <a:p>
                      <a:pPr marL="0" marR="1143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s" sz="1000">
                          <a:solidFill>
                            <a:srgbClr val="000000"/>
                          </a:solidFill>
                        </a:rPr>
                        <a:t>observar y manipular las diferentes cajas, y </a:t>
                      </a:r>
                      <a:endParaRPr sz="1000">
                        <a:solidFill>
                          <a:srgbClr val="000000"/>
                        </a:solidFill>
                      </a:endParaRPr>
                    </a:p>
                    <a:p>
                      <a:pPr marL="0" marR="11430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000"/>
                        <a:t>cuestionar  a los niños :¿cuántas pelotas creen que caben en las cajas ?</a:t>
                      </a:r>
                      <a:endParaRPr sz="1000"/>
                    </a:p>
                    <a:p>
                      <a:pPr marL="0" marR="11430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  <a:p>
                      <a:pPr marL="0" marR="11430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  <a:p>
                      <a:pPr marL="0" marR="11430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000"/>
                        <a:t>DESARROLLO.</a:t>
                      </a:r>
                      <a:endParaRPr sz="1000"/>
                    </a:p>
                    <a:p>
                      <a:pPr marL="0" marR="11430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000"/>
                        <a:t>Formar  5 a 6  filas ,enfrente de cada caja se encontrarán a diferentes distancias de la caja ,  lanzarán una pelota e intentan acertar en la boca del animal. La distancia se medirán mediante  los diferentes recursos.</a:t>
                      </a:r>
                      <a:endParaRPr sz="1000"/>
                    </a:p>
                    <a:p>
                      <a:pPr marL="0" marR="1143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000"/>
                    </a:p>
                    <a:p>
                      <a:pPr marL="0" marR="11430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  <a:p>
                      <a:pPr marL="0" marR="11430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/>
                    </a:p>
                  </a:txBody>
                  <a:tcPr marL="44450" marR="44450" marT="91425" marB="91425">
                    <a:lnL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s" cap="small">
                          <a:solidFill>
                            <a:srgbClr val="000000"/>
                          </a:solidFill>
                        </a:rPr>
                        <a:t>15 - 20 min. </a:t>
                      </a:r>
                      <a:endParaRPr cap="small">
                        <a:solidFill>
                          <a:srgbClr val="000000"/>
                        </a:solidFill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cap="small"/>
                    </a:p>
                  </a:txBody>
                  <a:tcPr marL="44450" marR="44450" marT="91425" marB="91425">
                    <a:lnL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293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5" name="Shape 65"/>
          <p:cNvGraphicFramePr/>
          <p:nvPr/>
        </p:nvGraphicFramePr>
        <p:xfrm>
          <a:off x="129125" y="155805"/>
          <a:ext cx="9014875" cy="4251800"/>
        </p:xfrm>
        <a:graphic>
          <a:graphicData uri="http://schemas.openxmlformats.org/drawingml/2006/table">
            <a:tbl>
              <a:tblPr>
                <a:noFill/>
                <a:tableStyleId>{FDB1C8B4-8639-4C39-B398-1BAC2CDCC5FB}</a:tableStyleId>
              </a:tblPr>
              <a:tblGrid>
                <a:gridCol w="1055825"/>
                <a:gridCol w="382850"/>
                <a:gridCol w="1162750"/>
                <a:gridCol w="1945675"/>
                <a:gridCol w="1100400"/>
                <a:gridCol w="1657925"/>
                <a:gridCol w="924725"/>
                <a:gridCol w="784725"/>
              </a:tblGrid>
              <a:tr h="3722500">
                <a:tc grid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  <a:p>
                      <a:pPr marL="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  <a:p>
                      <a:pPr marL="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200"/>
                    </a:p>
                  </a:txBody>
                  <a:tcPr marL="44450" marR="44450" marT="91425" marB="91425">
                    <a:lnL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44450" marR="44450" marT="91425" marB="91425">
                    <a:lnL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44450" marR="44450" marT="91425" marB="91425">
                    <a:lnL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11430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4450" marR="44450" marT="91425" marB="91425">
                    <a:lnL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1143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marR="1143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marR="1143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" sz="1000">
                          <a:solidFill>
                            <a:schemeClr val="dk1"/>
                          </a:solidFill>
                        </a:rPr>
                        <a:t>comparar  cuántas pelotas están en cada una de las cajas,cuánta distancia existe entre el lugar de lanzamiento hasta la caja y de qué otra manera  se puede medir esa longitud.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marR="1143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marR="1143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marR="1143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" sz="1000">
                          <a:solidFill>
                            <a:schemeClr val="dk1"/>
                          </a:solidFill>
                        </a:rPr>
                        <a:t>CIERRE.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marR="1143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" sz="1000">
                          <a:solidFill>
                            <a:schemeClr val="dk1"/>
                          </a:solidFill>
                        </a:rPr>
                        <a:t>Jugarán en: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marR="1143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" sz="1000" u="sng">
                          <a:solidFill>
                            <a:schemeClr val="accent5"/>
                          </a:solidFill>
                          <a:hlinkClick r:id="rId3"/>
                        </a:rPr>
                        <a:t>https://www.mundoprimaria.com/juegos-matematicas/actividades-medidas-longitud-peso-capacidad-tiempo-primaria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marR="1143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" sz="1000">
                          <a:solidFill>
                            <a:schemeClr val="dk1"/>
                          </a:solidFill>
                        </a:rPr>
                        <a:t>consta en medir diferente objetos con la medida convencionales </a:t>
                      </a:r>
                      <a:endParaRPr sz="1000">
                        <a:solidFill>
                          <a:schemeClr val="dk1"/>
                        </a:solidFill>
                      </a:endParaRPr>
                    </a:p>
                    <a:p>
                      <a:pPr marL="0" marR="11430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1000">
                        <a:solidFill>
                          <a:schemeClr val="dk1"/>
                        </a:solidFill>
                      </a:endParaRPr>
                    </a:p>
                  </a:txBody>
                  <a:tcPr marL="44450" marR="44450" marT="91425" marB="91425">
                    <a:lnL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/>
                    </a:p>
                  </a:txBody>
                  <a:tcPr marL="44450" marR="44450" marT="91425" marB="91425">
                    <a:lnL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29300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0" name="Shape 70"/>
          <p:cNvGraphicFramePr/>
          <p:nvPr/>
        </p:nvGraphicFramePr>
        <p:xfrm>
          <a:off x="129125" y="95005"/>
          <a:ext cx="8799075" cy="4844899"/>
        </p:xfrm>
        <a:graphic>
          <a:graphicData uri="http://schemas.openxmlformats.org/drawingml/2006/table">
            <a:tbl>
              <a:tblPr>
                <a:noFill/>
                <a:tableStyleId>{FDB1C8B4-8639-4C39-B398-1BAC2CDCC5FB}</a:tableStyleId>
              </a:tblPr>
              <a:tblGrid>
                <a:gridCol w="2217050"/>
                <a:gridCol w="2113575"/>
                <a:gridCol w="382850"/>
                <a:gridCol w="2376725"/>
                <a:gridCol w="1708875"/>
              </a:tblGrid>
              <a:tr h="6210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" sz="1200" b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Materia:</a:t>
                      </a:r>
                      <a:endParaRPr sz="1200" b="1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" sz="1200" b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Matemáticas y ciencias </a:t>
                      </a:r>
                      <a:endParaRPr sz="12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4450" marR="44450" marT="91425" marB="91425">
                    <a:lnL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200" b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Temas :</a:t>
                      </a:r>
                      <a:endParaRPr sz="1200" b="1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200" b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Longitud y Volumen.</a:t>
                      </a:r>
                      <a:endParaRPr sz="1200" b="1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4450" marR="44450" marT="91425" marB="91425">
                    <a:lnL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" sz="12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Grado: </a:t>
                      </a:r>
                      <a:endParaRPr sz="12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" sz="12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3 de preescolar  en adelante( 5 años en adelante) </a:t>
                      </a:r>
                      <a:endParaRPr sz="12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4450" marR="44450" marT="91425" marB="91425">
                    <a:lnL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58800"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" sz="1200" b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Recursos didácticos</a:t>
                      </a:r>
                      <a:endParaRPr sz="1200"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4450" marR="44450" marT="91425" marB="91425">
                    <a:lnL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" sz="1200" b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Sistema de evaluación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4450" marR="44450" marT="91425" marB="91425">
                    <a:lnL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Sistema de evaluación de la herramienta </a:t>
                      </a:r>
                      <a:endParaRPr sz="1200"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4450" marR="44450" marT="91425" marB="91425">
                    <a:lnL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s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referencia bibliográfica:</a:t>
                      </a:r>
                      <a:endParaRPr sz="1200"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" sz="1200" b="1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(liga) </a:t>
                      </a:r>
                      <a:endParaRPr sz="1200" b="1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4450" marR="44450" marT="91425" marB="91425">
                    <a:lnL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FFF"/>
                    </a:solidFill>
                  </a:tcPr>
                </a:tc>
              </a:tr>
              <a:tr h="3113000">
                <a:tc>
                  <a:txBody>
                    <a:bodyPr/>
                    <a:lstStyle/>
                    <a:p>
                      <a:pPr marL="457200" lvl="0" indent="-3048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Char char="❖"/>
                      </a:pPr>
                      <a:r>
                        <a:rPr lang="es" sz="12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tres cajas de carton  decoradas de animales .</a:t>
                      </a:r>
                      <a:endParaRPr sz="12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457200" lvl="0" indent="-30480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Char char="❖"/>
                      </a:pPr>
                      <a:r>
                        <a:rPr lang="es" sz="12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pelotas de colores </a:t>
                      </a:r>
                      <a:endParaRPr sz="12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457200" lvl="0" indent="-30480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Char char="❖"/>
                      </a:pPr>
                      <a:r>
                        <a:rPr lang="es" sz="12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liston en varias medidas 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457200" lvl="0" indent="-30480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Char char="❖"/>
                      </a:pPr>
                      <a:r>
                        <a:rPr lang="es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Computadora(s),pizarron didactico 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457200" lvl="0" indent="-30480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Char char="❖"/>
                      </a:pPr>
                      <a:r>
                        <a:rPr lang="es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Internet.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457200" lvl="0" indent="-30480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Char char="❖"/>
                      </a:pPr>
                      <a:r>
                        <a:rPr lang="es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página :web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4450" marR="44450" marT="91425" marB="91425">
                    <a:lnL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" sz="12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Lista de cotejo niño:</a:t>
                      </a:r>
                      <a:endParaRPr sz="12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457200" lvl="0" indent="-3048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Char char="★"/>
                      </a:pPr>
                      <a:r>
                        <a:rPr lang="es" sz="12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Identifica las medidas no convencionales para la longitud.</a:t>
                      </a:r>
                      <a:endParaRPr sz="12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457200" lvl="0" indent="-3048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Char char="★"/>
                      </a:pPr>
                      <a:r>
                        <a:rPr lang="es" sz="12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Compara resultados </a:t>
                      </a:r>
                      <a:endParaRPr sz="12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457200" lvl="0" indent="-3048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Char char="★"/>
                      </a:pPr>
                      <a:r>
                        <a:rPr lang="es" sz="12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Identifican a qué objeto le cabe más o menos pelotas</a:t>
                      </a:r>
                      <a:endParaRPr sz="12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457200" lvl="0" indent="-3048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Char char="★"/>
                      </a:pPr>
                      <a:r>
                        <a:rPr lang="es" sz="12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Utilizan otros objetos para medir el área.</a:t>
                      </a:r>
                      <a:endParaRPr sz="12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457200" lvl="0" indent="-3048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Char char="★"/>
                      </a:pPr>
                      <a:r>
                        <a:rPr lang="es" sz="12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Utilizan medidas convencionales y no convencionales para medir la caja . 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4450" marR="44450" marT="91425" marB="91425">
                    <a:lnL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" sz="12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Lista de cotejo herramienta:</a:t>
                      </a:r>
                      <a:endParaRPr sz="12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457200" lvl="0" indent="-3048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Char char="★"/>
                      </a:pPr>
                      <a:r>
                        <a:rPr lang="es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contiene anuncios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457200" lvl="0" indent="-3048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Char char="★"/>
                      </a:pPr>
                      <a:r>
                        <a:rPr lang="es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requiere internet 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457200" lvl="0" indent="-3048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Char char="★"/>
                      </a:pPr>
                      <a:r>
                        <a:rPr lang="es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los colores son llamativos 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457200" lvl="0" indent="-3048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Char char="★"/>
                      </a:pPr>
                      <a:r>
                        <a:rPr lang="es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requiere sonido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457200" lvl="0" indent="-3048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Char char="★"/>
                      </a:pPr>
                      <a:r>
                        <a:rPr lang="es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La página está relacionada con el tema por ver 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457200" lvl="0" indent="-30480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Times New Roman"/>
                        <a:buChar char="★"/>
                      </a:pPr>
                      <a:r>
                        <a:rPr lang="es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las instrucciones son apropiadas para el niño 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4450" marR="44450" marT="91425" marB="91425">
                    <a:lnL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s" sz="1200" u="sng">
                          <a:solidFill>
                            <a:schemeClr val="accent5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  <a:hlinkClick r:id="rId3"/>
                        </a:rPr>
                        <a:t>https://www.mundoprimaria.com/juegos-matematicas/actividades-medidas-longitud-peso-capacidad-tiempo-primaria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44450" marR="44450" marT="91425" marB="91425">
                    <a:lnL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</a:tr>
              <a:tr h="507425"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lvl="0" indent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91425" marR="91425" marT="91425" marB="91425">
                    <a:lnT w="6667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/>
        </a:solidFill>
        <a:effectLst/>
      </p:bgPr>
    </p:bg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h5.googleusercontent.com/C9ol9o5Cl1AUCJt3o_trNSd3zJCTcvlHADVB9_EqLYB-TPIZ_Yyxry9qDGL3OemMet1MknWkfLkr4OgHJGhlBICvk-u-ontVCVfn4Yu782eooPwEgfavTabCS45ehiV3JVwL2tVvvm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5" y="0"/>
            <a:ext cx="9142305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Shape 75"/>
          <p:cNvSpPr txBox="1">
            <a:spLocks noGrp="1"/>
          </p:cNvSpPr>
          <p:nvPr>
            <p:ph type="subTitle" idx="1"/>
          </p:nvPr>
        </p:nvSpPr>
        <p:spPr>
          <a:xfrm>
            <a:off x="311700" y="104775"/>
            <a:ext cx="8520600" cy="3486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1400" b="1">
                <a:solidFill>
                  <a:srgbClr val="000000"/>
                </a:solidFill>
              </a:rPr>
              <a:t>Diseño:</a:t>
            </a:r>
            <a:r>
              <a:rPr lang="es" sz="1400">
                <a:solidFill>
                  <a:srgbClr val="000000"/>
                </a:solidFill>
              </a:rPr>
              <a:t> tiene letras en buen tamaño, colores llamativos para los niños y adultos</a:t>
            </a:r>
            <a:endParaRPr sz="140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s" sz="1400" b="1">
                <a:solidFill>
                  <a:srgbClr val="000000"/>
                </a:solidFill>
              </a:rPr>
              <a:t>Dispositivo donde se puede usar: </a:t>
            </a:r>
            <a:r>
              <a:rPr lang="es" sz="1400">
                <a:solidFill>
                  <a:srgbClr val="000000"/>
                </a:solidFill>
              </a:rPr>
              <a:t>computadora (laptop o en escritorio), celulares (Android, iPhone) tablets y iPad..</a:t>
            </a:r>
            <a:endParaRPr sz="140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s" sz="1400" b="1">
                <a:solidFill>
                  <a:srgbClr val="000000"/>
                </a:solidFill>
              </a:rPr>
              <a:t>Requerimientos técnicos:</a:t>
            </a:r>
            <a:r>
              <a:rPr lang="es" sz="1400">
                <a:solidFill>
                  <a:srgbClr val="000000"/>
                </a:solidFill>
              </a:rPr>
              <a:t> tener un aparato tecnológico e internet.(anuncios)</a:t>
            </a:r>
            <a:endParaRPr sz="140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s" sz="1400" b="1">
                <a:solidFill>
                  <a:srgbClr val="000000"/>
                </a:solidFill>
              </a:rPr>
              <a:t>Nivel de instalación: </a:t>
            </a:r>
            <a:r>
              <a:rPr lang="es" sz="1400">
                <a:solidFill>
                  <a:srgbClr val="000000"/>
                </a:solidFill>
              </a:rPr>
              <a:t>es una página gratuita, solo necesita  el internet , en caso de un  celular, se pueden utilizar datos .(saldo)</a:t>
            </a:r>
            <a:endParaRPr sz="140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s" sz="1400" b="1">
                <a:solidFill>
                  <a:srgbClr val="000000"/>
                </a:solidFill>
              </a:rPr>
              <a:t>Costo: </a:t>
            </a:r>
            <a:r>
              <a:rPr lang="es" sz="1400">
                <a:solidFill>
                  <a:srgbClr val="000000"/>
                </a:solidFill>
              </a:rPr>
              <a:t>es gratuito</a:t>
            </a:r>
            <a:endParaRPr sz="1400">
              <a:solidFill>
                <a:srgbClr val="000000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s" sz="1400" b="1">
                <a:solidFill>
                  <a:srgbClr val="000000"/>
                </a:solidFill>
              </a:rPr>
              <a:t>Nivel de uso (fácil para el público a quien va dirigido): </a:t>
            </a:r>
            <a:r>
              <a:rPr lang="es" sz="1400">
                <a:solidFill>
                  <a:srgbClr val="000000"/>
                </a:solidFill>
              </a:rPr>
              <a:t> va dirigido a los niños, a partir de tercero de preescolar  y público en general</a:t>
            </a:r>
            <a:endParaRPr sz="1400">
              <a:solidFill>
                <a:srgbClr val="000000"/>
              </a:solidFill>
            </a:endParaRPr>
          </a:p>
          <a:p>
            <a:pPr marL="0" lvl="0" indent="0">
              <a:spcBef>
                <a:spcPts val="1000"/>
              </a:spcBef>
              <a:spcAft>
                <a:spcPts val="0"/>
              </a:spcAft>
              <a:buNone/>
            </a:pPr>
            <a:endParaRPr sz="1200" b="1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469</Words>
  <Application>Microsoft Office PowerPoint</Application>
  <PresentationFormat>Presentación en pantalla (16:9)</PresentationFormat>
  <Paragraphs>74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Simple Light</vt:lpstr>
      <vt:lpstr>Animales del Zoológico 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Animales del Zoológico </dc:title>
  <cp:lastModifiedBy>MQ</cp:lastModifiedBy>
  <cp:revision>1</cp:revision>
  <dcterms:modified xsi:type="dcterms:W3CDTF">2018-05-28T17:23:12Z</dcterms:modified>
</cp:coreProperties>
</file>