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1" r:id="rId5"/>
    <p:sldId id="262" r:id="rId6"/>
    <p:sldId id="260" r:id="rId7"/>
    <p:sldId id="263" r:id="rId8"/>
    <p:sldId id="264"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E59A9E-CDB0-4782-A64F-17FE1CD16E87}" type="datetimeFigureOut">
              <a:rPr lang="es-MX" smtClean="0"/>
              <a:t>26/03/2018</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5FD515-7DC7-4D58-9B76-7EB24C4B81E6}" type="slidenum">
              <a:rPr lang="es-MX" smtClean="0"/>
              <a:t>‹Nº›</a:t>
            </a:fld>
            <a:endParaRPr lang="es-MX"/>
          </a:p>
        </p:txBody>
      </p:sp>
    </p:spTree>
    <p:extLst>
      <p:ext uri="{BB962C8B-B14F-4D97-AF65-F5344CB8AC3E}">
        <p14:creationId xmlns:p14="http://schemas.microsoft.com/office/powerpoint/2010/main" val="94620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205851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3100224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172118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93226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270515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3727582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3505445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400766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331987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3569879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34C2FB5-D8E5-49B3-81AF-3D1690510A58}" type="datetimeFigureOut">
              <a:rPr lang="es-MX" smtClean="0"/>
              <a:t>26/03/2018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F86601-A886-4F83-A35F-9C89B76CB970}" type="slidenum">
              <a:rPr lang="es-MX" smtClean="0"/>
              <a:t>‹Nº›</a:t>
            </a:fld>
            <a:endParaRPr lang="es-MX"/>
          </a:p>
        </p:txBody>
      </p:sp>
    </p:spTree>
    <p:extLst>
      <p:ext uri="{BB962C8B-B14F-4D97-AF65-F5344CB8AC3E}">
        <p14:creationId xmlns:p14="http://schemas.microsoft.com/office/powerpoint/2010/main" val="524717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C2FB5-D8E5-49B3-81AF-3D1690510A58}" type="datetimeFigureOut">
              <a:rPr lang="es-MX" smtClean="0"/>
              <a:t>26/03/2018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86601-A886-4F83-A35F-9C89B76CB970}" type="slidenum">
              <a:rPr lang="es-MX" smtClean="0"/>
              <a:t>‹Nº›</a:t>
            </a:fld>
            <a:endParaRPr lang="es-MX"/>
          </a:p>
        </p:txBody>
      </p:sp>
    </p:spTree>
    <p:extLst>
      <p:ext uri="{BB962C8B-B14F-4D97-AF65-F5344CB8AC3E}">
        <p14:creationId xmlns:p14="http://schemas.microsoft.com/office/powerpoint/2010/main" val="1924346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179512" y="116632"/>
            <a:ext cx="8784976" cy="6624736"/>
          </a:xfrm>
          <a:prstGeom prst="roundRect">
            <a:avLst>
              <a:gd name="adj" fmla="val 8366"/>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pic>
        <p:nvPicPr>
          <p:cNvPr id="9" name="3 Marcador de contenido"/>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rcRect l="7125" t="4288" r="3030" b="1693"/>
          <a:stretch/>
        </p:blipFill>
        <p:spPr>
          <a:xfrm>
            <a:off x="0" y="0"/>
            <a:ext cx="9144000" cy="6858000"/>
          </a:xfrm>
          <a:prstGeom prst="rect">
            <a:avLst/>
          </a:prstGeom>
        </p:spPr>
      </p:pic>
      <p:sp>
        <p:nvSpPr>
          <p:cNvPr id="6" name="5 Rectángulo"/>
          <p:cNvSpPr/>
          <p:nvPr/>
        </p:nvSpPr>
        <p:spPr>
          <a:xfrm>
            <a:off x="611560" y="655523"/>
            <a:ext cx="7992888" cy="5539978"/>
          </a:xfrm>
          <a:prstGeom prst="rect">
            <a:avLst/>
          </a:prstGeom>
        </p:spPr>
        <p:txBody>
          <a:bodyPr wrap="square">
            <a:spAutoFit/>
          </a:bodyPr>
          <a:lstStyle/>
          <a:p>
            <a:pPr algn="ctr"/>
            <a:r>
              <a:rPr lang="es-MX" sz="1400" dirty="0" smtClean="0">
                <a:latin typeface="Times New Roman" panose="02020603050405020304" pitchFamily="18" charset="0"/>
                <a:cs typeface="Times New Roman" panose="02020603050405020304" pitchFamily="18" charset="0"/>
              </a:rPr>
              <a:t>ESCUELA NORMAL DE EDUCACION PREESCOLAR</a:t>
            </a:r>
          </a:p>
          <a:p>
            <a:pPr algn="ctr"/>
            <a:r>
              <a:rPr lang="es-MX" sz="1400" dirty="0" smtClean="0">
                <a:latin typeface="Times New Roman" panose="02020603050405020304" pitchFamily="18" charset="0"/>
                <a:cs typeface="Times New Roman" panose="02020603050405020304" pitchFamily="18" charset="0"/>
              </a:rPr>
              <a:t>Licenciatura en Educación Preescolar</a:t>
            </a:r>
          </a:p>
          <a:p>
            <a:pPr algn="ctr"/>
            <a:r>
              <a:rPr lang="es-MX" sz="1400" dirty="0" smtClean="0">
                <a:latin typeface="Times New Roman" panose="02020603050405020304" pitchFamily="18" charset="0"/>
                <a:cs typeface="Times New Roman" panose="02020603050405020304" pitchFamily="18" charset="0"/>
              </a:rPr>
              <a:t>Ciclo Escolar 2017 – 2018</a:t>
            </a:r>
          </a:p>
          <a:p>
            <a:pPr algn="ctr"/>
            <a:endParaRPr lang="es-MX" sz="1200" dirty="0" smtClean="0">
              <a:latin typeface="Times New Roman" panose="02020603050405020304" pitchFamily="18" charset="0"/>
              <a:cs typeface="Times New Roman" panose="02020603050405020304" pitchFamily="18" charset="0"/>
            </a:endParaRPr>
          </a:p>
          <a:p>
            <a:pPr algn="ctr"/>
            <a:r>
              <a:rPr lang="es-MX" sz="1200" dirty="0" smtClean="0">
                <a:latin typeface="Times New Roman" panose="02020603050405020304" pitchFamily="18" charset="0"/>
                <a:cs typeface="Times New Roman" panose="02020603050405020304" pitchFamily="18" charset="0"/>
              </a:rPr>
              <a:t>Observación y Análisis de la práctica escolar</a:t>
            </a:r>
          </a:p>
          <a:p>
            <a:pPr algn="ctr"/>
            <a:endParaRPr lang="es-MX" sz="1200" dirty="0" smtClean="0">
              <a:latin typeface="Times New Roman" panose="02020603050405020304" pitchFamily="18" charset="0"/>
              <a:cs typeface="Times New Roman" panose="02020603050405020304" pitchFamily="18" charset="0"/>
            </a:endParaRPr>
          </a:p>
          <a:p>
            <a:pPr algn="ctr"/>
            <a:r>
              <a:rPr lang="es-MX" sz="1200" dirty="0" smtClean="0">
                <a:latin typeface="Times New Roman" panose="02020603050405020304" pitchFamily="18" charset="0"/>
                <a:cs typeface="Times New Roman" panose="02020603050405020304" pitchFamily="18" charset="0"/>
              </a:rPr>
              <a:t>Docente: Gerardo Garza Alcalá</a:t>
            </a:r>
          </a:p>
          <a:p>
            <a:pPr algn="ctr"/>
            <a:endParaRPr lang="es-MX" sz="1200" dirty="0" smtClean="0">
              <a:latin typeface="Times New Roman" panose="02020603050405020304" pitchFamily="18" charset="0"/>
              <a:cs typeface="Times New Roman" panose="02020603050405020304" pitchFamily="18" charset="0"/>
            </a:endParaRPr>
          </a:p>
          <a:p>
            <a:pPr algn="ctr"/>
            <a:r>
              <a:rPr lang="es-MX" sz="1200" dirty="0" smtClean="0">
                <a:latin typeface="Times New Roman" panose="02020603050405020304" pitchFamily="18" charset="0"/>
                <a:cs typeface="Times New Roman" panose="02020603050405020304" pitchFamily="18" charset="0"/>
              </a:rPr>
              <a:t>Alumna: Luisa Lucía Hernández Cruz</a:t>
            </a:r>
          </a:p>
          <a:p>
            <a:pPr algn="ctr"/>
            <a:endParaRPr lang="es-MX" sz="1200" dirty="0" smtClean="0">
              <a:latin typeface="Times New Roman" panose="02020603050405020304" pitchFamily="18" charset="0"/>
              <a:cs typeface="Times New Roman" panose="02020603050405020304" pitchFamily="18" charset="0"/>
            </a:endParaRPr>
          </a:p>
          <a:p>
            <a:pPr algn="ctr"/>
            <a:r>
              <a:rPr lang="es-MX" sz="1200" dirty="0" smtClean="0">
                <a:latin typeface="Times New Roman" panose="02020603050405020304" pitchFamily="18" charset="0"/>
                <a:cs typeface="Times New Roman" panose="02020603050405020304" pitchFamily="18" charset="0"/>
              </a:rPr>
              <a:t>Grado: 1° 		Sección: “A”</a:t>
            </a:r>
          </a:p>
          <a:p>
            <a:pPr algn="ctr"/>
            <a:r>
              <a:rPr lang="es-MX" sz="1200" dirty="0" smtClean="0">
                <a:latin typeface="Times New Roman" panose="02020603050405020304" pitchFamily="18" charset="0"/>
                <a:cs typeface="Times New Roman" panose="02020603050405020304" pitchFamily="18" charset="0"/>
              </a:rPr>
              <a:t>No. Lista: 13</a:t>
            </a:r>
          </a:p>
          <a:p>
            <a:pPr algn="ctr"/>
            <a:endParaRPr lang="es-MX" sz="1200" dirty="0" smtClean="0">
              <a:latin typeface="Times New Roman" panose="02020603050405020304" pitchFamily="18" charset="0"/>
              <a:cs typeface="Times New Roman" panose="02020603050405020304" pitchFamily="18" charset="0"/>
            </a:endParaRPr>
          </a:p>
          <a:p>
            <a:pPr algn="ctr"/>
            <a:r>
              <a:rPr lang="es-MX" sz="1200" dirty="0" smtClean="0">
                <a:latin typeface="Times New Roman" panose="02020603050405020304" pitchFamily="18" charset="0"/>
                <a:cs typeface="Times New Roman" panose="02020603050405020304" pitchFamily="18" charset="0"/>
              </a:rPr>
              <a:t>UNIDAD DE APRENDIZAJE I: ESCUELA Y COMUNIDAD: COMPLEJOS PROCESOS DE VINCULACIÓN</a:t>
            </a:r>
          </a:p>
          <a:p>
            <a:pPr algn="ctr"/>
            <a:endParaRPr lang="es-MX" sz="1200" dirty="0" smtClean="0">
              <a:latin typeface="Times New Roman" panose="02020603050405020304" pitchFamily="18" charset="0"/>
              <a:cs typeface="Times New Roman" panose="02020603050405020304" pitchFamily="18" charset="0"/>
            </a:endParaRPr>
          </a:p>
          <a:p>
            <a:pPr algn="ctr"/>
            <a:r>
              <a:rPr lang="es-MX" sz="1200" dirty="0" smtClean="0">
                <a:latin typeface="Times New Roman" panose="02020603050405020304" pitchFamily="18" charset="0"/>
                <a:cs typeface="Times New Roman" panose="02020603050405020304" pitchFamily="18" charset="0"/>
              </a:rPr>
              <a:t>Tema: La cultura de la comunidad y la cultura escolar : Procesos de interacción</a:t>
            </a:r>
          </a:p>
          <a:p>
            <a:pPr algn="ctr"/>
            <a:endParaRPr lang="es-MX" sz="1200" dirty="0" smtClean="0">
              <a:latin typeface="Times New Roman" panose="02020603050405020304" pitchFamily="18" charset="0"/>
              <a:cs typeface="Times New Roman" panose="02020603050405020304" pitchFamily="18" charset="0"/>
            </a:endParaRPr>
          </a:p>
          <a:p>
            <a:r>
              <a:rPr lang="es-MX" sz="1200" dirty="0" smtClean="0">
                <a:latin typeface="Times New Roman" panose="02020603050405020304" pitchFamily="18" charset="0"/>
                <a:cs typeface="Times New Roman" panose="02020603050405020304" pitchFamily="18" charset="0"/>
              </a:rPr>
              <a:t>Competencias del curso:</a:t>
            </a:r>
          </a:p>
          <a:p>
            <a:endParaRPr lang="es-MX" sz="1200" dirty="0" smtClean="0">
              <a:latin typeface="Times New Roman" panose="02020603050405020304" pitchFamily="18" charset="0"/>
              <a:cs typeface="Times New Roman" panose="02020603050405020304" pitchFamily="18" charset="0"/>
            </a:endParaRPr>
          </a:p>
          <a:p>
            <a:pPr marL="285750" indent="-285750">
              <a:buFont typeface="Courier New" panose="02070309020205020404" pitchFamily="49" charset="0"/>
              <a:buChar char="o"/>
            </a:pPr>
            <a:r>
              <a:rPr lang="es-MX" sz="1200" dirty="0" smtClean="0">
                <a:latin typeface="Times New Roman" panose="02020603050405020304" pitchFamily="18" charset="0"/>
                <a:cs typeface="Times New Roman" panose="02020603050405020304" pitchFamily="18" charset="0"/>
              </a:rPr>
              <a:t>Utiliza medios tecnológicos y las fuentes de información disponibles para mantenerse actualizado respecto a las diversas áreas disciplinarias y campos formativos que intervienen en su trabajo docente. </a:t>
            </a:r>
          </a:p>
          <a:p>
            <a:pPr marL="285750" indent="-285750">
              <a:buFont typeface="Courier New" panose="02070309020205020404" pitchFamily="49" charset="0"/>
              <a:buChar char="o"/>
            </a:pPr>
            <a:r>
              <a:rPr lang="es-MX" sz="1200" dirty="0" smtClean="0">
                <a:latin typeface="Times New Roman" panose="02020603050405020304" pitchFamily="18" charset="0"/>
                <a:cs typeface="Times New Roman" panose="02020603050405020304" pitchFamily="18" charset="0"/>
              </a:rPr>
              <a:t>Observa y analiza con rigurosidad las diferentes dimensiones sociales que se articulan con la educación, la comunidad, la escuela y los sujetos que confluyen en ella. </a:t>
            </a:r>
          </a:p>
          <a:p>
            <a:pPr marL="285750" indent="-285750">
              <a:buFont typeface="Courier New" panose="02070309020205020404" pitchFamily="49" charset="0"/>
              <a:buChar char="o"/>
            </a:pPr>
            <a:r>
              <a:rPr lang="es-MX" sz="1200" dirty="0" smtClean="0">
                <a:latin typeface="Times New Roman" panose="02020603050405020304" pitchFamily="18" charset="0"/>
                <a:cs typeface="Times New Roman" panose="02020603050405020304" pitchFamily="18" charset="0"/>
              </a:rPr>
              <a:t>Profundiza acerca de las relaciones entre la escuela y la comunidad, la gestión y organización institucional, así como en las interacciones pedagógicas que se desarrollan al interior del aula de clase. </a:t>
            </a:r>
          </a:p>
          <a:p>
            <a:pPr algn="ctr"/>
            <a:r>
              <a:rPr lang="es-MX" sz="1600" dirty="0" smtClean="0">
                <a:latin typeface="Times New Roman" panose="02020603050405020304" pitchFamily="18" charset="0"/>
                <a:cs typeface="Times New Roman" panose="02020603050405020304" pitchFamily="18" charset="0"/>
              </a:rPr>
              <a:t>			      </a:t>
            </a: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                                                                 </a:t>
            </a:r>
          </a:p>
          <a:p>
            <a:pPr algn="ctr"/>
            <a:r>
              <a:rPr lang="es-MX" sz="1600" dirty="0">
                <a:latin typeface="Times New Roman" panose="02020603050405020304" pitchFamily="18" charset="0"/>
                <a:cs typeface="Times New Roman" panose="02020603050405020304" pitchFamily="18" charset="0"/>
              </a:rPr>
              <a:t> </a:t>
            </a:r>
            <a:r>
              <a:rPr lang="es-MX" sz="1600" dirty="0" smtClean="0">
                <a:latin typeface="Times New Roman" panose="02020603050405020304" pitchFamily="18" charset="0"/>
                <a:cs typeface="Times New Roman" panose="02020603050405020304" pitchFamily="18" charset="0"/>
              </a:rPr>
              <a:t>                                                                </a:t>
            </a:r>
            <a:r>
              <a:rPr lang="es-MX" sz="1200" dirty="0" smtClean="0">
                <a:latin typeface="Times New Roman" panose="02020603050405020304" pitchFamily="18" charset="0"/>
                <a:cs typeface="Times New Roman" panose="02020603050405020304" pitchFamily="18" charset="0"/>
              </a:rPr>
              <a:t>Saltillo</a:t>
            </a:r>
            <a:r>
              <a:rPr lang="es-MX" sz="1200" dirty="0" smtClean="0">
                <a:latin typeface="Times New Roman" panose="02020603050405020304" pitchFamily="18" charset="0"/>
                <a:cs typeface="Times New Roman" panose="02020603050405020304" pitchFamily="18" charset="0"/>
              </a:rPr>
              <a:t>, Coahuila a Marzo de 2018</a:t>
            </a:r>
            <a:endParaRPr lang="es-MX" sz="1200" dirty="0">
              <a:latin typeface="Times New Roman" panose="02020603050405020304" pitchFamily="18" charset="0"/>
              <a:cs typeface="Times New Roman" panose="02020603050405020304" pitchFamily="18" charset="0"/>
            </a:endParaRPr>
          </a:p>
        </p:txBody>
      </p:sp>
      <p:pic>
        <p:nvPicPr>
          <p:cNvPr id="7" name="Picture 2" descr="Imagen relacionada"/>
          <p:cNvPicPr/>
          <p:nvPr/>
        </p:nvPicPr>
        <p:blipFill>
          <a:blip r:embed="rId4">
            <a:extLst>
              <a:ext uri="{28A0092B-C50C-407E-A947-70E740481C1C}">
                <a14:useLocalDpi xmlns:a14="http://schemas.microsoft.com/office/drawing/2010/main" val="0"/>
              </a:ext>
            </a:extLst>
          </a:blip>
          <a:srcRect l="22917" t="6017" r="20833" b="12154"/>
          <a:stretch>
            <a:fillRect/>
          </a:stretch>
        </p:blipFill>
        <p:spPr bwMode="auto">
          <a:xfrm>
            <a:off x="1747292" y="692696"/>
            <a:ext cx="664468" cy="576064"/>
          </a:xfrm>
          <a:prstGeom prst="rect">
            <a:avLst/>
          </a:prstGeom>
          <a:noFill/>
        </p:spPr>
      </p:pic>
    </p:spTree>
    <p:extLst>
      <p:ext uri="{BB962C8B-B14F-4D97-AF65-F5344CB8AC3E}">
        <p14:creationId xmlns:p14="http://schemas.microsoft.com/office/powerpoint/2010/main" val="787608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73" y="0"/>
            <a:ext cx="9197767" cy="6858000"/>
          </a:xfrm>
          <a:prstGeom prst="rect">
            <a:avLst/>
          </a:prstGeom>
        </p:spPr>
      </p:pic>
      <p:sp>
        <p:nvSpPr>
          <p:cNvPr id="3" name="2 CuadroTexto"/>
          <p:cNvSpPr txBox="1"/>
          <p:nvPr/>
        </p:nvSpPr>
        <p:spPr>
          <a:xfrm>
            <a:off x="1907704" y="2492896"/>
            <a:ext cx="5328592" cy="2554545"/>
          </a:xfrm>
          <a:prstGeom prst="rect">
            <a:avLst/>
          </a:prstGeom>
          <a:noFill/>
        </p:spPr>
        <p:txBody>
          <a:bodyPr wrap="square" rtlCol="0">
            <a:spAutoFit/>
          </a:bodyPr>
          <a:lstStyle/>
          <a:p>
            <a:pPr algn="ctr"/>
            <a:r>
              <a:rPr lang="es-MX" sz="3200" b="1" dirty="0" smtClean="0">
                <a:latin typeface="Times New Roman" panose="02020603050405020304" pitchFamily="18" charset="0"/>
                <a:cs typeface="Times New Roman" panose="02020603050405020304" pitchFamily="18" charset="0"/>
              </a:rPr>
              <a:t>PRÁCTICAS, PROCESOS Y RITUALES EN LA ESCUELA NORMAL</a:t>
            </a:r>
          </a:p>
          <a:p>
            <a:pPr algn="ctr"/>
            <a:r>
              <a:rPr lang="es-MX" sz="3200" b="1" dirty="0" smtClean="0">
                <a:latin typeface="Times New Roman" panose="02020603050405020304" pitchFamily="18" charset="0"/>
                <a:cs typeface="Times New Roman" panose="02020603050405020304" pitchFamily="18" charset="0"/>
              </a:rPr>
              <a:t> </a:t>
            </a:r>
          </a:p>
          <a:p>
            <a:pPr algn="ctr"/>
            <a:r>
              <a:rPr lang="es-MX" sz="3200" b="1" dirty="0" smtClean="0">
                <a:latin typeface="Times New Roman" panose="02020603050405020304" pitchFamily="18" charset="0"/>
                <a:cs typeface="Times New Roman" panose="02020603050405020304" pitchFamily="18" charset="0"/>
              </a:rPr>
              <a:t>Eduardo Mercado</a:t>
            </a:r>
            <a:endParaRPr lang="es-MX"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7567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2 CuadroTexto"/>
          <p:cNvSpPr txBox="1"/>
          <p:nvPr/>
        </p:nvSpPr>
        <p:spPr>
          <a:xfrm>
            <a:off x="395536" y="1508586"/>
            <a:ext cx="8352928" cy="5016758"/>
          </a:xfrm>
          <a:prstGeom prst="rect">
            <a:avLst/>
          </a:prstGeom>
          <a:noFill/>
        </p:spPr>
        <p:txBody>
          <a:bodyPr wrap="square" rtlCol="0">
            <a:spAutoFit/>
          </a:bodyPr>
          <a:lstStyle/>
          <a:p>
            <a:pPr marL="285750" indent="-285750">
              <a:buFont typeface="Courier New" panose="02070309020205020404" pitchFamily="49" charset="0"/>
              <a:buChar char="o"/>
            </a:pPr>
            <a:r>
              <a:rPr lang="es-MX" sz="1600" dirty="0" smtClean="0">
                <a:latin typeface="Times New Roman" panose="02020603050405020304" pitchFamily="18" charset="0"/>
                <a:cs typeface="Times New Roman" panose="02020603050405020304" pitchFamily="18" charset="0"/>
              </a:rPr>
              <a:t>El estudiante adquiere institucionalmente lo conocimientos, habilidades y destrezas que, de acuerdo con los planes y programas de estudios y el proceso de promoción escolar, se consideran necesarios y autorizan a quienes han cumplido con los requerimientos de la instrucción a ejercer el trabajo de maestro.</a:t>
            </a:r>
          </a:p>
          <a:p>
            <a:pPr marL="285750" indent="-285750">
              <a:buFont typeface="Courier New" panose="02070309020205020404" pitchFamily="49" charset="0"/>
              <a:buChar char="o"/>
            </a:pPr>
            <a:r>
              <a:rPr lang="es-MX" sz="1600" dirty="0" smtClean="0">
                <a:latin typeface="Times New Roman" panose="02020603050405020304" pitchFamily="18" charset="0"/>
                <a:cs typeface="Times New Roman" panose="02020603050405020304" pitchFamily="18" charset="0"/>
              </a:rPr>
              <a:t>Los estudiantes de las escuelas normales viven múltiples y variadas experiencias a partir de las cuales adquieren y se apropian de conocimientos, normas, habilidades, destrezas, creencias, valores y actitudes propias del magisterio.</a:t>
            </a:r>
          </a:p>
          <a:p>
            <a:pPr marL="285750" indent="-285750">
              <a:buFont typeface="Courier New" panose="02070309020205020404" pitchFamily="49" charset="0"/>
              <a:buChar char="o"/>
            </a:pPr>
            <a:r>
              <a:rPr lang="es-MX" sz="1600" dirty="0" smtClean="0">
                <a:latin typeface="Times New Roman" panose="02020603050405020304" pitchFamily="18" charset="0"/>
                <a:cs typeface="Times New Roman" panose="02020603050405020304" pitchFamily="18" charset="0"/>
              </a:rPr>
              <a:t>El estudiante como sujeto, tiene en el mundo un lugar y </a:t>
            </a:r>
            <a:r>
              <a:rPr lang="es-MX" sz="1600" dirty="0">
                <a:latin typeface="Times New Roman" panose="02020603050405020304" pitchFamily="18" charset="0"/>
                <a:cs typeface="Times New Roman" panose="02020603050405020304" pitchFamily="18" charset="0"/>
              </a:rPr>
              <a:t>o</a:t>
            </a:r>
            <a:r>
              <a:rPr lang="es-MX" sz="1600" dirty="0" smtClean="0">
                <a:latin typeface="Times New Roman" panose="02020603050405020304" pitchFamily="18" charset="0"/>
                <a:cs typeface="Times New Roman" panose="02020603050405020304" pitchFamily="18" charset="0"/>
              </a:rPr>
              <a:t>cupa un espacio social a partir del cual configura sus percepciones y valoraciones en relación con lo que vive, lo que siente y lo que proyecta.</a:t>
            </a:r>
          </a:p>
          <a:p>
            <a:pPr marL="285750" indent="-285750">
              <a:buFont typeface="Courier New" panose="02070309020205020404" pitchFamily="49" charset="0"/>
              <a:buChar char="o"/>
            </a:pPr>
            <a:r>
              <a:rPr lang="es-MX" sz="1600" dirty="0" smtClean="0">
                <a:latin typeface="Times New Roman" panose="02020603050405020304" pitchFamily="18" charset="0"/>
                <a:cs typeface="Times New Roman" panose="02020603050405020304" pitchFamily="18" charset="0"/>
              </a:rPr>
              <a:t>Los seres humanos nos adaptamos y socializamos en cada uno de los espacios en la medida en que nos apropiamos de valores e interiorizamos las formas sociales y culturales de cada uno de los espacios donde nos desenvolvemos.</a:t>
            </a:r>
          </a:p>
          <a:p>
            <a:pPr marL="285750" indent="-285750">
              <a:buFont typeface="Courier New" panose="02070309020205020404" pitchFamily="49" charset="0"/>
              <a:buChar char="o"/>
            </a:pPr>
            <a:r>
              <a:rPr lang="es-MX" sz="1600" dirty="0" smtClean="0">
                <a:latin typeface="Times New Roman" panose="02020603050405020304" pitchFamily="18" charset="0"/>
                <a:cs typeface="Times New Roman" panose="02020603050405020304" pitchFamily="18" charset="0"/>
              </a:rPr>
              <a:t>El estudiante sabe identificar los códigos  implícitos del trabajo intelectual, cuando hoye lo que no se ha dicho y ve lo que no se ha identificado, cuando ha interiorizado lo que en un principio parecía externo a él mismo. </a:t>
            </a:r>
          </a:p>
          <a:p>
            <a:pPr marL="285750" indent="-285750">
              <a:buFont typeface="Courier New" panose="02070309020205020404" pitchFamily="49" charset="0"/>
              <a:buChar char="o"/>
            </a:pPr>
            <a:r>
              <a:rPr lang="es-MX" sz="1600" dirty="0" smtClean="0">
                <a:latin typeface="Times New Roman" panose="02020603050405020304" pitchFamily="18" charset="0"/>
                <a:cs typeface="Times New Roman" panose="02020603050405020304" pitchFamily="18" charset="0"/>
              </a:rPr>
              <a:t>La interpretación, significación y el sentido de las acciones se constituyen en elementos que dan contenido y forma a la interacción.</a:t>
            </a:r>
          </a:p>
          <a:p>
            <a:pPr marL="285750" indent="-285750">
              <a:buFont typeface="Courier New" panose="02070309020205020404" pitchFamily="49" charset="0"/>
              <a:buChar char="o"/>
            </a:pPr>
            <a:endParaRPr lang="es-MX" sz="1600" dirty="0" smtClean="0">
              <a:latin typeface="Times New Roman" panose="02020603050405020304" pitchFamily="18" charset="0"/>
              <a:cs typeface="Times New Roman" panose="02020603050405020304" pitchFamily="18" charset="0"/>
            </a:endParaRPr>
          </a:p>
          <a:p>
            <a:endParaRPr lang="es-MX" sz="1600" dirty="0">
              <a:latin typeface="Times New Roman" panose="02020603050405020304" pitchFamily="18" charset="0"/>
              <a:cs typeface="Times New Roman" panose="02020603050405020304" pitchFamily="18" charset="0"/>
            </a:endParaRPr>
          </a:p>
        </p:txBody>
      </p:sp>
      <p:pic>
        <p:nvPicPr>
          <p:cNvPr id="4" name="3 Imagen"/>
          <p:cNvPicPr>
            <a:picLocks noChangeAspect="1"/>
          </p:cNvPicPr>
          <p:nvPr/>
        </p:nvPicPr>
        <p:blipFill rotWithShape="1">
          <a:blip r:embed="rId3">
            <a:extLst>
              <a:ext uri="{28A0092B-C50C-407E-A947-70E740481C1C}">
                <a14:useLocalDpi xmlns:a14="http://schemas.microsoft.com/office/drawing/2010/main" val="0"/>
              </a:ext>
            </a:extLst>
          </a:blip>
          <a:srcRect t="30427" b="44178"/>
          <a:stretch/>
        </p:blipFill>
        <p:spPr>
          <a:xfrm>
            <a:off x="2254637" y="44624"/>
            <a:ext cx="4765635" cy="1210251"/>
          </a:xfrm>
          <a:prstGeom prst="rect">
            <a:avLst/>
          </a:prstGeom>
        </p:spPr>
      </p:pic>
      <p:sp>
        <p:nvSpPr>
          <p:cNvPr id="5" name="4 CuadroTexto"/>
          <p:cNvSpPr txBox="1"/>
          <p:nvPr/>
        </p:nvSpPr>
        <p:spPr>
          <a:xfrm>
            <a:off x="2915816" y="260648"/>
            <a:ext cx="3456384" cy="461665"/>
          </a:xfrm>
          <a:prstGeom prst="rect">
            <a:avLst/>
          </a:prstGeom>
          <a:noFill/>
        </p:spPr>
        <p:txBody>
          <a:bodyPr wrap="square" rtlCol="0">
            <a:spAutoFit/>
          </a:bodyPr>
          <a:lstStyle/>
          <a:p>
            <a:pPr algn="ctr"/>
            <a:r>
              <a:rPr lang="es-MX" sz="2400" b="1" dirty="0" smtClean="0">
                <a:latin typeface="Times New Roman" panose="02020603050405020304" pitchFamily="18" charset="0"/>
                <a:cs typeface="Times New Roman" panose="02020603050405020304" pitchFamily="18" charset="0"/>
              </a:rPr>
              <a:t>IDEAS PRINCIPALES</a:t>
            </a:r>
            <a:endParaRPr lang="es-MX"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236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1 CuadroTexto"/>
          <p:cNvSpPr txBox="1"/>
          <p:nvPr/>
        </p:nvSpPr>
        <p:spPr>
          <a:xfrm>
            <a:off x="539552" y="992917"/>
            <a:ext cx="8064896" cy="4524315"/>
          </a:xfrm>
          <a:prstGeom prst="rect">
            <a:avLst/>
          </a:prstGeom>
          <a:noFill/>
        </p:spPr>
        <p:txBody>
          <a:bodyPr wrap="square" rtlCol="0">
            <a:spAutoFit/>
          </a:bodyPr>
          <a:lstStyle/>
          <a:p>
            <a:pPr marL="285750" lvl="0" indent="-285750">
              <a:buFont typeface="Courier New" panose="02070309020205020404" pitchFamily="49" charset="0"/>
              <a:buChar char="o"/>
            </a:pPr>
            <a:r>
              <a:rPr lang="es-MX" dirty="0">
                <a:solidFill>
                  <a:prstClr val="black"/>
                </a:solidFill>
                <a:latin typeface="Times New Roman" panose="02020603050405020304" pitchFamily="18" charset="0"/>
                <a:cs typeface="Times New Roman" panose="02020603050405020304" pitchFamily="18" charset="0"/>
              </a:rPr>
              <a:t>En el aula de clases los alumnos aprenden a interpretar los códigos y los símbolos de la interacción. Por ejemplo, que con una mirada se puede controlar al grupo, que los tipos de comportamiento dentro del salón pueden modificar de manera dramática la dinámica interna del grupo, etc.</a:t>
            </a:r>
          </a:p>
          <a:p>
            <a:pPr marL="285750" lvl="0" indent="-285750">
              <a:buFont typeface="Courier New" panose="02070309020205020404" pitchFamily="49" charset="0"/>
              <a:buChar char="o"/>
            </a:pPr>
            <a:r>
              <a:rPr lang="es-MX" dirty="0">
                <a:solidFill>
                  <a:prstClr val="black"/>
                </a:solidFill>
                <a:latin typeface="Times New Roman" panose="02020603050405020304" pitchFamily="18" charset="0"/>
                <a:cs typeface="Times New Roman" panose="02020603050405020304" pitchFamily="18" charset="0"/>
              </a:rPr>
              <a:t>La cultura del aula se construye a través de un entramado complejo de símbolos, prácticas y discursos en y a partir de los cuales los estudiantes aprenden a interpretar su mundo.</a:t>
            </a:r>
          </a:p>
          <a:p>
            <a:pPr marL="285750" lvl="0" indent="-285750">
              <a:buFont typeface="Courier New" panose="02070309020205020404" pitchFamily="49" charset="0"/>
              <a:buChar char="o"/>
            </a:pPr>
            <a:r>
              <a:rPr lang="es-MX" dirty="0">
                <a:solidFill>
                  <a:prstClr val="black"/>
                </a:solidFill>
                <a:latin typeface="Times New Roman" panose="02020603050405020304" pitchFamily="18" charset="0"/>
                <a:cs typeface="Times New Roman" panose="02020603050405020304" pitchFamily="18" charset="0"/>
              </a:rPr>
              <a:t>La apropiación y recreación de la cultura se hace a partir de las normas y las reglas que estructuran la vida social y que nos han sido heredadas.</a:t>
            </a:r>
          </a:p>
          <a:p>
            <a:pPr marL="285750" lvl="0" indent="-285750">
              <a:buFont typeface="Courier New" panose="02070309020205020404" pitchFamily="49" charset="0"/>
              <a:buChar char="o"/>
            </a:pPr>
            <a:r>
              <a:rPr lang="es-MX" dirty="0">
                <a:solidFill>
                  <a:prstClr val="black"/>
                </a:solidFill>
                <a:latin typeface="Times New Roman" panose="02020603050405020304" pitchFamily="18" charset="0"/>
                <a:cs typeface="Times New Roman" panose="02020603050405020304" pitchFamily="18" charset="0"/>
              </a:rPr>
              <a:t>Dado que la cultura se crea y e recrea en un contexto histórico socialmente estructurado, entonces las creencias, los valores y las actitudes a través de los cuales se interpreta y se da sentido a la vida, no resultan ser los mismos para todos</a:t>
            </a:r>
            <a:r>
              <a:rPr lang="es-MX" dirty="0" smtClean="0">
                <a:solidFill>
                  <a:prstClr val="black"/>
                </a:solidFill>
                <a:latin typeface="Times New Roman" panose="02020603050405020304" pitchFamily="18" charset="0"/>
                <a:cs typeface="Times New Roman" panose="02020603050405020304" pitchFamily="18" charset="0"/>
              </a:rPr>
              <a:t>.</a:t>
            </a:r>
            <a:endParaRPr lang="es-MX" dirty="0" smtClean="0">
              <a:latin typeface="Times New Roman" panose="02020603050405020304" pitchFamily="18" charset="0"/>
              <a:cs typeface="Times New Roman" panose="02020603050405020304" pitchFamily="18" charset="0"/>
            </a:endParaRPr>
          </a:p>
          <a:p>
            <a:pPr marL="285750" indent="-285750">
              <a:buFont typeface="Courier New" panose="02070309020205020404" pitchFamily="49" charset="0"/>
              <a:buChar char="o"/>
            </a:pPr>
            <a:r>
              <a:rPr lang="es-MX" dirty="0" smtClean="0">
                <a:latin typeface="Times New Roman" panose="02020603050405020304" pitchFamily="18" charset="0"/>
                <a:cs typeface="Times New Roman" panose="02020603050405020304" pitchFamily="18" charset="0"/>
              </a:rPr>
              <a:t>La forma de recrear la cultura es distinta.</a:t>
            </a:r>
          </a:p>
          <a:p>
            <a:pPr marL="285750" indent="-285750">
              <a:buFont typeface="Courier New" panose="02070309020205020404" pitchFamily="49" charset="0"/>
              <a:buChar char="o"/>
            </a:pPr>
            <a:r>
              <a:rPr lang="es-MX" dirty="0" smtClean="0">
                <a:latin typeface="Times New Roman" panose="02020603050405020304" pitchFamily="18" charset="0"/>
                <a:cs typeface="Times New Roman" panose="02020603050405020304" pitchFamily="18" charset="0"/>
              </a:rPr>
              <a:t>A pesar de las diferencias que entre los grupos pudieran existir, las reglas y las normas que rigen la vida de los grupos mantienen una relación con el sistema social y la cultura en general.</a:t>
            </a:r>
          </a:p>
        </p:txBody>
      </p:sp>
    </p:spTree>
    <p:extLst>
      <p:ext uri="{BB962C8B-B14F-4D97-AF65-F5344CB8AC3E}">
        <p14:creationId xmlns:p14="http://schemas.microsoft.com/office/powerpoint/2010/main" val="3654138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2 CuadroTexto"/>
          <p:cNvSpPr txBox="1"/>
          <p:nvPr/>
        </p:nvSpPr>
        <p:spPr>
          <a:xfrm>
            <a:off x="539552" y="992917"/>
            <a:ext cx="8064896" cy="1477328"/>
          </a:xfrm>
          <a:prstGeom prst="rect">
            <a:avLst/>
          </a:prstGeom>
          <a:noFill/>
        </p:spPr>
        <p:txBody>
          <a:bodyPr wrap="square" rtlCol="0">
            <a:spAutoFit/>
          </a:bodyPr>
          <a:lstStyle/>
          <a:p>
            <a:pPr marL="285750" lvl="0" indent="-285750">
              <a:buFont typeface="Courier New" panose="02070309020205020404" pitchFamily="49" charset="0"/>
              <a:buChar char="o"/>
            </a:pPr>
            <a:r>
              <a:rPr lang="es-MX" dirty="0" smtClean="0">
                <a:latin typeface="Times New Roman" panose="02020603050405020304" pitchFamily="18" charset="0"/>
                <a:cs typeface="Times New Roman" panose="02020603050405020304" pitchFamily="18" charset="0"/>
              </a:rPr>
              <a:t>Díaz Cruz: Los rituales consisten propiamente en una repetición, ya sea en un tiempo y espacio establecido o vagamente preestablecido.</a:t>
            </a:r>
          </a:p>
          <a:p>
            <a:pPr marL="285750" lvl="0" indent="-285750">
              <a:buFont typeface="Courier New" panose="02070309020205020404" pitchFamily="49" charset="0"/>
              <a:buChar char="o"/>
            </a:pPr>
            <a:r>
              <a:rPr lang="es-MX" dirty="0" smtClean="0">
                <a:latin typeface="Times New Roman" panose="02020603050405020304" pitchFamily="18" charset="0"/>
                <a:cs typeface="Times New Roman" panose="02020603050405020304" pitchFamily="18" charset="0"/>
              </a:rPr>
              <a:t>El ritual ofrece información concreta y específica, se convierte en una actividad a partir de la cual se transportan códigos culturales.</a:t>
            </a:r>
          </a:p>
          <a:p>
            <a:pPr marL="285750" lvl="0" indent="-285750">
              <a:buFont typeface="Courier New" panose="02070309020205020404" pitchFamily="49" charset="0"/>
              <a:buChar char="o"/>
            </a:pPr>
            <a:endParaRPr lang="es-MX"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7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2 Elipse"/>
          <p:cNvSpPr/>
          <p:nvPr/>
        </p:nvSpPr>
        <p:spPr>
          <a:xfrm>
            <a:off x="2843808" y="1484784"/>
            <a:ext cx="6192689"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Cumplir con el horario de clase.</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Entregar la planeación.</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Elaborar material didáctico.</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Mostrar comportamientos decentes.</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Cuidar el lenguaje.</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Aprender teorías y métodos de enseñanza.</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El libro del maestro.</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El registro de asistencia.</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El orden.</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La puntualidad.</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Herramientas teóricas, metodológicas y técnicas.</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Practicar los valores: </a:t>
            </a:r>
            <a:r>
              <a:rPr lang="es-MX" sz="1600" dirty="0" err="1" smtClean="0">
                <a:solidFill>
                  <a:schemeClr val="tx1"/>
                </a:solidFill>
                <a:latin typeface="Times New Roman" panose="02020603050405020304" pitchFamily="18" charset="0"/>
                <a:cs typeface="Times New Roman" panose="02020603050405020304" pitchFamily="18" charset="0"/>
              </a:rPr>
              <a:t>Eticidad</a:t>
            </a:r>
            <a:r>
              <a:rPr lang="es-MX" sz="1600" dirty="0" smtClean="0">
                <a:solidFill>
                  <a:schemeClr val="tx1"/>
                </a:solidFill>
                <a:latin typeface="Times New Roman" panose="02020603050405020304" pitchFamily="18" charset="0"/>
                <a:cs typeface="Times New Roman" panose="02020603050405020304" pitchFamily="18" charset="0"/>
              </a:rPr>
              <a:t>.</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Disciplina.</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Proceso de evaluación.</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Prácticas pedagógicas.</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Proceso diario de instrucción.</a:t>
            </a:r>
          </a:p>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Transmisión de contenidos curriculares.</a:t>
            </a:r>
          </a:p>
        </p:txBody>
      </p:sp>
      <p:pic>
        <p:nvPicPr>
          <p:cNvPr id="4" name="3 Imagen"/>
          <p:cNvPicPr>
            <a:picLocks noChangeAspect="1"/>
          </p:cNvPicPr>
          <p:nvPr/>
        </p:nvPicPr>
        <p:blipFill rotWithShape="1">
          <a:blip r:embed="rId3">
            <a:extLst>
              <a:ext uri="{28A0092B-C50C-407E-A947-70E740481C1C}">
                <a14:useLocalDpi xmlns:a14="http://schemas.microsoft.com/office/drawing/2010/main" val="0"/>
              </a:ext>
            </a:extLst>
          </a:blip>
          <a:srcRect t="30427" b="44178"/>
          <a:stretch/>
        </p:blipFill>
        <p:spPr>
          <a:xfrm>
            <a:off x="-67325" y="44624"/>
            <a:ext cx="6727557" cy="1346086"/>
          </a:xfrm>
          <a:prstGeom prst="rect">
            <a:avLst/>
          </a:prstGeom>
        </p:spPr>
      </p:pic>
      <p:sp>
        <p:nvSpPr>
          <p:cNvPr id="5" name="4 CuadroTexto"/>
          <p:cNvSpPr txBox="1"/>
          <p:nvPr/>
        </p:nvSpPr>
        <p:spPr>
          <a:xfrm>
            <a:off x="899592" y="190380"/>
            <a:ext cx="4896544" cy="646331"/>
          </a:xfrm>
          <a:prstGeom prst="rect">
            <a:avLst/>
          </a:prstGeom>
          <a:noFill/>
        </p:spPr>
        <p:txBody>
          <a:bodyPr wrap="square" rtlCol="0">
            <a:spAutoFit/>
          </a:bodyPr>
          <a:lstStyle/>
          <a:p>
            <a:pPr algn="ctr"/>
            <a:r>
              <a:rPr lang="es-MX" b="1" dirty="0" smtClean="0">
                <a:latin typeface="Times New Roman" panose="02020603050405020304" pitchFamily="18" charset="0"/>
                <a:cs typeface="Times New Roman" panose="02020603050405020304" pitchFamily="18" charset="0"/>
              </a:rPr>
              <a:t>RITUALES ESCOLARES DE UN MAESTRO Y PARA LA FORMACIÓN DE UN MAESTRO</a:t>
            </a:r>
            <a:endParaRPr lang="es-MX"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4529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2 Imagen"/>
          <p:cNvPicPr>
            <a:picLocks noChangeAspect="1"/>
          </p:cNvPicPr>
          <p:nvPr/>
        </p:nvPicPr>
        <p:blipFill rotWithShape="1">
          <a:blip r:embed="rId3">
            <a:extLst>
              <a:ext uri="{28A0092B-C50C-407E-A947-70E740481C1C}">
                <a14:useLocalDpi xmlns:a14="http://schemas.microsoft.com/office/drawing/2010/main" val="0"/>
              </a:ext>
            </a:extLst>
          </a:blip>
          <a:srcRect t="30427" b="44178"/>
          <a:stretch/>
        </p:blipFill>
        <p:spPr>
          <a:xfrm>
            <a:off x="2380947" y="44624"/>
            <a:ext cx="6727557" cy="1346086"/>
          </a:xfrm>
          <a:prstGeom prst="rect">
            <a:avLst/>
          </a:prstGeom>
        </p:spPr>
      </p:pic>
      <p:sp>
        <p:nvSpPr>
          <p:cNvPr id="4" name="3 CuadroTexto"/>
          <p:cNvSpPr txBox="1"/>
          <p:nvPr/>
        </p:nvSpPr>
        <p:spPr>
          <a:xfrm>
            <a:off x="3347864" y="190380"/>
            <a:ext cx="4896544" cy="646331"/>
          </a:xfrm>
          <a:prstGeom prst="rect">
            <a:avLst/>
          </a:prstGeom>
          <a:noFill/>
        </p:spPr>
        <p:txBody>
          <a:bodyPr wrap="square" rtlCol="0">
            <a:spAutoFit/>
          </a:bodyPr>
          <a:lstStyle/>
          <a:p>
            <a:pPr algn="ctr"/>
            <a:r>
              <a:rPr lang="es-MX" b="1" dirty="0" smtClean="0">
                <a:latin typeface="Times New Roman" panose="02020603050405020304" pitchFamily="18" charset="0"/>
                <a:cs typeface="Times New Roman" panose="02020603050405020304" pitchFamily="18" charset="0"/>
              </a:rPr>
              <a:t>RITUALES DE LA FORMACIÓN MAGISTERIAL</a:t>
            </a:r>
            <a:endParaRPr lang="es-MX" b="1" dirty="0">
              <a:latin typeface="Times New Roman" panose="02020603050405020304" pitchFamily="18" charset="0"/>
              <a:cs typeface="Times New Roman" panose="02020603050405020304" pitchFamily="18" charset="0"/>
            </a:endParaRPr>
          </a:p>
        </p:txBody>
      </p:sp>
      <p:sp>
        <p:nvSpPr>
          <p:cNvPr id="5" name="4 Elipse"/>
          <p:cNvSpPr/>
          <p:nvPr/>
        </p:nvSpPr>
        <p:spPr>
          <a:xfrm>
            <a:off x="107504" y="1556792"/>
            <a:ext cx="5544616"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Courier New" panose="02070309020205020404" pitchFamily="49" charset="0"/>
              <a:buChar char="o"/>
            </a:pPr>
            <a:r>
              <a:rPr lang="es-MX" sz="1600" dirty="0" smtClean="0">
                <a:solidFill>
                  <a:schemeClr val="tx1"/>
                </a:solidFill>
                <a:latin typeface="Times New Roman" panose="02020603050405020304" pitchFamily="18" charset="0"/>
                <a:cs typeface="Times New Roman" panose="02020603050405020304" pitchFamily="18" charset="0"/>
              </a:rPr>
              <a:t>A partir de ellos los estudiantes no sólo adquieren y despliegan los comportamientos, actitudes, formas de presentarse, y de relacionarse propias del maestro, sino también aquellos símbolos, discursos y prácticas que se vinculan con lo que en la profesión se considera como sagrado, venerable o inviolable  </a:t>
            </a:r>
          </a:p>
        </p:txBody>
      </p:sp>
    </p:spTree>
    <p:extLst>
      <p:ext uri="{BB962C8B-B14F-4D97-AF65-F5344CB8AC3E}">
        <p14:creationId xmlns:p14="http://schemas.microsoft.com/office/powerpoint/2010/main" val="341159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259" t="23809" r="46120" b="33144"/>
          <a:stretch/>
        </p:blipFill>
        <p:spPr bwMode="auto">
          <a:xfrm>
            <a:off x="721919" y="1164673"/>
            <a:ext cx="7700162" cy="4176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25757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684</Words>
  <Application>Microsoft Office PowerPoint</Application>
  <PresentationFormat>Presentación en pantalla (4:3)</PresentationFormat>
  <Paragraphs>63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16</cp:revision>
  <dcterms:created xsi:type="dcterms:W3CDTF">2018-03-26T22:55:02Z</dcterms:created>
  <dcterms:modified xsi:type="dcterms:W3CDTF">2018-03-27T05:26:27Z</dcterms:modified>
</cp:coreProperties>
</file>