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4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80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41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90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40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85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8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06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8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98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4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0D54D-A6BB-4CAE-95D3-AECBE4221E7B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32921-518D-4534-AE42-8F1DF1B6F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03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772816"/>
            <a:ext cx="745282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Rockwell Condensed" panose="02060603050405020104" pitchFamily="18" charset="0"/>
              </a:rPr>
              <a:t>Los </a:t>
            </a:r>
            <a:r>
              <a:rPr lang="es-MX" sz="1200" dirty="0">
                <a:latin typeface="Rockwell Condensed" panose="02060603050405020104" pitchFamily="18" charset="0"/>
              </a:rPr>
              <a:t>rituales son actos que se producen en repetidas ocasiones debido a que significan algo para quienes lo practican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Rockwell Condensed" panose="02060603050405020104" pitchFamily="18" charset="0"/>
              </a:rPr>
              <a:t>En </a:t>
            </a:r>
            <a:r>
              <a:rPr lang="es-MX" sz="1200" dirty="0">
                <a:latin typeface="Rockwell Condensed" panose="02060603050405020104" pitchFamily="18" charset="0"/>
              </a:rPr>
              <a:t>la escuela normal este tipo de rituales va más encaminado a la adquisición de conocimientos o desarrollo cognitivo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En la formación como docente existen rituales de formación magisterial que tiene las siguientes </a:t>
            </a:r>
            <a:r>
              <a:rPr lang="es-MX" sz="1200" dirty="0" smtClean="0">
                <a:latin typeface="Rockwell Condensed" panose="02060603050405020104" pitchFamily="18" charset="0"/>
              </a:rPr>
              <a:t>características.</a:t>
            </a:r>
          </a:p>
          <a:p>
            <a:pPr marL="685800" lvl="1" indent="-228600">
              <a:buAutoNum type="alphaLcParenR"/>
            </a:pPr>
            <a:r>
              <a:rPr lang="es-MX" sz="1200" dirty="0" smtClean="0">
                <a:latin typeface="Rockwell Condensed" panose="02060603050405020104" pitchFamily="18" charset="0"/>
              </a:rPr>
              <a:t>repite </a:t>
            </a:r>
            <a:r>
              <a:rPr lang="es-MX" sz="1200" dirty="0">
                <a:latin typeface="Rockwell Condensed" panose="02060603050405020104" pitchFamily="18" charset="0"/>
              </a:rPr>
              <a:t>generación tras generación el mismo arquetipo;  </a:t>
            </a:r>
            <a:endParaRPr lang="es-MX" sz="1200" dirty="0" smtClean="0">
              <a:latin typeface="Rockwell Condensed" panose="02060603050405020104" pitchFamily="18" charset="0"/>
            </a:endParaRPr>
          </a:p>
          <a:p>
            <a:pPr marL="685800" lvl="1" indent="-228600">
              <a:buAutoNum type="alphaLcParenR"/>
            </a:pPr>
            <a:r>
              <a:rPr lang="es-MX" sz="1200" dirty="0" smtClean="0">
                <a:latin typeface="Rockwell Condensed" panose="02060603050405020104" pitchFamily="18" charset="0"/>
              </a:rPr>
              <a:t>tienen </a:t>
            </a:r>
            <a:r>
              <a:rPr lang="es-MX" sz="1200" dirty="0">
                <a:latin typeface="Rockwell Condensed" panose="02060603050405020104" pitchFamily="18" charset="0"/>
              </a:rPr>
              <a:t>un fuerza de reformativa cuyo efecto es el comportamiento estilizado que va enmarcando al estudiante en una nueva condición y forma de ser  </a:t>
            </a:r>
            <a:endParaRPr lang="es-MX" sz="1200" dirty="0" smtClean="0">
              <a:latin typeface="Rockwell Condensed" panose="02060603050405020104" pitchFamily="18" charset="0"/>
            </a:endParaRPr>
          </a:p>
          <a:p>
            <a:pPr marL="685800" lvl="1" indent="-228600">
              <a:buFont typeface="+mj-lt"/>
              <a:buAutoNum type="alphaLcParenR"/>
            </a:pPr>
            <a:r>
              <a:rPr lang="es-MX" sz="1200" dirty="0" smtClean="0">
                <a:latin typeface="Rockwell Condensed" panose="02060603050405020104" pitchFamily="18" charset="0"/>
              </a:rPr>
              <a:t>la </a:t>
            </a:r>
            <a:r>
              <a:rPr lang="es-MX" sz="1200" dirty="0">
                <a:latin typeface="Rockwell Condensed" panose="02060603050405020104" pitchFamily="18" charset="0"/>
              </a:rPr>
              <a:t>repetición es una estrategia de socialización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lvl="0"/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Se pretende que a su paso de las Escuelas Normales los estudiantes se apropien de los fundamentos teóricos, metodológicos y didácticos de la práctica docente, es decir, que adquiera los saberes que requiere la profesión de enseñante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La cultura del aula se construye a través de un entramado complejo de símbolos, prácticas y discursos en y a partir de los cuales los estudiantes aprenden a interpretar su mundo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En la Escuela Normal existen un sin número de prácticas, algunas se estas son: elaboración de la planeación, prácticas pedagógicas, procesos de evaluación, ceremonia de graduación y su preparación, así como el proceso diario de instrucción.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El ritual, en tanto práctica de interacción, regula, modela, pero a la vez deja un espacio para la reinterpretación del símbolo, situación que puede generar, al interior de los grupos, manifestaciones de resistencia, de ironía</a:t>
            </a:r>
            <a:r>
              <a:rPr lang="es-MX" sz="1200" dirty="0" smtClean="0">
                <a:latin typeface="Rockwell Condensed" panose="02060603050405020104" pitchFamily="18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s-MX" sz="1200" dirty="0">
              <a:latin typeface="Rockwell Condensed" panose="020606030504050201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Rockwell Condensed" panose="02060603050405020104" pitchFamily="18" charset="0"/>
              </a:rPr>
              <a:t>Los rituales son transportadores de los códigos culturales que moldean la percepción de los estudiantes y los modos de comprensión, se graban en la cultura escolar.</a:t>
            </a:r>
          </a:p>
          <a:p>
            <a:endParaRPr lang="es-MX" sz="1200" dirty="0">
              <a:latin typeface="Rockwell Condensed" panose="02060603050405020104" pitchFamily="18" charset="0"/>
            </a:endParaRPr>
          </a:p>
          <a:p>
            <a:r>
              <a:rPr lang="es-MX" sz="1100" b="1" dirty="0"/>
              <a:t> </a:t>
            </a:r>
            <a:endParaRPr lang="es-MX" sz="11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332656"/>
            <a:ext cx="84249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Rockwell Condensed" panose="02060603050405020104" pitchFamily="18" charset="0"/>
              </a:rPr>
              <a:t>SER MAESTRO. PRACTICAS PROCESOS Y RITUALES EN LA ESCUELA NORMAL</a:t>
            </a:r>
            <a:r>
              <a:rPr lang="es-MX" sz="2000" dirty="0" smtClean="0">
                <a:latin typeface="Rockwell Condensed" panose="02060603050405020104" pitchFamily="18" charset="0"/>
              </a:rPr>
              <a:t> </a:t>
            </a:r>
          </a:p>
          <a:p>
            <a:pPr algn="ctr"/>
            <a:r>
              <a:rPr lang="es-MX" dirty="0" smtClean="0">
                <a:latin typeface="Rockwell Condensed" panose="02060603050405020104" pitchFamily="18" charset="0"/>
              </a:rPr>
              <a:t>-Eduardo Mercado-</a:t>
            </a:r>
            <a:r>
              <a:rPr lang="es-MX" sz="2000" dirty="0" smtClean="0">
                <a:latin typeface="Rockwell Condensed" panose="02060603050405020104" pitchFamily="18" charset="0"/>
              </a:rPr>
              <a:t> </a:t>
            </a:r>
          </a:p>
          <a:p>
            <a:pPr algn="ctr"/>
            <a:r>
              <a:rPr lang="es-MX" sz="2800" dirty="0" smtClean="0">
                <a:solidFill>
                  <a:srgbClr val="FF0000"/>
                </a:solidFill>
                <a:latin typeface="Rockwell Condensed" panose="02060603050405020104" pitchFamily="18" charset="0"/>
              </a:rPr>
              <a:t>“RITUALES ESCOLARES”</a:t>
            </a:r>
          </a:p>
          <a:p>
            <a:r>
              <a:rPr lang="es-MX" sz="2000" dirty="0" smtClean="0">
                <a:latin typeface="Rockwell Condensed" panose="02060603050405020104" pitchFamily="18" charset="0"/>
              </a:rPr>
              <a:t> </a:t>
            </a:r>
          </a:p>
          <a:p>
            <a:endParaRPr lang="es-MX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179512" y="1556792"/>
            <a:ext cx="8640960" cy="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519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231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Lobillo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Lobillo</cp:lastModifiedBy>
  <cp:revision>1</cp:revision>
  <dcterms:created xsi:type="dcterms:W3CDTF">2018-04-13T03:26:55Z</dcterms:created>
  <dcterms:modified xsi:type="dcterms:W3CDTF">2018-04-13T03:33:41Z</dcterms:modified>
</cp:coreProperties>
</file>