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V" initials="C" lastIdx="1" clrIdx="0">
    <p:extLst>
      <p:ext uri="{19B8F6BF-5375-455C-9EA6-DF929625EA0E}">
        <p15:presenceInfo xmlns:p15="http://schemas.microsoft.com/office/powerpoint/2012/main" userId="CY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23T17:00:44.910" idx="1">
    <p:pos x="5598" y="20"/>
    <p:text>nombre de la secuencia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02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38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852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849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105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71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02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902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805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9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432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364B-F9D5-45A8-BCC6-501402861EE6}" type="datetimeFigureOut">
              <a:rPr lang="es-MX" smtClean="0"/>
              <a:t>23/04/2018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50C2B-E038-49E2-B64E-9D4992A632A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590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2IR69dV7R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64204" y="141668"/>
            <a:ext cx="1115557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Priscila Nicole Ávila Salas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“B”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Maestra: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Cristina Isela Valenzuela Escalera 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Curso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 Espacio y Medida 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 1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Forma y Espacio 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Cuerpos y figuras geométricas : triángulos , cuadriláteros 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 del perfil de egreso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Diseña planeaciones didácticas, aplicando sus conocimientos pedagógicos y disciplinares para responder a las necesidades del contexto en el marco de los planes y programas de educación básica </a:t>
            </a:r>
          </a:p>
          <a:p>
            <a:pPr algn="ctr"/>
            <a:r>
              <a:rPr lang="es-MX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 a desarrollar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Plantea y resuelve problemas geométricos con recursos tradicionales y/o el uso de la geometría dinámica en diferentes contextos y aplica estos conocimientos y habilidades en el diseño de ambientes de aprendizaje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 a desarrollar </a:t>
            </a:r>
          </a:p>
          <a:p>
            <a:pPr algn="ct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 de secuencia didáctica para el desarrollo del aprendizaje </a:t>
            </a:r>
          </a:p>
          <a:p>
            <a:pPr algn="ct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de Marzo del 2018 </a:t>
            </a:r>
          </a:p>
          <a:p>
            <a:pPr algn="r"/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609" y="561908"/>
            <a:ext cx="1716447" cy="127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1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19949" y="32428"/>
            <a:ext cx="566670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Secuencia Didáctica 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48156"/>
              </p:ext>
            </p:extLst>
          </p:nvPr>
        </p:nvGraphicFramePr>
        <p:xfrm>
          <a:off x="163289" y="702605"/>
          <a:ext cx="11821882" cy="59074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29197"/>
                <a:gridCol w="6792685"/>
              </a:tblGrid>
              <a:tr h="129860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Campo Formativo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Arial Rounded MT Bold" panose="020F0704030504030204" pitchFamily="34" charset="0"/>
                        </a:rPr>
                        <a:t>Pensamiento Matemático</a:t>
                      </a:r>
                      <a:r>
                        <a:rPr lang="es-MX" sz="2400" baseline="0" dirty="0" smtClean="0">
                          <a:latin typeface="Arial Rounded MT Bold" panose="020F0704030504030204" pitchFamily="34" charset="0"/>
                        </a:rPr>
                        <a:t> </a:t>
                      </a:r>
                      <a:endParaRPr lang="es-MX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Aspecto</a:t>
                      </a:r>
                    </a:p>
                    <a:p>
                      <a:pPr algn="ctr"/>
                      <a:r>
                        <a:rPr lang="es-MX" sz="2400" dirty="0" smtClean="0">
                          <a:latin typeface="Arial Rounded MT Bold" panose="020F0704030504030204" pitchFamily="34" charset="0"/>
                        </a:rPr>
                        <a:t>Forma,</a:t>
                      </a:r>
                      <a:r>
                        <a:rPr lang="es-MX" sz="2400" baseline="0" dirty="0" smtClean="0">
                          <a:latin typeface="Arial Rounded MT Bold" panose="020F0704030504030204" pitchFamily="34" charset="0"/>
                        </a:rPr>
                        <a:t> espacio y medida</a:t>
                      </a:r>
                      <a:endParaRPr lang="es-MX" sz="24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9542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Competencia</a:t>
                      </a:r>
                      <a:r>
                        <a:rPr lang="es-MX" baseline="0" dirty="0" smtClean="0"/>
                        <a:t> que se favorece 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Ø"/>
                      </a:pP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Construye objetos y figuras geométricas tomando en cuenta sus características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Aprendizaje esperado 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Hace referencia a diversas formas que observa en su entorno y dice que en que otros objetos se ven esas mismas formas 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Describe semejanzas y diferencias que observa al comparar objetos de su entornos, así como figuras geométricas entre sí.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129860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Desarrollo de las actividades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pPr algn="ctr"/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Aula de clases y patio escolar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Organización grupal </a:t>
                      </a:r>
                    </a:p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Individual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 en equipos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129860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Propósito</a:t>
                      </a:r>
                    </a:p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Conocer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 , reconocer y diferenciar las figuras geométricas básicas como el tr</a:t>
                      </a:r>
                      <a:r>
                        <a:rPr lang="es-MX" baseline="0" dirty="0" smtClean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iangulo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, cuadrado , rectángulo y circulo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Fecha</a:t>
                      </a:r>
                    </a:p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3er semana de Marzo del 2018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6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93047"/>
              </p:ext>
            </p:extLst>
          </p:nvPr>
        </p:nvGraphicFramePr>
        <p:xfrm>
          <a:off x="620486" y="81645"/>
          <a:ext cx="10564586" cy="65698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61459"/>
                <a:gridCol w="2000384"/>
                <a:gridCol w="2574556"/>
                <a:gridCol w="2515383"/>
                <a:gridCol w="1612804"/>
              </a:tblGrid>
              <a:tr h="89228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Momentos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 de la secuencia didáctica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Desarrollo de secuencia didáctica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Preguntas orientadoras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Recursos y/o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 materiales didácticos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 Rounded MT Bold" panose="020F0704030504030204" pitchFamily="34" charset="0"/>
                        </a:rPr>
                        <a:t>Evaluación</a:t>
                      </a:r>
                      <a:r>
                        <a:rPr lang="es-MX" baseline="0" dirty="0" smtClean="0">
                          <a:latin typeface="Arial Rounded MT Bold" panose="020F0704030504030204" pitchFamily="34" charset="0"/>
                        </a:rPr>
                        <a:t> </a:t>
                      </a:r>
                      <a:endParaRPr lang="es-MX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</a:tr>
              <a:tr h="149171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dirty="0" smtClean="0">
                          <a:latin typeface="Arial Rounded MT Bold" panose="020F0704030504030204" pitchFamily="34" charset="0"/>
                        </a:rPr>
                        <a:t>Inicio </a:t>
                      </a:r>
                      <a:endParaRPr lang="es-MX" sz="2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/>
                        <a:t>El grupo</a:t>
                      </a:r>
                      <a:r>
                        <a:rPr lang="es-MX" sz="1600" baseline="0" dirty="0" smtClean="0"/>
                        <a:t> se organiza en media luna 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smtClean="0"/>
                        <a:t>¿Conocen las figuras geométricas?</a:t>
                      </a:r>
                    </a:p>
                    <a:p>
                      <a:pPr algn="ctr"/>
                      <a:r>
                        <a:rPr lang="es-MX" sz="1600" baseline="0" dirty="0" smtClean="0"/>
                        <a:t>¿Sabes cuales son ?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Ø"/>
                      </a:pPr>
                      <a:r>
                        <a:rPr lang="es-MX" sz="1600" baseline="0" dirty="0" smtClean="0"/>
                        <a:t>Diferentes objetos cotidianos  y una pizza de manera que ellos puedan observar y relacionarlo con el tema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Respuestas dadas </a:t>
                      </a:r>
                      <a:endParaRPr lang="es-MX" sz="1600" dirty="0"/>
                    </a:p>
                  </a:txBody>
                  <a:tcPr/>
                </a:tc>
              </a:tr>
              <a:tr h="169512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dirty="0" smtClean="0">
                          <a:latin typeface="Arial Rounded MT Bold" panose="020F0704030504030204" pitchFamily="34" charset="0"/>
                        </a:rPr>
                        <a:t>Desarrollo</a:t>
                      </a:r>
                    </a:p>
                    <a:p>
                      <a:endParaRPr lang="es-MX" sz="2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/>
                        <a:t>El grupo se organiza libremente</a:t>
                      </a:r>
                      <a:r>
                        <a:rPr lang="es-MX" sz="1600" baseline="0" dirty="0" smtClean="0"/>
                        <a:t> de manera que todos estén sentados en el piso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¿reconocen</a:t>
                      </a:r>
                      <a:r>
                        <a:rPr lang="es-MX" sz="1600" baseline="0" dirty="0" smtClean="0"/>
                        <a:t> las figuras geométricas que hay  en el salón de clase ?</a:t>
                      </a:r>
                    </a:p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1600" dirty="0" smtClean="0"/>
                        <a:t>Cañón</a:t>
                      </a:r>
                      <a:r>
                        <a:rPr lang="es-MX" sz="1600" baseline="0" dirty="0" smtClean="0"/>
                        <a:t> y</a:t>
                      </a:r>
                      <a:r>
                        <a:rPr lang="es-MX" sz="1600" dirty="0" smtClean="0"/>
                        <a:t> laptop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1600" dirty="0" smtClean="0"/>
                        <a:t>Ver video cuento de las figuras geométricas</a:t>
                      </a:r>
                      <a:r>
                        <a:rPr lang="es-MX" sz="1600" baseline="0" dirty="0" smtClean="0"/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MX" sz="1600" dirty="0" smtClean="0">
                          <a:hlinkClick r:id="rId2"/>
                        </a:rPr>
                        <a:t>https://www.youtube.com/watch?v=G2IR69dV7R0</a:t>
                      </a:r>
                      <a:endParaRPr lang="es-MX" sz="16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Atención </a:t>
                      </a:r>
                      <a:r>
                        <a:rPr lang="es-MX" sz="1600" baseline="0" dirty="0" smtClean="0"/>
                        <a:t>y respuestas dadas por los niños  </a:t>
                      </a:r>
                      <a:endParaRPr lang="es-MX" sz="1600" dirty="0"/>
                    </a:p>
                  </a:txBody>
                  <a:tcPr/>
                </a:tc>
              </a:tr>
              <a:tr h="24686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2000" dirty="0" smtClean="0">
                          <a:latin typeface="Arial Rounded MT Bold" panose="020F0704030504030204" pitchFamily="34" charset="0"/>
                        </a:rPr>
                        <a:t>Cierre </a:t>
                      </a:r>
                      <a:endParaRPr lang="es-MX" sz="2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/>
                        <a:t>El grupo se organiza en pequeños</a:t>
                      </a:r>
                      <a:r>
                        <a:rPr lang="es-MX" sz="1600" baseline="0" dirty="0" smtClean="0"/>
                        <a:t> grupos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¿Que figuras recuerdan haber visto en el video?</a:t>
                      </a:r>
                    </a:p>
                    <a:p>
                      <a:pPr algn="ctr"/>
                      <a:r>
                        <a:rPr lang="es-MX" sz="1600" dirty="0" smtClean="0"/>
                        <a:t>¿Reconocen las figuras geométricas?</a:t>
                      </a:r>
                    </a:p>
                    <a:p>
                      <a:pPr algn="ctr"/>
                      <a:r>
                        <a:rPr lang="es-MX" sz="1600" dirty="0" smtClean="0"/>
                        <a:t>¿Pueden</a:t>
                      </a:r>
                      <a:r>
                        <a:rPr lang="es-MX" sz="1600" baseline="0" dirty="0" smtClean="0"/>
                        <a:t> representar las figuras vistas en el video? </a:t>
                      </a:r>
                      <a:endParaRPr lang="es-MX" sz="1600" dirty="0" smtClean="0"/>
                    </a:p>
                    <a:p>
                      <a:pPr algn="ctr"/>
                      <a:endParaRPr lang="es-MX" sz="1600" dirty="0" smtClean="0"/>
                    </a:p>
                    <a:p>
                      <a:pPr algn="ctr"/>
                      <a:endParaRPr lang="es-MX" sz="1600" dirty="0" smtClean="0"/>
                    </a:p>
                    <a:p>
                      <a:pPr algn="ctr"/>
                      <a:r>
                        <a:rPr lang="es-MX" sz="1600" baseline="0" dirty="0" smtClean="0"/>
                        <a:t>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1600" dirty="0" smtClean="0"/>
                        <a:t>Aula</a:t>
                      </a:r>
                      <a:r>
                        <a:rPr lang="es-MX" sz="1600" baseline="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1600" dirty="0" smtClean="0"/>
                        <a:t>Patio</a:t>
                      </a:r>
                      <a:r>
                        <a:rPr lang="es-MX" sz="1600" baseline="0" dirty="0" smtClean="0"/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MX" sz="1600" baseline="0" dirty="0" smtClean="0"/>
                        <a:t>pequeños trozos de estambre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Observar si acuden a las instrucciones dadas y analizar sus Respuestas 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88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44938"/>
              </p:ext>
            </p:extLst>
          </p:nvPr>
        </p:nvGraphicFramePr>
        <p:xfrm>
          <a:off x="291547" y="238540"/>
          <a:ext cx="11357115" cy="6549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0922"/>
                <a:gridCol w="1626317"/>
                <a:gridCol w="1760053"/>
                <a:gridCol w="1898834"/>
                <a:gridCol w="2405257"/>
                <a:gridCol w="2785732"/>
              </a:tblGrid>
              <a:tr h="77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" dirty="0">
                          <a:effectLst/>
                        </a:rPr>
                        <a:t> </a:t>
                      </a:r>
                      <a:endParaRPr lang="es-MX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CRITERIOS DE EVALUACIÓN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ESTRATÉGICO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AUTÓNOMO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9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RESOLUTIVO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RECEPTIVO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7-6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 anchor="ctr"/>
                </a:tc>
              </a:tr>
              <a:tr h="4423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" dirty="0">
                          <a:effectLst/>
                        </a:rPr>
                        <a:t>SECUENCIA DIDÁCTICA</a:t>
                      </a:r>
                      <a:endParaRPr lang="es-MX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Presenta los elementos de una Secuencia didáctica (competencia, aprendizaje,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Campo, aspecto, recursos, tiempo, evaluación, inicio, desarrollo y cierre)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Redacción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Ortografía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Crea y adapta una secuencia didáctica de forma Congruente entre aprendizajes,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Actividades y evaluación.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Transversaliza Elementos completos de planeación.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Teoriza y expresa en una redacción clara, sin errores de ortografía, limpieza.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Articula competencias, aprendizajes, actividades y evaluación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Explica de una manera clara y coherente con una r</a:t>
                      </a:r>
                      <a:r>
                        <a:rPr lang="es-ES_tradnl" sz="1600" dirty="0">
                          <a:effectLst/>
                        </a:rPr>
                        <a:t>edacción sin errores de ortografía, limpieza.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Elabora una secuencia didáctica con todos sus elementos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Realiza una redacción clara, sin errores de ortografía, limpieza.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Registra una secuencia de actividades con elementos </a:t>
                      </a:r>
                      <a:r>
                        <a:rPr lang="es-ES" sz="1600" dirty="0" smtClean="0">
                          <a:effectLst/>
                        </a:rPr>
                        <a:t>relevante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Redacción clara con pocos errores ortográficos 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32" marR="9432" marT="0" marB="0"/>
                </a:tc>
              </a:tr>
              <a:tr h="895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Reflexiones del docente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" marR="6113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  <a:r>
                        <a:rPr lang="es-MX" sz="200" dirty="0" smtClean="0">
                          <a:effectLst/>
                        </a:rPr>
                        <a:t>f</a:t>
                      </a:r>
                      <a:endParaRPr lang="es-MX" sz="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  <a:endParaRPr lang="es-MX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" marR="611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612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488</Words>
  <Application>Microsoft Office PowerPoint</Application>
  <PresentationFormat>Panorámica</PresentationFormat>
  <Paragraphs>123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franciscoavila645@gmail.com</dc:creator>
  <cp:lastModifiedBy>CYV</cp:lastModifiedBy>
  <cp:revision>16</cp:revision>
  <dcterms:created xsi:type="dcterms:W3CDTF">2018-03-21T00:11:56Z</dcterms:created>
  <dcterms:modified xsi:type="dcterms:W3CDTF">2018-04-23T22:02:11Z</dcterms:modified>
</cp:coreProperties>
</file>