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YV" initials="C" lastIdx="1" clrIdx="0">
    <p:extLst>
      <p:ext uri="{19B8F6BF-5375-455C-9EA6-DF929625EA0E}">
        <p15:presenceInfo xmlns:p15="http://schemas.microsoft.com/office/powerpoint/2012/main" userId="CYV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4-23T17:00:44.910" idx="1">
    <p:pos x="5598" y="20"/>
    <p:text>nombre de la secuencia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9364B-F9D5-45A8-BCC6-501402861EE6}" type="datetimeFigureOut">
              <a:rPr lang="es-MX" smtClean="0"/>
              <a:t>23/04/2018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0C2B-E038-49E2-B64E-9D4992A632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0272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9364B-F9D5-45A8-BCC6-501402861EE6}" type="datetimeFigureOut">
              <a:rPr lang="es-MX" smtClean="0"/>
              <a:t>23/04/2018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0C2B-E038-49E2-B64E-9D4992A632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8381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9364B-F9D5-45A8-BCC6-501402861EE6}" type="datetimeFigureOut">
              <a:rPr lang="es-MX" smtClean="0"/>
              <a:t>23/04/2018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0C2B-E038-49E2-B64E-9D4992A632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852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9364B-F9D5-45A8-BCC6-501402861EE6}" type="datetimeFigureOut">
              <a:rPr lang="es-MX" smtClean="0"/>
              <a:t>23/04/2018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0C2B-E038-49E2-B64E-9D4992A632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68495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9364B-F9D5-45A8-BCC6-501402861EE6}" type="datetimeFigureOut">
              <a:rPr lang="es-MX" smtClean="0"/>
              <a:t>23/04/2018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0C2B-E038-49E2-B64E-9D4992A632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1058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9364B-F9D5-45A8-BCC6-501402861EE6}" type="datetimeFigureOut">
              <a:rPr lang="es-MX" smtClean="0"/>
              <a:t>23/04/2018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0C2B-E038-49E2-B64E-9D4992A632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713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9364B-F9D5-45A8-BCC6-501402861EE6}" type="datetimeFigureOut">
              <a:rPr lang="es-MX" smtClean="0"/>
              <a:t>23/04/2018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0C2B-E038-49E2-B64E-9D4992A632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802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9364B-F9D5-45A8-BCC6-501402861EE6}" type="datetimeFigureOut">
              <a:rPr lang="es-MX" smtClean="0"/>
              <a:t>23/04/2018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0C2B-E038-49E2-B64E-9D4992A632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902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9364B-F9D5-45A8-BCC6-501402861EE6}" type="datetimeFigureOut">
              <a:rPr lang="es-MX" smtClean="0"/>
              <a:t>23/04/2018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0C2B-E038-49E2-B64E-9D4992A632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88051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9364B-F9D5-45A8-BCC6-501402861EE6}" type="datetimeFigureOut">
              <a:rPr lang="es-MX" smtClean="0"/>
              <a:t>23/04/2018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0C2B-E038-49E2-B64E-9D4992A632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692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9364B-F9D5-45A8-BCC6-501402861EE6}" type="datetimeFigureOut">
              <a:rPr lang="es-MX" smtClean="0"/>
              <a:t>23/04/2018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50C2B-E038-49E2-B64E-9D4992A632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432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9364B-F9D5-45A8-BCC6-501402861EE6}" type="datetimeFigureOut">
              <a:rPr lang="es-MX" smtClean="0"/>
              <a:t>23/04/2018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50C2B-E038-49E2-B64E-9D4992A632A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0590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2IR69dV7R0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64204" y="141668"/>
            <a:ext cx="11155571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Nombre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Priscila Nicole Ávila Salas </a:t>
            </a:r>
          </a:p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1º “B”</a:t>
            </a:r>
          </a:p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#2</a:t>
            </a:r>
          </a:p>
          <a:p>
            <a:pPr algn="ctr"/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Maestra: 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Cristina Isela Valenzuela Escalera </a:t>
            </a:r>
          </a:p>
          <a:p>
            <a:pPr algn="ctr"/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Curso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Forma Espacio y Medida </a:t>
            </a:r>
          </a:p>
          <a:p>
            <a:pPr algn="ctr"/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Unidad 1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Forma y Espacio </a:t>
            </a:r>
          </a:p>
          <a:p>
            <a:pPr algn="ctr"/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Cuerpos y figuras geométricas : triángulos , cuadriláteros </a:t>
            </a:r>
          </a:p>
          <a:p>
            <a:pPr algn="ctr"/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Competencia del perfil de egreso </a:t>
            </a:r>
          </a:p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Diseña planeaciones didácticas, aplicando sus conocimientos pedagógicos y disciplinares para responder a las necesidades del contexto en el marco de los planes y programas de educación básica </a:t>
            </a:r>
          </a:p>
          <a:p>
            <a:pPr algn="ctr"/>
            <a:r>
              <a:rPr lang="es-MX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Competencia a desarrollar </a:t>
            </a:r>
          </a:p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Plantea y resuelve problemas geométricos con recursos tradicionales y/o el uso de la geometría dinámica en diferentes contextos y aplica estos conocimientos y habilidades en el diseño de ambientes de aprendizaje </a:t>
            </a:r>
          </a:p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 a desarrollar </a:t>
            </a:r>
          </a:p>
          <a:p>
            <a:pPr algn="ct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Presentación de secuencia didáctica para el desarrollo del aprendizaje </a:t>
            </a:r>
          </a:p>
          <a:p>
            <a:pPr algn="ctr"/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s-MX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de Marzo del 2018 </a:t>
            </a:r>
          </a:p>
          <a:p>
            <a:pPr algn="r"/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Saltillo Coahuila </a:t>
            </a:r>
          </a:p>
          <a:p>
            <a:endParaRPr lang="es-MX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8609" y="561908"/>
            <a:ext cx="1716447" cy="127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1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219949" y="32428"/>
            <a:ext cx="5666704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Arial Rounded MT Bold" panose="020F0704030504030204" pitchFamily="34" charset="0"/>
              </a:rPr>
              <a:t>Secuencia Didáctica 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148156"/>
              </p:ext>
            </p:extLst>
          </p:nvPr>
        </p:nvGraphicFramePr>
        <p:xfrm>
          <a:off x="163289" y="702605"/>
          <a:ext cx="11821882" cy="59074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029197"/>
                <a:gridCol w="6792685"/>
              </a:tblGrid>
              <a:tr h="129860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 Rounded MT Bold" panose="020F0704030504030204" pitchFamily="34" charset="0"/>
                        </a:rPr>
                        <a:t>Campo Formativo</a:t>
                      </a:r>
                    </a:p>
                    <a:p>
                      <a:pPr algn="ctr"/>
                      <a:r>
                        <a:rPr lang="es-MX" sz="2400" dirty="0" smtClean="0">
                          <a:latin typeface="Arial Rounded MT Bold" panose="020F0704030504030204" pitchFamily="34" charset="0"/>
                        </a:rPr>
                        <a:t>Pensamiento Matemático</a:t>
                      </a:r>
                      <a:r>
                        <a:rPr lang="es-MX" sz="2400" baseline="0" dirty="0" smtClean="0">
                          <a:latin typeface="Arial Rounded MT Bold" panose="020F0704030504030204" pitchFamily="34" charset="0"/>
                        </a:rPr>
                        <a:t> </a:t>
                      </a:r>
                      <a:endParaRPr lang="es-MX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 Rounded MT Bold" panose="020F0704030504030204" pitchFamily="34" charset="0"/>
                        </a:rPr>
                        <a:t>Aspecto</a:t>
                      </a:r>
                    </a:p>
                    <a:p>
                      <a:pPr algn="ctr"/>
                      <a:r>
                        <a:rPr lang="es-MX" sz="2400" dirty="0" smtClean="0">
                          <a:latin typeface="Arial Rounded MT Bold" panose="020F0704030504030204" pitchFamily="34" charset="0"/>
                        </a:rPr>
                        <a:t>Forma,</a:t>
                      </a:r>
                      <a:r>
                        <a:rPr lang="es-MX" sz="2400" baseline="0" dirty="0" smtClean="0">
                          <a:latin typeface="Arial Rounded MT Bold" panose="020F0704030504030204" pitchFamily="34" charset="0"/>
                        </a:rPr>
                        <a:t> espacio y medida</a:t>
                      </a:r>
                      <a:endParaRPr lang="es-MX" sz="24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  <a:tr h="954264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Competencia</a:t>
                      </a:r>
                      <a:r>
                        <a:rPr lang="es-MX" baseline="0" dirty="0" smtClean="0"/>
                        <a:t> que se favorece </a:t>
                      </a:r>
                    </a:p>
                    <a:p>
                      <a:pPr marL="342900" indent="-342900" algn="ctr">
                        <a:buFont typeface="Wingdings" panose="05000000000000000000" pitchFamily="2" charset="2"/>
                        <a:buChar char="Ø"/>
                      </a:pPr>
                      <a:r>
                        <a:rPr lang="es-MX" baseline="0" dirty="0" smtClean="0">
                          <a:latin typeface="Arial Rounded MT Bold" panose="020F0704030504030204" pitchFamily="34" charset="0"/>
                        </a:rPr>
                        <a:t>Construye objetos y figuras geométricas tomando en cuenta sus características </a:t>
                      </a:r>
                      <a:endParaRPr lang="es-MX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Aprendizaje esperado 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Ø"/>
                      </a:pPr>
                      <a:r>
                        <a:rPr lang="es-MX" baseline="0" dirty="0" smtClean="0">
                          <a:latin typeface="Arial Rounded MT Bold" panose="020F0704030504030204" pitchFamily="34" charset="0"/>
                        </a:rPr>
                        <a:t>Hace referencia a diversas formas que observa en su entorno y dice que en que otros objetos se ven esas mismas formas 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Ø"/>
                      </a:pPr>
                      <a:r>
                        <a:rPr lang="es-MX" baseline="0" dirty="0" smtClean="0">
                          <a:latin typeface="Arial Rounded MT Bold" panose="020F0704030504030204" pitchFamily="34" charset="0"/>
                        </a:rPr>
                        <a:t>Describe semejanzas y diferencias que observa al comparar objetos de su entornos, así como figuras geométricas entre sí. </a:t>
                      </a:r>
                      <a:endParaRPr lang="es-MX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  <a:tr h="129860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Desarrollo de las actividades</a:t>
                      </a:r>
                      <a:r>
                        <a:rPr lang="es-MX" baseline="0" dirty="0" smtClean="0"/>
                        <a:t> </a:t>
                      </a:r>
                    </a:p>
                    <a:p>
                      <a:pPr algn="ctr"/>
                      <a:r>
                        <a:rPr lang="es-MX" baseline="0" dirty="0" smtClean="0">
                          <a:latin typeface="Arial Rounded MT Bold" panose="020F0704030504030204" pitchFamily="34" charset="0"/>
                        </a:rPr>
                        <a:t>Aula de clases y patio escolar </a:t>
                      </a:r>
                      <a:endParaRPr lang="es-MX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Organización grupal </a:t>
                      </a:r>
                    </a:p>
                    <a:p>
                      <a:pPr algn="ctr"/>
                      <a:r>
                        <a:rPr lang="es-MX" dirty="0" smtClean="0">
                          <a:latin typeface="Arial Rounded MT Bold" panose="020F0704030504030204" pitchFamily="34" charset="0"/>
                        </a:rPr>
                        <a:t>Individual</a:t>
                      </a:r>
                      <a:r>
                        <a:rPr lang="es-MX" baseline="0" dirty="0" smtClean="0">
                          <a:latin typeface="Arial Rounded MT Bold" panose="020F0704030504030204" pitchFamily="34" charset="0"/>
                        </a:rPr>
                        <a:t> en equipos </a:t>
                      </a:r>
                      <a:endParaRPr lang="es-MX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  <a:tr h="129860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Propósito</a:t>
                      </a:r>
                    </a:p>
                    <a:p>
                      <a:pPr algn="ctr"/>
                      <a:r>
                        <a:rPr lang="es-MX" dirty="0" smtClean="0">
                          <a:latin typeface="Arial Rounded MT Bold" panose="020F0704030504030204" pitchFamily="34" charset="0"/>
                        </a:rPr>
                        <a:t>Conocer</a:t>
                      </a:r>
                      <a:r>
                        <a:rPr lang="es-MX" baseline="0" dirty="0" smtClean="0">
                          <a:latin typeface="Arial Rounded MT Bold" panose="020F0704030504030204" pitchFamily="34" charset="0"/>
                        </a:rPr>
                        <a:t> , reconocer y diferenciar las figuras geométricas básicas como el tr</a:t>
                      </a:r>
                      <a:r>
                        <a:rPr lang="es-MX" baseline="0" dirty="0" smtClean="0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</a:rPr>
                        <a:t>iangulo</a:t>
                      </a:r>
                      <a:r>
                        <a:rPr lang="es-MX" baseline="0" dirty="0" smtClean="0">
                          <a:latin typeface="Arial Rounded MT Bold" panose="020F0704030504030204" pitchFamily="34" charset="0"/>
                        </a:rPr>
                        <a:t>, cuadrado , rectángulo y circulo </a:t>
                      </a:r>
                      <a:endParaRPr lang="es-MX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Fecha</a:t>
                      </a:r>
                    </a:p>
                    <a:p>
                      <a:pPr algn="ctr"/>
                      <a:r>
                        <a:rPr lang="es-MX" dirty="0" smtClean="0">
                          <a:latin typeface="Arial Rounded MT Bold" panose="020F0704030504030204" pitchFamily="34" charset="0"/>
                        </a:rPr>
                        <a:t>3er semana de Marzo del 2018 </a:t>
                      </a:r>
                      <a:endParaRPr lang="es-MX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467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193047"/>
              </p:ext>
            </p:extLst>
          </p:nvPr>
        </p:nvGraphicFramePr>
        <p:xfrm>
          <a:off x="620486" y="81645"/>
          <a:ext cx="10564586" cy="656987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61459"/>
                <a:gridCol w="2000384"/>
                <a:gridCol w="2574556"/>
                <a:gridCol w="2515383"/>
                <a:gridCol w="1612804"/>
              </a:tblGrid>
              <a:tr h="89228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 Rounded MT Bold" panose="020F0704030504030204" pitchFamily="34" charset="0"/>
                        </a:rPr>
                        <a:t>Momentos</a:t>
                      </a:r>
                      <a:r>
                        <a:rPr lang="es-MX" baseline="0" dirty="0" smtClean="0">
                          <a:latin typeface="Arial Rounded MT Bold" panose="020F0704030504030204" pitchFamily="34" charset="0"/>
                        </a:rPr>
                        <a:t> de la secuencia didáctica </a:t>
                      </a:r>
                      <a:endParaRPr lang="es-MX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 Rounded MT Bold" panose="020F0704030504030204" pitchFamily="34" charset="0"/>
                        </a:rPr>
                        <a:t>Desarrollo de secuencia didáctica </a:t>
                      </a:r>
                      <a:endParaRPr lang="es-MX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 Rounded MT Bold" panose="020F0704030504030204" pitchFamily="34" charset="0"/>
                        </a:rPr>
                        <a:t>Preguntas orientadoras </a:t>
                      </a:r>
                      <a:endParaRPr lang="es-MX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 Rounded MT Bold" panose="020F0704030504030204" pitchFamily="34" charset="0"/>
                        </a:rPr>
                        <a:t>Recursos y/o</a:t>
                      </a:r>
                      <a:r>
                        <a:rPr lang="es-MX" baseline="0" dirty="0" smtClean="0">
                          <a:latin typeface="Arial Rounded MT Bold" panose="020F0704030504030204" pitchFamily="34" charset="0"/>
                        </a:rPr>
                        <a:t> materiales didácticos </a:t>
                      </a:r>
                      <a:endParaRPr lang="es-MX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rial Rounded MT Bold" panose="020F0704030504030204" pitchFamily="34" charset="0"/>
                        </a:rPr>
                        <a:t>Evaluación</a:t>
                      </a:r>
                      <a:r>
                        <a:rPr lang="es-MX" baseline="0" dirty="0" smtClean="0">
                          <a:latin typeface="Arial Rounded MT Bold" panose="020F0704030504030204" pitchFamily="34" charset="0"/>
                        </a:rPr>
                        <a:t> </a:t>
                      </a:r>
                      <a:endParaRPr lang="es-MX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</a:tr>
              <a:tr h="149171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sz="2000" dirty="0" smtClean="0">
                          <a:latin typeface="Arial Rounded MT Bold" panose="020F0704030504030204" pitchFamily="34" charset="0"/>
                        </a:rPr>
                        <a:t>Inicio </a:t>
                      </a:r>
                      <a:endParaRPr lang="es-MX" sz="20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 smtClean="0"/>
                        <a:t>El grupo</a:t>
                      </a:r>
                      <a:r>
                        <a:rPr lang="es-MX" sz="1600" baseline="0" dirty="0" smtClean="0"/>
                        <a:t> se organiza en media luna </a:t>
                      </a:r>
                    </a:p>
                    <a:p>
                      <a:pPr algn="ctr"/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aseline="0" dirty="0" smtClean="0"/>
                        <a:t>¿Conocen las figuras geométricas?</a:t>
                      </a:r>
                    </a:p>
                    <a:p>
                      <a:pPr algn="ctr"/>
                      <a:r>
                        <a:rPr lang="es-MX" sz="1600" baseline="0" dirty="0" smtClean="0"/>
                        <a:t>¿Sabes cuales son ?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Ø"/>
                      </a:pPr>
                      <a:r>
                        <a:rPr lang="es-MX" sz="1600" baseline="0" dirty="0" smtClean="0"/>
                        <a:t>Diferentes objetos cotidianos  y una pizza de manera que ellos puedan observar y relacionarlo con el tema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Respuestas dadas </a:t>
                      </a:r>
                      <a:endParaRPr lang="es-MX" sz="1600" dirty="0"/>
                    </a:p>
                  </a:txBody>
                  <a:tcPr/>
                </a:tc>
              </a:tr>
              <a:tr h="1695126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sz="2000" dirty="0" smtClean="0">
                          <a:latin typeface="Arial Rounded MT Bold" panose="020F0704030504030204" pitchFamily="34" charset="0"/>
                        </a:rPr>
                        <a:t>Desarrollo</a:t>
                      </a:r>
                    </a:p>
                    <a:p>
                      <a:endParaRPr lang="es-MX" sz="20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 smtClean="0"/>
                        <a:t>El grupo se organiza libremente</a:t>
                      </a:r>
                      <a:r>
                        <a:rPr lang="es-MX" sz="1600" baseline="0" dirty="0" smtClean="0"/>
                        <a:t> de manera que todos estén sentados en el piso 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¿reconocen</a:t>
                      </a:r>
                      <a:r>
                        <a:rPr lang="es-MX" sz="1600" baseline="0" dirty="0" smtClean="0"/>
                        <a:t> las figuras geométricas que hay  en el salón de clase ?</a:t>
                      </a:r>
                    </a:p>
                    <a:p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sz="1600" dirty="0" smtClean="0"/>
                        <a:t>Cañón</a:t>
                      </a:r>
                      <a:r>
                        <a:rPr lang="es-MX" sz="1600" baseline="0" dirty="0" smtClean="0"/>
                        <a:t> y</a:t>
                      </a:r>
                      <a:r>
                        <a:rPr lang="es-MX" sz="1600" dirty="0" smtClean="0"/>
                        <a:t> laptop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sz="1600" dirty="0" smtClean="0"/>
                        <a:t>Ver video cuento de las figuras geométricas</a:t>
                      </a:r>
                      <a:r>
                        <a:rPr lang="es-MX" sz="1600" baseline="0" dirty="0" smtClean="0"/>
                        <a:t>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s-MX" sz="1600" dirty="0" smtClean="0">
                          <a:hlinkClick r:id="rId2"/>
                        </a:rPr>
                        <a:t>https://www.youtube.com/watch?v=G2IR69dV7R0</a:t>
                      </a:r>
                      <a:endParaRPr lang="es-MX" sz="1600" dirty="0" smtClean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Atención </a:t>
                      </a:r>
                      <a:r>
                        <a:rPr lang="es-MX" sz="1600" baseline="0" dirty="0" smtClean="0"/>
                        <a:t>y respuestas dadas por los niños  </a:t>
                      </a:r>
                      <a:endParaRPr lang="es-MX" sz="1600" dirty="0"/>
                    </a:p>
                  </a:txBody>
                  <a:tcPr/>
                </a:tc>
              </a:tr>
              <a:tr h="246864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sz="2000" dirty="0" smtClean="0">
                          <a:latin typeface="Arial Rounded MT Bold" panose="020F0704030504030204" pitchFamily="34" charset="0"/>
                        </a:rPr>
                        <a:t>Cierre </a:t>
                      </a:r>
                      <a:endParaRPr lang="es-MX" sz="2000" dirty="0">
                        <a:latin typeface="Arial Rounded MT Bold" panose="020F07040305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 smtClean="0"/>
                        <a:t>El grupo se organiza en pequeños</a:t>
                      </a:r>
                      <a:r>
                        <a:rPr lang="es-MX" sz="1600" baseline="0" dirty="0" smtClean="0"/>
                        <a:t> grupos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¿Que figuras recuerdan haber visto en el video?</a:t>
                      </a:r>
                    </a:p>
                    <a:p>
                      <a:pPr algn="ctr"/>
                      <a:r>
                        <a:rPr lang="es-MX" sz="1600" dirty="0" smtClean="0"/>
                        <a:t>¿Reconocen las figuras geométricas?</a:t>
                      </a:r>
                    </a:p>
                    <a:p>
                      <a:pPr algn="ctr"/>
                      <a:r>
                        <a:rPr lang="es-MX" sz="1600" dirty="0" smtClean="0"/>
                        <a:t>¿Pueden</a:t>
                      </a:r>
                      <a:r>
                        <a:rPr lang="es-MX" sz="1600" baseline="0" dirty="0" smtClean="0"/>
                        <a:t> representar las figuras vistas en el video? </a:t>
                      </a:r>
                      <a:endParaRPr lang="es-MX" sz="1600" dirty="0" smtClean="0"/>
                    </a:p>
                    <a:p>
                      <a:pPr algn="ctr"/>
                      <a:endParaRPr lang="es-MX" sz="1600" dirty="0" smtClean="0"/>
                    </a:p>
                    <a:p>
                      <a:pPr algn="ctr"/>
                      <a:endParaRPr lang="es-MX" sz="1600" dirty="0" smtClean="0"/>
                    </a:p>
                    <a:p>
                      <a:pPr algn="ctr"/>
                      <a:r>
                        <a:rPr lang="es-MX" sz="1600" baseline="0" dirty="0" smtClean="0"/>
                        <a:t> 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sz="1600" dirty="0" smtClean="0"/>
                        <a:t>Aula</a:t>
                      </a:r>
                      <a:r>
                        <a:rPr lang="es-MX" sz="1600" baseline="0" dirty="0" smtClean="0"/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sz="1600" dirty="0" smtClean="0"/>
                        <a:t>Patio</a:t>
                      </a:r>
                      <a:r>
                        <a:rPr lang="es-MX" sz="1600" baseline="0" dirty="0" smtClean="0"/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es-MX" sz="1600" baseline="0" dirty="0" smtClean="0"/>
                        <a:t>pequeños trozos de estambre </a:t>
                      </a:r>
                      <a:endParaRPr lang="es-MX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/>
                        <a:t>Observar si acuden a las instrucciones dadas y analizar sus Respuestas </a:t>
                      </a:r>
                      <a:endParaRPr lang="es-MX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88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644938"/>
              </p:ext>
            </p:extLst>
          </p:nvPr>
        </p:nvGraphicFramePr>
        <p:xfrm>
          <a:off x="291547" y="238540"/>
          <a:ext cx="11357115" cy="65493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0922"/>
                <a:gridCol w="1626317"/>
                <a:gridCol w="1760053"/>
                <a:gridCol w="1898834"/>
                <a:gridCol w="2405257"/>
                <a:gridCol w="2785732"/>
              </a:tblGrid>
              <a:tr h="777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" dirty="0">
                          <a:effectLst/>
                        </a:rPr>
                        <a:t> </a:t>
                      </a:r>
                      <a:endParaRPr lang="es-MX" sz="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CRITERIOS DE EVALUACIÓN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ESTRATÉGICO</a:t>
                      </a:r>
                      <a:endParaRPr lang="es-MX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10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AUTÓNOMO</a:t>
                      </a:r>
                      <a:endParaRPr lang="es-MX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9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RESOLUTIVO</a:t>
                      </a:r>
                      <a:endParaRPr lang="es-MX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8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RECEPTIVO</a:t>
                      </a:r>
                      <a:endParaRPr lang="es-MX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7-6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 anchor="ctr"/>
                </a:tc>
              </a:tr>
              <a:tr h="44234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200" dirty="0">
                          <a:effectLst/>
                        </a:rPr>
                        <a:t>SECUENCIA DIDÁCTICA</a:t>
                      </a:r>
                      <a:endParaRPr lang="es-MX" sz="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Presenta los elementos de una Secuencia didáctica (competencia, aprendizaje,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Campo, aspecto, recursos, tiempo, evaluación, inicio, desarrollo y cierre) 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Redacción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Ortografía 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 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Crea y adapta una secuencia didáctica de forma Congruente entre aprendizajes,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Actividades y evaluación.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Transversaliza Elementos completos de planeación.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Teoriza y expresa en una redacción clara, sin errores de ortografía, limpieza.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Articula competencias, aprendizajes, actividades y evaluación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Explica de una manera clara y coherente con una r</a:t>
                      </a:r>
                      <a:r>
                        <a:rPr lang="es-ES_tradnl" sz="1600" dirty="0">
                          <a:effectLst/>
                        </a:rPr>
                        <a:t>edacción sin errores de ortografía, limpieza.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Elabora una secuencia didáctica con todos sus elementos 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Realiza una redacción clara, sin errores de ortografía, limpieza.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Registra una secuencia de actividades con elementos </a:t>
                      </a:r>
                      <a:r>
                        <a:rPr lang="es-ES" sz="1600" dirty="0" smtClean="0">
                          <a:effectLst/>
                        </a:rPr>
                        <a:t>relevante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 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Redacción clara con pocos errores ortográficos 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_tradnl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 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32" marR="9432" marT="0" marB="0"/>
                </a:tc>
              </a:tr>
              <a:tr h="8953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</a:rPr>
                        <a:t>Reflexiones del docente</a:t>
                      </a:r>
                      <a:endParaRPr lang="es-MX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3" marR="6113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00" dirty="0">
                          <a:effectLst/>
                        </a:rPr>
                        <a:t> </a:t>
                      </a:r>
                      <a:r>
                        <a:rPr lang="es-MX" sz="200" dirty="0" smtClean="0">
                          <a:effectLst/>
                        </a:rPr>
                        <a:t>f</a:t>
                      </a:r>
                      <a:endParaRPr lang="es-MX" sz="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200" dirty="0">
                          <a:effectLst/>
                        </a:rPr>
                        <a:t> </a:t>
                      </a:r>
                      <a:endParaRPr lang="es-MX" sz="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13" marR="6113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612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488</Words>
  <Application>Microsoft Office PowerPoint</Application>
  <PresentationFormat>Panorámica</PresentationFormat>
  <Paragraphs>123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franciscoavila645@gmail.com</dc:creator>
  <cp:lastModifiedBy>CYV</cp:lastModifiedBy>
  <cp:revision>16</cp:revision>
  <dcterms:created xsi:type="dcterms:W3CDTF">2018-03-21T00:11:56Z</dcterms:created>
  <dcterms:modified xsi:type="dcterms:W3CDTF">2018-04-23T22:02:11Z</dcterms:modified>
</cp:coreProperties>
</file>