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4" r:id="rId7"/>
    <p:sldId id="261" r:id="rId8"/>
    <p:sldId id="262" r:id="rId9"/>
    <p:sldId id="263"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59" d="100"/>
          <a:sy n="59" d="100"/>
        </p:scale>
        <p:origin x="9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is Eram González Gallegos" userId="298d7855f138189c" providerId="LiveId" clId="{FB6E2D8D-4893-415E-9966-CD8348A8DC90}"/>
    <pc:docChg chg="custSel addSld delSld modSld sldOrd">
      <pc:chgData name="Luis Eram González Gallegos" userId="298d7855f138189c" providerId="LiveId" clId="{FB6E2D8D-4893-415E-9966-CD8348A8DC90}" dt="2018-05-09T01:59:54.285" v="128" actId="1076"/>
      <pc:docMkLst>
        <pc:docMk/>
      </pc:docMkLst>
      <pc:sldChg chg="modSp">
        <pc:chgData name="Luis Eram González Gallegos" userId="298d7855f138189c" providerId="LiveId" clId="{FB6E2D8D-4893-415E-9966-CD8348A8DC90}" dt="2018-05-09T01:58:21.060" v="108" actId="1076"/>
        <pc:sldMkLst>
          <pc:docMk/>
          <pc:sldMk cId="2732924484" sldId="257"/>
        </pc:sldMkLst>
        <pc:spChg chg="mod">
          <ac:chgData name="Luis Eram González Gallegos" userId="298d7855f138189c" providerId="LiveId" clId="{FB6E2D8D-4893-415E-9966-CD8348A8DC90}" dt="2018-05-09T01:58:09.941" v="105" actId="1076"/>
          <ac:spMkLst>
            <pc:docMk/>
            <pc:sldMk cId="2732924484" sldId="257"/>
            <ac:spMk id="4" creationId="{5CC82CF0-2F91-403C-8B68-3A821AD7EE87}"/>
          </ac:spMkLst>
        </pc:spChg>
        <pc:picChg chg="mod">
          <ac:chgData name="Luis Eram González Gallegos" userId="298d7855f138189c" providerId="LiveId" clId="{FB6E2D8D-4893-415E-9966-CD8348A8DC90}" dt="2018-05-09T01:58:21.060" v="108" actId="1076"/>
          <ac:picMkLst>
            <pc:docMk/>
            <pc:sldMk cId="2732924484" sldId="257"/>
            <ac:picMk id="5" creationId="{09F92F03-DC72-4640-9A35-188FB353B8E5}"/>
          </ac:picMkLst>
        </pc:picChg>
      </pc:sldChg>
      <pc:sldChg chg="modSp">
        <pc:chgData name="Luis Eram González Gallegos" userId="298d7855f138189c" providerId="LiveId" clId="{FB6E2D8D-4893-415E-9966-CD8348A8DC90}" dt="2018-05-09T01:58:50.488" v="115" actId="1076"/>
        <pc:sldMkLst>
          <pc:docMk/>
          <pc:sldMk cId="2978716866" sldId="258"/>
        </pc:sldMkLst>
        <pc:spChg chg="mod">
          <ac:chgData name="Luis Eram González Gallegos" userId="298d7855f138189c" providerId="LiveId" clId="{FB6E2D8D-4893-415E-9966-CD8348A8DC90}" dt="2018-05-09T01:58:50.488" v="115" actId="1076"/>
          <ac:spMkLst>
            <pc:docMk/>
            <pc:sldMk cId="2978716866" sldId="258"/>
            <ac:spMk id="3" creationId="{7355D0C6-BC3E-4337-9B47-A5EF47C4529E}"/>
          </ac:spMkLst>
        </pc:spChg>
        <pc:picChg chg="mod">
          <ac:chgData name="Luis Eram González Gallegos" userId="298d7855f138189c" providerId="LiveId" clId="{FB6E2D8D-4893-415E-9966-CD8348A8DC90}" dt="2018-05-09T01:58:36.292" v="112" actId="1076"/>
          <ac:picMkLst>
            <pc:docMk/>
            <pc:sldMk cId="2978716866" sldId="258"/>
            <ac:picMk id="2" creationId="{EF1D5BAD-FD81-4A8C-BA69-9B1EEB8E63CA}"/>
          </ac:picMkLst>
        </pc:picChg>
      </pc:sldChg>
      <pc:sldChg chg="modSp">
        <pc:chgData name="Luis Eram González Gallegos" userId="298d7855f138189c" providerId="LiveId" clId="{FB6E2D8D-4893-415E-9966-CD8348A8DC90}" dt="2018-05-09T01:59:12.268" v="120" actId="14100"/>
        <pc:sldMkLst>
          <pc:docMk/>
          <pc:sldMk cId="2591106946" sldId="260"/>
        </pc:sldMkLst>
        <pc:picChg chg="mod">
          <ac:chgData name="Luis Eram González Gallegos" userId="298d7855f138189c" providerId="LiveId" clId="{FB6E2D8D-4893-415E-9966-CD8348A8DC90}" dt="2018-05-09T01:59:12.268" v="120" actId="14100"/>
          <ac:picMkLst>
            <pc:docMk/>
            <pc:sldMk cId="2591106946" sldId="260"/>
            <ac:picMk id="3" creationId="{CD39B056-955D-4ED0-AD60-217E7E5CE31C}"/>
          </ac:picMkLst>
        </pc:picChg>
      </pc:sldChg>
      <pc:sldChg chg="ord">
        <pc:chgData name="Luis Eram González Gallegos" userId="298d7855f138189c" providerId="LiveId" clId="{FB6E2D8D-4893-415E-9966-CD8348A8DC90}" dt="2018-05-09T01:48:05.827" v="2"/>
        <pc:sldMkLst>
          <pc:docMk/>
          <pc:sldMk cId="1852259272" sldId="261"/>
        </pc:sldMkLst>
      </pc:sldChg>
      <pc:sldChg chg="modSp ord">
        <pc:chgData name="Luis Eram González Gallegos" userId="298d7855f138189c" providerId="LiveId" clId="{FB6E2D8D-4893-415E-9966-CD8348A8DC90}" dt="2018-05-09T01:59:40.205" v="123" actId="1076"/>
        <pc:sldMkLst>
          <pc:docMk/>
          <pc:sldMk cId="3903747258" sldId="262"/>
        </pc:sldMkLst>
        <pc:spChg chg="mod">
          <ac:chgData name="Luis Eram González Gallegos" userId="298d7855f138189c" providerId="LiveId" clId="{FB6E2D8D-4893-415E-9966-CD8348A8DC90}" dt="2018-05-09T01:59:37.055" v="122" actId="1076"/>
          <ac:spMkLst>
            <pc:docMk/>
            <pc:sldMk cId="3903747258" sldId="262"/>
            <ac:spMk id="2" creationId="{538DB5E9-F6EA-4D8E-A72F-692A8331E8A1}"/>
          </ac:spMkLst>
        </pc:spChg>
        <pc:picChg chg="mod">
          <ac:chgData name="Luis Eram González Gallegos" userId="298d7855f138189c" providerId="LiveId" clId="{FB6E2D8D-4893-415E-9966-CD8348A8DC90}" dt="2018-05-09T01:59:40.205" v="123" actId="1076"/>
          <ac:picMkLst>
            <pc:docMk/>
            <pc:sldMk cId="3903747258" sldId="262"/>
            <ac:picMk id="3" creationId="{783DF6E1-B2D0-4DC6-B066-A40C8D1756A3}"/>
          </ac:picMkLst>
        </pc:picChg>
      </pc:sldChg>
      <pc:sldChg chg="addSp modSp">
        <pc:chgData name="Luis Eram González Gallegos" userId="298d7855f138189c" providerId="LiveId" clId="{FB6E2D8D-4893-415E-9966-CD8348A8DC90}" dt="2018-05-09T01:59:54.285" v="128" actId="1076"/>
        <pc:sldMkLst>
          <pc:docMk/>
          <pc:sldMk cId="3990007979" sldId="263"/>
        </pc:sldMkLst>
        <pc:spChg chg="add mod">
          <ac:chgData name="Luis Eram González Gallegos" userId="298d7855f138189c" providerId="LiveId" clId="{FB6E2D8D-4893-415E-9966-CD8348A8DC90}" dt="2018-05-09T01:49:59.628" v="19" actId="1076"/>
          <ac:spMkLst>
            <pc:docMk/>
            <pc:sldMk cId="3990007979" sldId="263"/>
            <ac:spMk id="2" creationId="{36A998E1-B743-4D7C-8731-CD7AA2941DE1}"/>
          </ac:spMkLst>
        </pc:spChg>
        <pc:picChg chg="add mod modCrop">
          <ac:chgData name="Luis Eram González Gallegos" userId="298d7855f138189c" providerId="LiveId" clId="{FB6E2D8D-4893-415E-9966-CD8348A8DC90}" dt="2018-05-09T01:59:54.285" v="128" actId="1076"/>
          <ac:picMkLst>
            <pc:docMk/>
            <pc:sldMk cId="3990007979" sldId="263"/>
            <ac:picMk id="3" creationId="{727A802A-3A06-4DDF-97B8-A42FE5B6DA76}"/>
          </ac:picMkLst>
        </pc:picChg>
        <pc:picChg chg="add mod">
          <ac:chgData name="Luis Eram González Gallegos" userId="298d7855f138189c" providerId="LiveId" clId="{FB6E2D8D-4893-415E-9966-CD8348A8DC90}" dt="2018-05-09T01:51:46.367" v="37" actId="1076"/>
          <ac:picMkLst>
            <pc:docMk/>
            <pc:sldMk cId="3990007979" sldId="263"/>
            <ac:picMk id="4" creationId="{6486C776-0545-4F99-8C96-42F11ED78D68}"/>
          </ac:picMkLst>
        </pc:picChg>
      </pc:sldChg>
      <pc:sldChg chg="modSp">
        <pc:chgData name="Luis Eram González Gallegos" userId="298d7855f138189c" providerId="LiveId" clId="{FB6E2D8D-4893-415E-9966-CD8348A8DC90}" dt="2018-05-09T01:48:00.825" v="1" actId="1076"/>
        <pc:sldMkLst>
          <pc:docMk/>
          <pc:sldMk cId="4081759150" sldId="264"/>
        </pc:sldMkLst>
        <pc:spChg chg="mod">
          <ac:chgData name="Luis Eram González Gallegos" userId="298d7855f138189c" providerId="LiveId" clId="{FB6E2D8D-4893-415E-9966-CD8348A8DC90}" dt="2018-05-09T01:48:00.825" v="1" actId="1076"/>
          <ac:spMkLst>
            <pc:docMk/>
            <pc:sldMk cId="4081759150" sldId="264"/>
            <ac:spMk id="4" creationId="{59C01B9A-C39D-4C9F-B6FF-B31E676A0E09}"/>
          </ac:spMkLst>
        </pc:spChg>
      </pc:sldChg>
      <pc:sldChg chg="addSp modSp add">
        <pc:chgData name="Luis Eram González Gallegos" userId="298d7855f138189c" providerId="LiveId" clId="{FB6E2D8D-4893-415E-9966-CD8348A8DC90}" dt="2018-05-09T01:50:53.173" v="31" actId="20577"/>
        <pc:sldMkLst>
          <pc:docMk/>
          <pc:sldMk cId="2965447787" sldId="265"/>
        </pc:sldMkLst>
        <pc:spChg chg="add mod">
          <ac:chgData name="Luis Eram González Gallegos" userId="298d7855f138189c" providerId="LiveId" clId="{FB6E2D8D-4893-415E-9966-CD8348A8DC90}" dt="2018-05-09T01:50:53.173" v="31" actId="20577"/>
          <ac:spMkLst>
            <pc:docMk/>
            <pc:sldMk cId="2965447787" sldId="265"/>
            <ac:spMk id="2" creationId="{751CA33D-AA5E-47D6-B0DB-B0EA9E6995A5}"/>
          </ac:spMkLst>
        </pc:spChg>
      </pc:sldChg>
      <pc:sldChg chg="add del">
        <pc:chgData name="Luis Eram González Gallegos" userId="298d7855f138189c" providerId="LiveId" clId="{FB6E2D8D-4893-415E-9966-CD8348A8DC90}" dt="2018-05-09T01:52:09.737" v="39" actId="2696"/>
        <pc:sldMkLst>
          <pc:docMk/>
          <pc:sldMk cId="689393658" sldId="266"/>
        </pc:sldMkLst>
      </pc:sldChg>
      <pc:sldChg chg="addSp delSp modSp add">
        <pc:chgData name="Luis Eram González Gallegos" userId="298d7855f138189c" providerId="LiveId" clId="{FB6E2D8D-4893-415E-9966-CD8348A8DC90}" dt="2018-05-09T01:57:24.892" v="99" actId="1076"/>
        <pc:sldMkLst>
          <pc:docMk/>
          <pc:sldMk cId="2058108162" sldId="266"/>
        </pc:sldMkLst>
        <pc:spChg chg="del">
          <ac:chgData name="Luis Eram González Gallegos" userId="298d7855f138189c" providerId="LiveId" clId="{FB6E2D8D-4893-415E-9966-CD8348A8DC90}" dt="2018-05-09T01:52:14.318" v="41" actId="478"/>
          <ac:spMkLst>
            <pc:docMk/>
            <pc:sldMk cId="2058108162" sldId="266"/>
            <ac:spMk id="2" creationId="{90EBB26D-44F7-434A-B518-639B16413A18}"/>
          </ac:spMkLst>
        </pc:spChg>
        <pc:spChg chg="del">
          <ac:chgData name="Luis Eram González Gallegos" userId="298d7855f138189c" providerId="LiveId" clId="{FB6E2D8D-4893-415E-9966-CD8348A8DC90}" dt="2018-05-09T01:52:16.773" v="42" actId="478"/>
          <ac:spMkLst>
            <pc:docMk/>
            <pc:sldMk cId="2058108162" sldId="266"/>
            <ac:spMk id="3" creationId="{D07582AE-E0A5-46B4-AF16-A7ABBC18A24A}"/>
          </ac:spMkLst>
        </pc:spChg>
        <pc:spChg chg="add mod">
          <ac:chgData name="Luis Eram González Gallegos" userId="298d7855f138189c" providerId="LiveId" clId="{FB6E2D8D-4893-415E-9966-CD8348A8DC90}" dt="2018-05-09T01:57:24.892" v="99" actId="1076"/>
          <ac:spMkLst>
            <pc:docMk/>
            <pc:sldMk cId="2058108162" sldId="266"/>
            <ac:spMk id="4" creationId="{C14C139B-4163-4754-9EF0-DE0F7295847B}"/>
          </ac:spMkLst>
        </pc:spChg>
        <pc:picChg chg="add mod modCrop">
          <ac:chgData name="Luis Eram González Gallegos" userId="298d7855f138189c" providerId="LiveId" clId="{FB6E2D8D-4893-415E-9966-CD8348A8DC90}" dt="2018-05-09T01:57:20.509" v="98" actId="1076"/>
          <ac:picMkLst>
            <pc:docMk/>
            <pc:sldMk cId="2058108162" sldId="266"/>
            <ac:picMk id="5" creationId="{2491EE65-8FB9-41BA-83BD-E2D91D4C77A9}"/>
          </ac:picMkLst>
        </pc:picChg>
      </pc:sldChg>
      <pc:sldChg chg="addSp modSp add">
        <pc:chgData name="Luis Eram González Gallegos" userId="298d7855f138189c" providerId="LiveId" clId="{FB6E2D8D-4893-415E-9966-CD8348A8DC90}" dt="2018-05-09T01:54:30.468" v="70" actId="1076"/>
        <pc:sldMkLst>
          <pc:docMk/>
          <pc:sldMk cId="446245850" sldId="267"/>
        </pc:sldMkLst>
        <pc:spChg chg="add mod">
          <ac:chgData name="Luis Eram González Gallegos" userId="298d7855f138189c" providerId="LiveId" clId="{FB6E2D8D-4893-415E-9966-CD8348A8DC90}" dt="2018-05-09T01:54:30.468" v="70" actId="1076"/>
          <ac:spMkLst>
            <pc:docMk/>
            <pc:sldMk cId="446245850" sldId="267"/>
            <ac:spMk id="2" creationId="{B6663E3D-741B-4E41-962C-133FD096744B}"/>
          </ac:spMkLst>
        </pc:spChg>
        <pc:picChg chg="add mod">
          <ac:chgData name="Luis Eram González Gallegos" userId="298d7855f138189c" providerId="LiveId" clId="{FB6E2D8D-4893-415E-9966-CD8348A8DC90}" dt="2018-05-09T01:53:53.542" v="66" actId="1076"/>
          <ac:picMkLst>
            <pc:docMk/>
            <pc:sldMk cId="446245850" sldId="267"/>
            <ac:picMk id="3" creationId="{CEBBFE5D-4D73-4944-B59B-B3AAA2554D0B}"/>
          </ac:picMkLst>
        </pc:picChg>
      </pc:sldChg>
      <pc:sldChg chg="add del">
        <pc:chgData name="Luis Eram González Gallegos" userId="298d7855f138189c" providerId="LiveId" clId="{FB6E2D8D-4893-415E-9966-CD8348A8DC90}" dt="2018-05-09T01:57:39.367" v="101" actId="2696"/>
        <pc:sldMkLst>
          <pc:docMk/>
          <pc:sldMk cId="911861154" sldId="26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5/8/2018</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‹Nº›</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5/8/2018</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‹Nº›</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5/8/2018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5/8/2018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5/8/2018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5/8/2018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5/8/2018</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‹Nº›</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5/8/2018</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5/8/2018</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‹Nº›</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n relacionada">
            <a:extLst>
              <a:ext uri="{FF2B5EF4-FFF2-40B4-BE49-F238E27FC236}">
                <a16:creationId xmlns:a16="http://schemas.microsoft.com/office/drawing/2014/main" id="{6C8FBBAA-56FE-4F9C-9A28-634A553373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199" y="3429000"/>
            <a:ext cx="5181601" cy="3249385"/>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F12DD0D-5237-4779-935E-EE3AE62B8AB2}"/>
              </a:ext>
            </a:extLst>
          </p:cNvPr>
          <p:cNvPicPr>
            <a:picLocks noChangeAspect="1"/>
          </p:cNvPicPr>
          <p:nvPr/>
        </p:nvPicPr>
        <p:blipFill>
          <a:blip r:embed="rId3"/>
          <a:stretch>
            <a:fillRect/>
          </a:stretch>
        </p:blipFill>
        <p:spPr>
          <a:xfrm>
            <a:off x="1287238" y="898069"/>
            <a:ext cx="9715500" cy="3015343"/>
          </a:xfrm>
          <a:prstGeom prst="rect">
            <a:avLst/>
          </a:prstGeom>
        </p:spPr>
      </p:pic>
    </p:spTree>
    <p:extLst>
      <p:ext uri="{BB962C8B-B14F-4D97-AF65-F5344CB8AC3E}">
        <p14:creationId xmlns:p14="http://schemas.microsoft.com/office/powerpoint/2010/main" val="4036650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51CA33D-AA5E-47D6-B0DB-B0EA9E6995A5}"/>
              </a:ext>
            </a:extLst>
          </p:cNvPr>
          <p:cNvSpPr/>
          <p:nvPr/>
        </p:nvSpPr>
        <p:spPr>
          <a:xfrm>
            <a:off x="2090055" y="792539"/>
            <a:ext cx="8665029" cy="4247317"/>
          </a:xfrm>
          <a:prstGeom prst="rect">
            <a:avLst/>
          </a:prstGeom>
        </p:spPr>
        <p:txBody>
          <a:bodyPr wrap="square">
            <a:spAutoFit/>
          </a:bodyPr>
          <a:lstStyle/>
          <a:p>
            <a:pPr algn="ctr">
              <a:lnSpc>
                <a:spcPct val="150000"/>
              </a:lnSpc>
            </a:pPr>
            <a:r>
              <a:rPr lang="es-ES" sz="2000" dirty="0">
                <a:solidFill>
                  <a:srgbClr val="000000"/>
                </a:solidFill>
                <a:latin typeface="Times New Roman" panose="02020603050405020304" pitchFamily="18" charset="0"/>
                <a:ea typeface="Times New Roman" panose="02020603050405020304" pitchFamily="18" charset="0"/>
              </a:rPr>
              <a:t>Esta parte nos hace ver que a pesar de que reconocemos que cada alumno es diferentes, aprende de manera diferente y que es necesario tomar en cuenta su contexto escolar como se menciona anteriormente "toma en cuenta la diversidad que existe en la sociedad y se encuentra en contextos diferenciados" con estas evaluaciones nacionales, pruebas estandariza, aún seguimos tratando de evaluar de la misma manera a todos los alumnos por lo tanto a pesar de tener en cuenta y tratar de llevar a la práctica las teorías constructivista, seguimos siendo conductistas, entonces dónde quedan tantos avances en los métodos de enseñanza-aprendizaje?</a:t>
            </a:r>
            <a:endParaRPr lang="es-ES" sz="2000" dirty="0"/>
          </a:p>
        </p:txBody>
      </p:sp>
    </p:spTree>
    <p:extLst>
      <p:ext uri="{BB962C8B-B14F-4D97-AF65-F5344CB8AC3E}">
        <p14:creationId xmlns:p14="http://schemas.microsoft.com/office/powerpoint/2010/main" val="2965447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C14C139B-4163-4754-9EF0-DE0F7295847B}"/>
              </a:ext>
            </a:extLst>
          </p:cNvPr>
          <p:cNvSpPr/>
          <p:nvPr/>
        </p:nvSpPr>
        <p:spPr>
          <a:xfrm>
            <a:off x="2774923" y="1756168"/>
            <a:ext cx="6931478" cy="4339650"/>
          </a:xfrm>
          <a:prstGeom prst="rect">
            <a:avLst/>
          </a:prstGeom>
        </p:spPr>
        <p:txBody>
          <a:bodyPr wrap="square">
            <a:spAutoFit/>
          </a:bodyPr>
          <a:lstStyle/>
          <a:p>
            <a:pPr algn="ctr">
              <a:lnSpc>
                <a:spcPct val="200000"/>
              </a:lnSpc>
            </a:pPr>
            <a:r>
              <a:rPr lang="es-ES" sz="2000" dirty="0">
                <a:solidFill>
                  <a:srgbClr val="000000"/>
                </a:solidFill>
                <a:latin typeface="Times New Roman" panose="02020603050405020304" pitchFamily="18" charset="0"/>
                <a:ea typeface="Times New Roman" panose="02020603050405020304" pitchFamily="18" charset="0"/>
              </a:rPr>
              <a:t>“Los docentes deben promover entre los estudiantes el reconocimiento de la pluralidad social, lingüística y cultural como una característica del país y del mundo en el que viven y fomentar que la escuela se convierta en un espacio donde la diversidad pueda apreciarse y practicarse como un aspecto de la vida cotidiana y de enriquecimiento para todos”.</a:t>
            </a:r>
            <a:br>
              <a:rPr lang="es-ES" dirty="0">
                <a:solidFill>
                  <a:srgbClr val="000000"/>
                </a:solidFill>
                <a:latin typeface="Times New Roman" panose="02020603050405020304" pitchFamily="18" charset="0"/>
                <a:ea typeface="Times New Roman" panose="02020603050405020304" pitchFamily="18" charset="0"/>
              </a:rPr>
            </a:br>
            <a:endParaRPr lang="es-ES" dirty="0"/>
          </a:p>
        </p:txBody>
      </p:sp>
      <p:pic>
        <p:nvPicPr>
          <p:cNvPr id="5" name="Imagen 4">
            <a:extLst>
              <a:ext uri="{FF2B5EF4-FFF2-40B4-BE49-F238E27FC236}">
                <a16:creationId xmlns:a16="http://schemas.microsoft.com/office/drawing/2014/main" id="{2491EE65-8FB9-41BA-83BD-E2D91D4C77A9}"/>
              </a:ext>
            </a:extLst>
          </p:cNvPr>
          <p:cNvPicPr>
            <a:picLocks noChangeAspect="1"/>
          </p:cNvPicPr>
          <p:nvPr/>
        </p:nvPicPr>
        <p:blipFill rotWithShape="1">
          <a:blip r:embed="rId2"/>
          <a:srcRect t="-1" r="39987" b="-30176"/>
          <a:stretch/>
        </p:blipFill>
        <p:spPr>
          <a:xfrm>
            <a:off x="2497805" y="952500"/>
            <a:ext cx="7485715" cy="1509364"/>
          </a:xfrm>
          <a:prstGeom prst="rect">
            <a:avLst/>
          </a:prstGeom>
        </p:spPr>
      </p:pic>
    </p:spTree>
    <p:extLst>
      <p:ext uri="{BB962C8B-B14F-4D97-AF65-F5344CB8AC3E}">
        <p14:creationId xmlns:p14="http://schemas.microsoft.com/office/powerpoint/2010/main" val="2058108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6663E3D-741B-4E41-962C-133FD096744B}"/>
              </a:ext>
            </a:extLst>
          </p:cNvPr>
          <p:cNvSpPr/>
          <p:nvPr/>
        </p:nvSpPr>
        <p:spPr>
          <a:xfrm>
            <a:off x="4691743" y="980375"/>
            <a:ext cx="6738257" cy="4478149"/>
          </a:xfrm>
          <a:prstGeom prst="rect">
            <a:avLst/>
          </a:prstGeom>
        </p:spPr>
        <p:txBody>
          <a:bodyPr wrap="square">
            <a:spAutoFit/>
          </a:bodyPr>
          <a:lstStyle/>
          <a:p>
            <a:pPr>
              <a:lnSpc>
                <a:spcPct val="150000"/>
              </a:lnSpc>
            </a:pPr>
            <a:r>
              <a:rPr lang="es-ES" sz="1900" dirty="0">
                <a:solidFill>
                  <a:srgbClr val="000000"/>
                </a:solidFill>
                <a:latin typeface="Times New Roman" panose="02020603050405020304" pitchFamily="18" charset="0"/>
                <a:ea typeface="Times New Roman" panose="02020603050405020304" pitchFamily="18" charset="0"/>
              </a:rPr>
              <a:t>Podemos darnos cuenta que también está presente la teoría </a:t>
            </a:r>
            <a:r>
              <a:rPr lang="es-ES" sz="1900" dirty="0" err="1">
                <a:solidFill>
                  <a:srgbClr val="000000"/>
                </a:solidFill>
                <a:latin typeface="Times New Roman" panose="02020603050405020304" pitchFamily="18" charset="0"/>
                <a:ea typeface="Times New Roman" panose="02020603050405020304" pitchFamily="18" charset="0"/>
              </a:rPr>
              <a:t>Bioecológica</a:t>
            </a:r>
            <a:r>
              <a:rPr lang="es-ES" sz="1900" dirty="0">
                <a:solidFill>
                  <a:srgbClr val="000000"/>
                </a:solidFill>
                <a:latin typeface="Times New Roman" panose="02020603050405020304" pitchFamily="18" charset="0"/>
                <a:ea typeface="Times New Roman" panose="02020603050405020304" pitchFamily="18" charset="0"/>
              </a:rPr>
              <a:t> de Bronfenbrenner en la cual hace mención la influencia que tiene los ambientes en la formación del individuo los cuales están estructurados en diferentes niveles, que son: microsistema (el nivel más inmediato, los padres, la escuela, los amigos), mesosistemas (la interrelación de dos o más entornos en los que la persona en desarrollo participa) exosistemas (entornos en los que la persona en desarrollo no está incluido directamente ejemplo: televisión, familia extendida) macrosistemas (marcos culturales que afectan los sistemas del menor, ejemplos: gobierno)</a:t>
            </a:r>
            <a:endParaRPr lang="es-ES" sz="1900" dirty="0"/>
          </a:p>
        </p:txBody>
      </p:sp>
      <p:pic>
        <p:nvPicPr>
          <p:cNvPr id="3" name="Imagen 2" descr="Imagen relacionada">
            <a:extLst>
              <a:ext uri="{FF2B5EF4-FFF2-40B4-BE49-F238E27FC236}">
                <a16:creationId xmlns:a16="http://schemas.microsoft.com/office/drawing/2014/main" id="{CEBBFE5D-4D73-4944-B59B-B3AAA2554D0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57300" y="680357"/>
            <a:ext cx="3314700" cy="5078186"/>
          </a:xfrm>
          <a:prstGeom prst="rect">
            <a:avLst/>
          </a:prstGeom>
          <a:noFill/>
          <a:ln>
            <a:noFill/>
          </a:ln>
        </p:spPr>
      </p:pic>
    </p:spTree>
    <p:extLst>
      <p:ext uri="{BB962C8B-B14F-4D97-AF65-F5344CB8AC3E}">
        <p14:creationId xmlns:p14="http://schemas.microsoft.com/office/powerpoint/2010/main" val="446245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5CC82CF0-2F91-403C-8B68-3A821AD7EE87}"/>
              </a:ext>
            </a:extLst>
          </p:cNvPr>
          <p:cNvSpPr/>
          <p:nvPr/>
        </p:nvSpPr>
        <p:spPr>
          <a:xfrm>
            <a:off x="1460555" y="1306745"/>
            <a:ext cx="9840686" cy="5355312"/>
          </a:xfrm>
          <a:prstGeom prst="rect">
            <a:avLst/>
          </a:prstGeom>
        </p:spPr>
        <p:txBody>
          <a:bodyPr wrap="square">
            <a:spAutoFit/>
          </a:bodyPr>
          <a:lstStyle/>
          <a:p>
            <a:pPr algn="ctr">
              <a:lnSpc>
                <a:spcPct val="150000"/>
              </a:lnSpc>
              <a:spcAft>
                <a:spcPts val="0"/>
              </a:spcAft>
            </a:pPr>
            <a:r>
              <a:rPr lang="es-ES" sz="19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El plan de estudios 2011 es un medio para mejorar la calidad de la educación y así mismo atender todas esas necesidades básicas que tienen los niños para adquirir el aprendizaje, de esta manera este plan cumple con una función muy importante la cual sirve como medio para organizar la enseñanza y para establecer un marco común del trabajo que debe tener una escuela o aula de clases.</a:t>
            </a:r>
            <a:endParaRPr lang="es-ES" sz="19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0"/>
              </a:spcAft>
            </a:pPr>
            <a:r>
              <a:rPr lang="es-ES" sz="19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 igual manera nos podemos dar cuenta que en el plan de estudios 2011 de la Educación Básica, se ve influenciado por varias de las teorías del aprendizaje, (desde el conductismo por Watson hasta el constructivismo por Piaget, </a:t>
            </a:r>
            <a:r>
              <a:rPr lang="es-ES" sz="19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Vigotsky</a:t>
            </a:r>
            <a:r>
              <a:rPr lang="es-ES" sz="19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y Brunner, humanista de Rogers y ecológica de Bronfenbrenner) la mayoría con el fin de favorecerlo, pero otras no tanto. Lo importante es resaltar nuestra influencia como futuros docentes, saber que podemos tomar y que no para favorecer el desarrollo de los niños, pero también es necesario la actualización docente, la gestión educativa y de los aprendizajes tomando en cuenta la gestión escolar, todo esto para que la reforma curricular pueda ser aplicada de una mejor manera.</a:t>
            </a:r>
            <a:endParaRPr lang="es-ES" sz="19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5" name="Imagen 4">
            <a:extLst>
              <a:ext uri="{FF2B5EF4-FFF2-40B4-BE49-F238E27FC236}">
                <a16:creationId xmlns:a16="http://schemas.microsoft.com/office/drawing/2014/main" id="{09F92F03-DC72-4640-9A35-188FB353B8E5}"/>
              </a:ext>
            </a:extLst>
          </p:cNvPr>
          <p:cNvPicPr>
            <a:picLocks noChangeAspect="1"/>
          </p:cNvPicPr>
          <p:nvPr/>
        </p:nvPicPr>
        <p:blipFill>
          <a:blip r:embed="rId2"/>
          <a:stretch>
            <a:fillRect/>
          </a:stretch>
        </p:blipFill>
        <p:spPr>
          <a:xfrm>
            <a:off x="1993955" y="207288"/>
            <a:ext cx="8773885" cy="1110802"/>
          </a:xfrm>
          <a:prstGeom prst="rect">
            <a:avLst/>
          </a:prstGeom>
        </p:spPr>
      </p:pic>
    </p:spTree>
    <p:extLst>
      <p:ext uri="{BB962C8B-B14F-4D97-AF65-F5344CB8AC3E}">
        <p14:creationId xmlns:p14="http://schemas.microsoft.com/office/powerpoint/2010/main" val="2732924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EF1D5BAD-FD81-4A8C-BA69-9B1EEB8E63CA}"/>
              </a:ext>
            </a:extLst>
          </p:cNvPr>
          <p:cNvPicPr>
            <a:picLocks noChangeAspect="1"/>
          </p:cNvPicPr>
          <p:nvPr/>
        </p:nvPicPr>
        <p:blipFill rotWithShape="1">
          <a:blip r:embed="rId2"/>
          <a:srcRect r="66247" b="10615"/>
          <a:stretch/>
        </p:blipFill>
        <p:spPr>
          <a:xfrm>
            <a:off x="3888920" y="185058"/>
            <a:ext cx="4729844" cy="1045028"/>
          </a:xfrm>
          <a:prstGeom prst="rect">
            <a:avLst/>
          </a:prstGeom>
        </p:spPr>
      </p:pic>
      <p:sp>
        <p:nvSpPr>
          <p:cNvPr id="3" name="Rectángulo 2">
            <a:extLst>
              <a:ext uri="{FF2B5EF4-FFF2-40B4-BE49-F238E27FC236}">
                <a16:creationId xmlns:a16="http://schemas.microsoft.com/office/drawing/2014/main" id="{7355D0C6-BC3E-4337-9B47-A5EF47C4529E}"/>
              </a:ext>
            </a:extLst>
          </p:cNvPr>
          <p:cNvSpPr/>
          <p:nvPr/>
        </p:nvSpPr>
        <p:spPr>
          <a:xfrm>
            <a:off x="1257299" y="1118534"/>
            <a:ext cx="9993085" cy="5355312"/>
          </a:xfrm>
          <a:prstGeom prst="rect">
            <a:avLst/>
          </a:prstGeom>
        </p:spPr>
        <p:txBody>
          <a:bodyPr wrap="square">
            <a:spAutoFit/>
          </a:bodyPr>
          <a:lstStyle/>
          <a:p>
            <a:pPr algn="ctr">
              <a:lnSpc>
                <a:spcPct val="150000"/>
              </a:lnSpc>
            </a:pPr>
            <a:r>
              <a:rPr lang="es-ES" sz="1900" b="1" dirty="0">
                <a:solidFill>
                  <a:srgbClr val="000000"/>
                </a:solidFill>
                <a:latin typeface="Times New Roman" panose="02020603050405020304" pitchFamily="18" charset="0"/>
                <a:ea typeface="Times New Roman" panose="02020603050405020304" pitchFamily="18" charset="0"/>
              </a:rPr>
              <a:t>En los primeros dos párrafos del plan de estudios 2011 dice lo siguiente:</a:t>
            </a:r>
            <a:br>
              <a:rPr lang="es-ES" sz="1900" dirty="0">
                <a:solidFill>
                  <a:srgbClr val="000000"/>
                </a:solidFill>
                <a:latin typeface="Times New Roman" panose="02020603050405020304" pitchFamily="18" charset="0"/>
                <a:ea typeface="Times New Roman" panose="02020603050405020304" pitchFamily="18" charset="0"/>
              </a:rPr>
            </a:br>
            <a:r>
              <a:rPr lang="es-ES" sz="1900" dirty="0">
                <a:solidFill>
                  <a:srgbClr val="000000"/>
                </a:solidFill>
                <a:latin typeface="Times New Roman" panose="02020603050405020304" pitchFamily="18" charset="0"/>
                <a:ea typeface="Times New Roman" panose="02020603050405020304" pitchFamily="18" charset="0"/>
              </a:rPr>
              <a:t>El Plan de estudios 2011. Educación Básica es el documento rector que define las competencias para la vida, el perfil de egreso, los Estándares Curriculares y los aprendizajes esperados que constituyen el trayecto formativo de los estudiantes, y que se propone contribuir a la formación del ciudadano democrático, crítico y creativo que requiere la sociedad mexicana en el siglo XXI, desde las dimensiones nacional y global, que consideran al ser humano y al ser universal.</a:t>
            </a:r>
          </a:p>
          <a:p>
            <a:pPr algn="ctr">
              <a:lnSpc>
                <a:spcPct val="150000"/>
              </a:lnSpc>
            </a:pPr>
            <a:br>
              <a:rPr lang="es-ES" sz="1900" dirty="0">
                <a:solidFill>
                  <a:srgbClr val="000000"/>
                </a:solidFill>
                <a:latin typeface="Times New Roman" panose="02020603050405020304" pitchFamily="18" charset="0"/>
                <a:ea typeface="Times New Roman" panose="02020603050405020304" pitchFamily="18" charset="0"/>
              </a:rPr>
            </a:br>
            <a:r>
              <a:rPr lang="es-ES" sz="1900" dirty="0">
                <a:solidFill>
                  <a:srgbClr val="000000"/>
                </a:solidFill>
                <a:latin typeface="Times New Roman" panose="02020603050405020304" pitchFamily="18" charset="0"/>
                <a:ea typeface="Times New Roman" panose="02020603050405020304" pitchFamily="18" charset="0"/>
              </a:rPr>
              <a:t>La dimensión nacional permite una formación que favorece la construcción de la identidad personal y nacional de los alumnos, para que valoren su entorno, y vivan y se desarrollen como personas plenas. Por lo tanto creemos que parte del plan de estudios 2011, se basa en la teoría humanista, ya que dicha teoría hace referencia a que desde este punto de vista de los autores, (Rogers y Maslow) la educación debe de centrarse en ayudar a los alumnos para que decidan lo que son y lo que quieren llegar a ser.</a:t>
            </a:r>
            <a:endParaRPr lang="es-ES" sz="1900" dirty="0"/>
          </a:p>
        </p:txBody>
      </p:sp>
    </p:spTree>
    <p:extLst>
      <p:ext uri="{BB962C8B-B14F-4D97-AF65-F5344CB8AC3E}">
        <p14:creationId xmlns:p14="http://schemas.microsoft.com/office/powerpoint/2010/main" val="2978716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319102C5-77BE-405C-902A-ABD4F03D39C5}"/>
              </a:ext>
            </a:extLst>
          </p:cNvPr>
          <p:cNvSpPr>
            <a:spLocks noChangeArrowheads="1"/>
          </p:cNvSpPr>
          <p:nvPr/>
        </p:nvSpPr>
        <p:spPr bwMode="auto">
          <a:xfrm>
            <a:off x="1828799" y="394107"/>
            <a:ext cx="9339943" cy="1454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s-ES" altLang="es-ES" sz="20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 educación humanista, defiende la idea de que los alumnos son diferentes, consecuentemente, los ayudan a ser más como ellos mismos y menos como los demás.</a:t>
            </a:r>
            <a:br>
              <a:rPr kumimoji="0" lang="es-ES" altLang="es-ES" sz="19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kumimoji="0" lang="es-ES" altLang="es-ES" sz="19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pic>
        <p:nvPicPr>
          <p:cNvPr id="2052" name="Imagen 2" descr="https://lh4.googleusercontent.com/cz0ovEWxtAw9rKi9qiR3oCv4xcRlbZuYqTpnP0883rOxZno2M1PlmyiZXCwk0Xh_CE25k1jl4yh_vj3X279_4DSMc8bly2Edh85sSa-9wFfbQKsP596-hPIHnhzmRrloyhGJH6i2">
            <a:extLst>
              <a:ext uri="{FF2B5EF4-FFF2-40B4-BE49-F238E27FC236}">
                <a16:creationId xmlns:a16="http://schemas.microsoft.com/office/drawing/2014/main" id="{E9ACC779-92FE-4414-A79C-D8EEBEB9A2E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 t="28694" r="35028" b="17725"/>
          <a:stretch/>
        </p:blipFill>
        <p:spPr bwMode="auto">
          <a:xfrm>
            <a:off x="1828799" y="1719943"/>
            <a:ext cx="2955471" cy="433029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6">
            <a:extLst>
              <a:ext uri="{FF2B5EF4-FFF2-40B4-BE49-F238E27FC236}">
                <a16:creationId xmlns:a16="http://schemas.microsoft.com/office/drawing/2014/main" id="{1959A77F-A91D-48FA-994F-F8B7DFF2D0E6}"/>
              </a:ext>
            </a:extLst>
          </p:cNvPr>
          <p:cNvSpPr>
            <a:spLocks noChangeArrowheads="1"/>
          </p:cNvSpPr>
          <p:nvPr/>
        </p:nvSpPr>
        <p:spPr bwMode="auto">
          <a:xfrm rot="10800000" flipV="1">
            <a:off x="5019674" y="1121229"/>
            <a:ext cx="5913664" cy="6047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50000"/>
              </a:lnSpc>
              <a:spcBef>
                <a:spcPct val="0"/>
              </a:spcBef>
              <a:spcAft>
                <a:spcPct val="0"/>
              </a:spcAft>
              <a:buClrTx/>
              <a:buSzTx/>
              <a:buFontTx/>
              <a:buNone/>
              <a:tabLst/>
            </a:pPr>
            <a:br>
              <a:rPr kumimoji="0" lang="es-ES" altLang="es-ES" sz="19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es-ES" altLang="es-ES" sz="19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Las aportaciones que tiene esta teoría a la educación son las siguientes: </a:t>
            </a:r>
            <a:br>
              <a:rPr kumimoji="0" lang="es-ES" altLang="es-ES" sz="19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es-ES" altLang="es-ES" sz="19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Desarrollar la individualidad de la persona. </a:t>
            </a:r>
            <a:br>
              <a:rPr kumimoji="0" lang="es-ES" altLang="es-ES" sz="19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es-ES" altLang="es-ES" sz="19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Ayudar a los individuos a reconocerse como seres únicos. </a:t>
            </a:r>
            <a:br>
              <a:rPr kumimoji="0" lang="es-ES" altLang="es-ES" sz="19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es-ES" altLang="es-ES" sz="19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Ayudar a los educadores a actualizar sus potencialidades</a:t>
            </a:r>
            <a:br>
              <a:rPr kumimoji="0" lang="es-ES" altLang="es-ES" sz="19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es-ES" altLang="es-ES" sz="19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En conclusión pienso que es una gran teoría que aún se maneja en este plan de estudios (2011), ya que los valores son fundamentales para ser mejor persona, tenemos que ser sensibles, ser humanos para poder tener empatía, saber respetar y ser justos.</a:t>
            </a:r>
            <a:br>
              <a:rPr kumimoji="0" lang="es-ES" altLang="es-ES" sz="19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br>
              <a:rPr kumimoji="0" lang="es-ES" altLang="es-ES"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br>
            <a:endParaRPr kumimoji="0" lang="es-ES" altLang="es-E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71704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AC4457C-9D1F-4EE0-BC6F-D873E9372822}"/>
              </a:ext>
            </a:extLst>
          </p:cNvPr>
          <p:cNvSpPr/>
          <p:nvPr/>
        </p:nvSpPr>
        <p:spPr>
          <a:xfrm>
            <a:off x="2365856" y="1295401"/>
            <a:ext cx="8371114" cy="5355312"/>
          </a:xfrm>
          <a:prstGeom prst="rect">
            <a:avLst/>
          </a:prstGeom>
        </p:spPr>
        <p:txBody>
          <a:bodyPr wrap="square">
            <a:spAutoFit/>
          </a:bodyPr>
          <a:lstStyle/>
          <a:p>
            <a:pPr algn="ctr">
              <a:lnSpc>
                <a:spcPct val="150000"/>
              </a:lnSpc>
              <a:spcAft>
                <a:spcPts val="0"/>
              </a:spcAft>
            </a:pPr>
            <a:r>
              <a:rPr lang="es-ES" sz="19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Al leer el plan de estudios 2011, nos podemos dar cuenta que está mayormente sustentado en la teoría Piagetiana o constructivista. Esta teoría nos dice que el aprendizaje es un proceso de construcción, y que el sujeto que aprende no se limita solamente a recibir estímulos y reaccionar automáticamente frente a ellos, sino todo lo contrario, se propone aprender afectivamente; poniendo en marcha lo aprendido y produciendo intercambios con el objeto a aprender.</a:t>
            </a:r>
            <a:br>
              <a:rPr lang="es-ES" sz="19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es-ES" sz="19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Los principios pedagógicos que marca este plan de estudios, como son: centrar la atención en los estudiantes y en sus procesos de aprendizaje, planificar para potencializar el aprendizaje, generar ambientes de aprendizaje, trabajar en colaboración para construir el aprendizaje, desarrollar competencias, etc. Nos muestran cuales son los principales objetivos que se buscan lograr, considerando y buscando siempre el beneficio del alumno. </a:t>
            </a:r>
            <a:endParaRPr lang="es-ES" sz="19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n 2">
            <a:extLst>
              <a:ext uri="{FF2B5EF4-FFF2-40B4-BE49-F238E27FC236}">
                <a16:creationId xmlns:a16="http://schemas.microsoft.com/office/drawing/2014/main" id="{CD39B056-955D-4ED0-AD60-217E7E5CE31C}"/>
              </a:ext>
            </a:extLst>
          </p:cNvPr>
          <p:cNvPicPr>
            <a:picLocks noChangeAspect="1"/>
          </p:cNvPicPr>
          <p:nvPr/>
        </p:nvPicPr>
        <p:blipFill rotWithShape="1">
          <a:blip r:embed="rId2"/>
          <a:srcRect t="-1" r="35453" b="-6720"/>
          <a:stretch/>
        </p:blipFill>
        <p:spPr>
          <a:xfrm>
            <a:off x="2585399" y="380999"/>
            <a:ext cx="7932028" cy="1121230"/>
          </a:xfrm>
          <a:prstGeom prst="rect">
            <a:avLst/>
          </a:prstGeom>
        </p:spPr>
      </p:pic>
    </p:spTree>
    <p:extLst>
      <p:ext uri="{BB962C8B-B14F-4D97-AF65-F5344CB8AC3E}">
        <p14:creationId xmlns:p14="http://schemas.microsoft.com/office/powerpoint/2010/main" val="2591106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59C01B9A-C39D-4C9F-B6FF-B31E676A0E09}"/>
              </a:ext>
            </a:extLst>
          </p:cNvPr>
          <p:cNvSpPr/>
          <p:nvPr/>
        </p:nvSpPr>
        <p:spPr>
          <a:xfrm>
            <a:off x="2064202" y="987776"/>
            <a:ext cx="8303079" cy="4305730"/>
          </a:xfrm>
          <a:prstGeom prst="rect">
            <a:avLst/>
          </a:prstGeom>
        </p:spPr>
        <p:txBody>
          <a:bodyPr wrap="square">
            <a:spAutoFit/>
          </a:bodyPr>
          <a:lstStyle/>
          <a:p>
            <a:pPr algn="ctr">
              <a:lnSpc>
                <a:spcPct val="200000"/>
              </a:lnSpc>
            </a:pPr>
            <a:r>
              <a:rPr lang="es-ES" sz="2000" dirty="0">
                <a:solidFill>
                  <a:schemeClr val="tx1">
                    <a:lumMod val="95000"/>
                    <a:lumOff val="5000"/>
                  </a:schemeClr>
                </a:solidFill>
                <a:latin typeface="Arial" panose="020B0604020202020204" pitchFamily="34" charset="0"/>
                <a:ea typeface="Times New Roman" panose="02020603050405020304" pitchFamily="18" charset="0"/>
                <a:cs typeface="Arial" panose="020B0604020202020204" pitchFamily="34" charset="0"/>
              </a:rPr>
              <a:t>Se intenta formar seres racionales, capaces de construir su propio conocimiento y de hacer cosas nuevas, con sentido crítico y autonomía moral e intelectual, capaces de crear contextos de respeto, poniendo en práctica, en la vida cotidiana, todos esos conocimientos que han adquirido, pero, sobre todo, se busca que desarrollen diversas competencias que les servirán para su desempeño escolar y social. Aspectos que la teoría constructivista también busca.</a:t>
            </a:r>
            <a:endParaRPr lang="es-ES" sz="2000" dirty="0">
              <a:solidFill>
                <a:schemeClr val="tx1">
                  <a:lumMod val="95000"/>
                  <a:lumOff val="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1759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9DDE85AA-448F-47A8-9049-DA7BB3DEF1BB}"/>
              </a:ext>
            </a:extLst>
          </p:cNvPr>
          <p:cNvSpPr/>
          <p:nvPr/>
        </p:nvSpPr>
        <p:spPr>
          <a:xfrm>
            <a:off x="4882240" y="828963"/>
            <a:ext cx="6357259" cy="4478149"/>
          </a:xfrm>
          <a:prstGeom prst="rect">
            <a:avLst/>
          </a:prstGeom>
        </p:spPr>
        <p:txBody>
          <a:bodyPr wrap="square">
            <a:spAutoFit/>
          </a:bodyPr>
          <a:lstStyle/>
          <a:p>
            <a:pPr>
              <a:lnSpc>
                <a:spcPct val="150000"/>
              </a:lnSpc>
            </a:pPr>
            <a:r>
              <a:rPr lang="es-ES" sz="1900" dirty="0">
                <a:solidFill>
                  <a:srgbClr val="000000"/>
                </a:solidFill>
                <a:latin typeface="Times New Roman" panose="02020603050405020304" pitchFamily="18" charset="0"/>
                <a:ea typeface="Times New Roman" panose="02020603050405020304" pitchFamily="18" charset="0"/>
              </a:rPr>
              <a:t>La teoría constructivista también marca una secuencia evolutiva en el conocimiento intelectual, mediante 4 periodos en el desarrollo cognitivo. En la etapa sensomotora (0-2 años) el niño utiliza sus sentidos para conocer todo aquello que lo rodea. La etapa pre-operatoria (2-7 años) es en la que se interiorizan las reacciones de la primera etapa y se desarrollan habilidades verbales. En la etapa operaciones concretas (7-11 años), el niño ya tiene un pensamiento más lógico. Y, por último, en la etapa de operaciones formales (12 años en adelante) el cerebro del niño está capacitado para formular pensamientos abstractos.</a:t>
            </a:r>
            <a:endParaRPr lang="es-ES" sz="1900" dirty="0"/>
          </a:p>
        </p:txBody>
      </p:sp>
      <p:pic>
        <p:nvPicPr>
          <p:cNvPr id="4" name="Imagen 3" descr="Resultado de imagen para piaget">
            <a:extLst>
              <a:ext uri="{FF2B5EF4-FFF2-40B4-BE49-F238E27FC236}">
                <a16:creationId xmlns:a16="http://schemas.microsoft.com/office/drawing/2014/main" id="{22547953-DF59-4C8F-A3E1-E3E07F59071E}"/>
              </a:ext>
            </a:extLst>
          </p:cNvPr>
          <p:cNvPicPr/>
          <p:nvPr/>
        </p:nvPicPr>
        <p:blipFill rotWithShape="1">
          <a:blip r:embed="rId2">
            <a:extLst>
              <a:ext uri="{28A0092B-C50C-407E-A947-70E740481C1C}">
                <a14:useLocalDpi xmlns:a14="http://schemas.microsoft.com/office/drawing/2010/main" val="0"/>
              </a:ext>
            </a:extLst>
          </a:blip>
          <a:srcRect l="52265" t="2877" r="2856" b="3284"/>
          <a:stretch/>
        </p:blipFill>
        <p:spPr bwMode="auto">
          <a:xfrm>
            <a:off x="1257300" y="828963"/>
            <a:ext cx="3445329" cy="473429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52259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38DB5E9-F6EA-4D8E-A72F-692A8331E8A1}"/>
              </a:ext>
            </a:extLst>
          </p:cNvPr>
          <p:cNvSpPr/>
          <p:nvPr/>
        </p:nvSpPr>
        <p:spPr>
          <a:xfrm>
            <a:off x="4604656" y="1182038"/>
            <a:ext cx="6330044" cy="4039567"/>
          </a:xfrm>
          <a:prstGeom prst="rect">
            <a:avLst/>
          </a:prstGeom>
        </p:spPr>
        <p:txBody>
          <a:bodyPr wrap="square">
            <a:spAutoFit/>
          </a:bodyPr>
          <a:lstStyle/>
          <a:p>
            <a:pPr>
              <a:lnSpc>
                <a:spcPct val="150000"/>
              </a:lnSpc>
            </a:pPr>
            <a:r>
              <a:rPr lang="es-ES" sz="1900" dirty="0">
                <a:solidFill>
                  <a:srgbClr val="000000"/>
                </a:solidFill>
                <a:latin typeface="Times New Roman" panose="02020603050405020304" pitchFamily="18" charset="0"/>
                <a:ea typeface="Times New Roman" panose="02020603050405020304" pitchFamily="18" charset="0"/>
              </a:rPr>
              <a:t>La educación preescolar, primaria y secundaria, son los niveles educativos básicos que marca el plan de estudios 2011 y, si prestamos atención, tienen total relación con los estadios del conocimiento de los que Piaget hace mención. Estas están totalmente adecuadas a lo el niño debe ir aprendiendo y desarrollando en cada nivel educativo, incrementando cada vez más el grado de dificultad de los contenidos educativos, buscando el desarrollo de competencias favorables a la edad del niño.</a:t>
            </a:r>
            <a:endParaRPr lang="es-ES" sz="1900" dirty="0"/>
          </a:p>
        </p:txBody>
      </p:sp>
      <p:pic>
        <p:nvPicPr>
          <p:cNvPr id="3" name="Imagen 2" descr="Resultado de imagen para piaget">
            <a:extLst>
              <a:ext uri="{FF2B5EF4-FFF2-40B4-BE49-F238E27FC236}">
                <a16:creationId xmlns:a16="http://schemas.microsoft.com/office/drawing/2014/main" id="{783DF6E1-B2D0-4DC6-B066-A40C8D1756A3}"/>
              </a:ext>
            </a:extLst>
          </p:cNvPr>
          <p:cNvPicPr/>
          <p:nvPr/>
        </p:nvPicPr>
        <p:blipFill rotWithShape="1">
          <a:blip r:embed="rId2">
            <a:extLst>
              <a:ext uri="{28A0092B-C50C-407E-A947-70E740481C1C}">
                <a14:useLocalDpi xmlns:a14="http://schemas.microsoft.com/office/drawing/2010/main" val="0"/>
              </a:ext>
            </a:extLst>
          </a:blip>
          <a:srcRect l="940" t="4264" r="55954" b="3968"/>
          <a:stretch/>
        </p:blipFill>
        <p:spPr bwMode="auto">
          <a:xfrm>
            <a:off x="1398815" y="1182038"/>
            <a:ext cx="2966356" cy="416284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03747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6A998E1-B743-4D7C-8731-CD7AA2941DE1}"/>
              </a:ext>
            </a:extLst>
          </p:cNvPr>
          <p:cNvSpPr/>
          <p:nvPr/>
        </p:nvSpPr>
        <p:spPr>
          <a:xfrm>
            <a:off x="2215242" y="1161987"/>
            <a:ext cx="8485414" cy="2723823"/>
          </a:xfrm>
          <a:prstGeom prst="rect">
            <a:avLst/>
          </a:prstGeom>
        </p:spPr>
        <p:txBody>
          <a:bodyPr wrap="square">
            <a:spAutoFit/>
          </a:bodyPr>
          <a:lstStyle/>
          <a:p>
            <a:pPr algn="ctr">
              <a:lnSpc>
                <a:spcPct val="150000"/>
              </a:lnSpc>
            </a:pPr>
            <a:r>
              <a:rPr lang="es-ES" sz="1900" dirty="0">
                <a:solidFill>
                  <a:srgbClr val="000000"/>
                </a:solidFill>
                <a:latin typeface="Times New Roman" panose="02020603050405020304" pitchFamily="18" charset="0"/>
                <a:ea typeface="Times New Roman" panose="02020603050405020304" pitchFamily="18" charset="0"/>
              </a:rPr>
              <a:t>"Los estándares Curriculares son equiparable con estándares internacionales y, en conjunto con los aprendizajes esperados, constituyen referentes para evaluaciones nacionales e internacionales que sirvan para conocer el avance de los estudiantes durante su tránsito por la Educación Básica, asumiendo la complejidad y gradualidad de los aprendizajes". </a:t>
            </a:r>
            <a:br>
              <a:rPr lang="es-ES" sz="1900" dirty="0">
                <a:solidFill>
                  <a:srgbClr val="000000"/>
                </a:solidFill>
                <a:latin typeface="Times New Roman" panose="02020603050405020304" pitchFamily="18" charset="0"/>
                <a:ea typeface="Times New Roman" panose="02020603050405020304" pitchFamily="18" charset="0"/>
              </a:rPr>
            </a:br>
            <a:endParaRPr lang="es-ES" sz="1900" dirty="0"/>
          </a:p>
        </p:txBody>
      </p:sp>
      <p:pic>
        <p:nvPicPr>
          <p:cNvPr id="3" name="Imagen 2">
            <a:extLst>
              <a:ext uri="{FF2B5EF4-FFF2-40B4-BE49-F238E27FC236}">
                <a16:creationId xmlns:a16="http://schemas.microsoft.com/office/drawing/2014/main" id="{727A802A-3A06-4DDF-97B8-A42FE5B6DA76}"/>
              </a:ext>
            </a:extLst>
          </p:cNvPr>
          <p:cNvPicPr>
            <a:picLocks noChangeAspect="1"/>
          </p:cNvPicPr>
          <p:nvPr/>
        </p:nvPicPr>
        <p:blipFill rotWithShape="1">
          <a:blip r:embed="rId2"/>
          <a:srcRect t="-1" r="67570" b="-12817"/>
          <a:stretch/>
        </p:blipFill>
        <p:spPr>
          <a:xfrm>
            <a:off x="4251337" y="399986"/>
            <a:ext cx="4413222" cy="1175657"/>
          </a:xfrm>
          <a:prstGeom prst="rect">
            <a:avLst/>
          </a:prstGeom>
        </p:spPr>
      </p:pic>
      <p:pic>
        <p:nvPicPr>
          <p:cNvPr id="4" name="Imagen 3" descr="Imagen relacionada">
            <a:extLst>
              <a:ext uri="{FF2B5EF4-FFF2-40B4-BE49-F238E27FC236}">
                <a16:creationId xmlns:a16="http://schemas.microsoft.com/office/drawing/2014/main" id="{6486C776-0545-4F99-8C96-42F11ED78D6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314347" y="3734191"/>
            <a:ext cx="8287203" cy="2723823"/>
          </a:xfrm>
          <a:prstGeom prst="rect">
            <a:avLst/>
          </a:prstGeom>
          <a:noFill/>
          <a:ln>
            <a:noFill/>
          </a:ln>
        </p:spPr>
      </p:pic>
    </p:spTree>
    <p:extLst>
      <p:ext uri="{BB962C8B-B14F-4D97-AF65-F5344CB8AC3E}">
        <p14:creationId xmlns:p14="http://schemas.microsoft.com/office/powerpoint/2010/main" val="3990007979"/>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Distintivo</Template>
  <TotalTime>41</TotalTime>
  <Words>876</Words>
  <Application>Microsoft Office PowerPoint</Application>
  <PresentationFormat>Panorámica</PresentationFormat>
  <Paragraphs>14</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Calibri</vt:lpstr>
      <vt:lpstr>Gill Sans MT</vt:lpstr>
      <vt:lpstr>Impact</vt:lpstr>
      <vt:lpstr>Times New Roman</vt:lpstr>
      <vt:lpstr>Badge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Luis Eram González Gallegos</dc:creator>
  <cp:lastModifiedBy>Luis Eram González Gallegos</cp:lastModifiedBy>
  <cp:revision>4</cp:revision>
  <dcterms:created xsi:type="dcterms:W3CDTF">2018-05-09T01:17:59Z</dcterms:created>
  <dcterms:modified xsi:type="dcterms:W3CDTF">2018-05-09T02:00:05Z</dcterms:modified>
</cp:coreProperties>
</file>