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Amatic SC"/>
      <p:regular r:id="rId15"/>
      <p:bold r:id="rId16"/>
    </p:embeddedFont>
    <p:embeddedFont>
      <p:font typeface="Montserrat"/>
      <p:regular r:id="rId17"/>
      <p:bold r:id="rId18"/>
      <p:italic r:id="rId19"/>
      <p:boldItalic r:id="rId20"/>
    </p:embeddedFont>
    <p:embeddedFont>
      <p:font typeface="Lato"/>
      <p:regular r:id="rId21"/>
      <p:bold r:id="rId22"/>
      <p:italic r:id="rId23"/>
      <p:boldItalic r:id="rId24"/>
    </p:embeddedFont>
    <p:embeddedFont>
      <p:font typeface="Lora"/>
      <p:regular r:id="rId25"/>
      <p:bold r:id="rId26"/>
      <p:italic r:id="rId27"/>
      <p:boldItalic r:id="rId28"/>
    </p:embeddedFont>
    <p:embeddedFont>
      <p:font typeface="EB Garamond"/>
      <p:regular r:id="rId29"/>
      <p:bold r:id="rId30"/>
      <p:italic r:id="rId31"/>
      <p:boldItalic r:id="rId32"/>
    </p:embeddedFont>
    <p:embeddedFont>
      <p:font typeface="Pacifico"/>
      <p:regular r:id="rId33"/>
    </p:embeddedFont>
    <p:embeddedFont>
      <p:font typeface="Comfortaa"/>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silvia soli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Lora-bold.fntdata"/><Relationship Id="rId25" Type="http://schemas.openxmlformats.org/officeDocument/2006/relationships/font" Target="fonts/Lora-regular.fntdata"/><Relationship Id="rId28" Type="http://schemas.openxmlformats.org/officeDocument/2006/relationships/font" Target="fonts/Lora-boldItalic.fntdata"/><Relationship Id="rId27" Type="http://schemas.openxmlformats.org/officeDocument/2006/relationships/font" Target="fonts/Lora-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BGaramon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BGaramond-italic.fntdata"/><Relationship Id="rId30" Type="http://schemas.openxmlformats.org/officeDocument/2006/relationships/font" Target="fonts/EBGaramond-bold.fntdata"/><Relationship Id="rId11" Type="http://schemas.openxmlformats.org/officeDocument/2006/relationships/slide" Target="slides/slide5.xml"/><Relationship Id="rId33" Type="http://schemas.openxmlformats.org/officeDocument/2006/relationships/font" Target="fonts/Pacifico-regular.fntdata"/><Relationship Id="rId10" Type="http://schemas.openxmlformats.org/officeDocument/2006/relationships/slide" Target="slides/slide4.xml"/><Relationship Id="rId32" Type="http://schemas.openxmlformats.org/officeDocument/2006/relationships/font" Target="fonts/EBGaramond-boldItalic.fntdata"/><Relationship Id="rId13" Type="http://schemas.openxmlformats.org/officeDocument/2006/relationships/slide" Target="slides/slide7.xml"/><Relationship Id="rId35" Type="http://schemas.openxmlformats.org/officeDocument/2006/relationships/font" Target="fonts/Comfortaa-bold.fntdata"/><Relationship Id="rId12" Type="http://schemas.openxmlformats.org/officeDocument/2006/relationships/slide" Target="slides/slide6.xml"/><Relationship Id="rId34" Type="http://schemas.openxmlformats.org/officeDocument/2006/relationships/font" Target="fonts/Comfortaa-regular.fntdata"/><Relationship Id="rId15" Type="http://schemas.openxmlformats.org/officeDocument/2006/relationships/font" Target="fonts/AmaticSC-regular.fntdata"/><Relationship Id="rId14" Type="http://schemas.openxmlformats.org/officeDocument/2006/relationships/slide" Target="slides/slide8.xml"/><Relationship Id="rId17" Type="http://schemas.openxmlformats.org/officeDocument/2006/relationships/font" Target="fonts/Montserrat-regular.fntdata"/><Relationship Id="rId16" Type="http://schemas.openxmlformats.org/officeDocument/2006/relationships/font" Target="fonts/AmaticSC-bold.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5-07T17:15:54.015">
    <p:pos x="6000" y="0"/>
    <p:text>pueden involucrar  videos o imagenes ejemplos}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actualidadenpsicologia.com/enfoque-conductual-psicologia/" TargetMode="External"/><Relationship Id="rId4" Type="http://schemas.openxmlformats.org/officeDocument/2006/relationships/hyperlink" Target="http://corrientes2015.blogspot.es/tags/conductismo/" TargetMode="External"/><Relationship Id="rId5" Type="http://schemas.openxmlformats.org/officeDocument/2006/relationships/hyperlink" Target="http://hadoc.azc.uam.mx/enfoques/conductismo.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nvSpPr>
        <p:spPr>
          <a:xfrm>
            <a:off x="3668525" y="293100"/>
            <a:ext cx="4897800" cy="1701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s-419" sz="4800">
                <a:solidFill>
                  <a:srgbClr val="A4C2F4"/>
                </a:solidFill>
                <a:latin typeface="Comfortaa"/>
                <a:ea typeface="Comfortaa"/>
                <a:cs typeface="Comfortaa"/>
                <a:sym typeface="Comfortaa"/>
              </a:rPr>
              <a:t>La mirada conductista y el control de la conducta a </a:t>
            </a:r>
            <a:r>
              <a:rPr lang="es-419" sz="4800">
                <a:solidFill>
                  <a:srgbClr val="A4C2F4"/>
                </a:solidFill>
                <a:latin typeface="Comfortaa"/>
                <a:ea typeface="Comfortaa"/>
                <a:cs typeface="Comfortaa"/>
                <a:sym typeface="Comfortaa"/>
              </a:rPr>
              <a:t>través</a:t>
            </a:r>
            <a:r>
              <a:rPr lang="es-419" sz="4800">
                <a:solidFill>
                  <a:srgbClr val="A4C2F4"/>
                </a:solidFill>
                <a:latin typeface="Comfortaa"/>
                <a:ea typeface="Comfortaa"/>
                <a:cs typeface="Comfortaa"/>
                <a:sym typeface="Comfortaa"/>
              </a:rPr>
              <a:t> del reforzamiento</a:t>
            </a:r>
            <a:endParaRPr sz="4800">
              <a:solidFill>
                <a:srgbClr val="A4C2F4"/>
              </a:solidFill>
              <a:latin typeface="Comfortaa"/>
              <a:ea typeface="Comfortaa"/>
              <a:cs typeface="Comfortaa"/>
              <a:sym typeface="Comfortaa"/>
            </a:endParaRPr>
          </a:p>
        </p:txBody>
      </p:sp>
      <p:sp>
        <p:nvSpPr>
          <p:cNvPr id="135" name="Shape 135"/>
          <p:cNvSpPr txBox="1"/>
          <p:nvPr/>
        </p:nvSpPr>
        <p:spPr>
          <a:xfrm>
            <a:off x="189075" y="3781975"/>
            <a:ext cx="2893200" cy="87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s-419">
                <a:solidFill>
                  <a:srgbClr val="EFEFEF"/>
                </a:solidFill>
                <a:latin typeface="Impact"/>
                <a:ea typeface="Impact"/>
                <a:cs typeface="Impact"/>
                <a:sym typeface="Impact"/>
              </a:rPr>
              <a:t>integrantes de equipo:</a:t>
            </a:r>
            <a:endParaRPr b="1">
              <a:solidFill>
                <a:srgbClr val="EFEFEF"/>
              </a:solidFill>
              <a:latin typeface="Impact"/>
              <a:ea typeface="Impact"/>
              <a:cs typeface="Impact"/>
              <a:sym typeface="Impact"/>
            </a:endParaRPr>
          </a:p>
          <a:p>
            <a:pPr indent="0" lvl="0" marL="0">
              <a:spcBef>
                <a:spcPts val="0"/>
              </a:spcBef>
              <a:spcAft>
                <a:spcPts val="0"/>
              </a:spcAft>
              <a:buNone/>
            </a:pPr>
            <a:r>
              <a:rPr b="1" lang="es-419">
                <a:solidFill>
                  <a:srgbClr val="EFEFEF"/>
                </a:solidFill>
                <a:latin typeface="Impact"/>
                <a:ea typeface="Impact"/>
                <a:cs typeface="Impact"/>
                <a:sym typeface="Impact"/>
              </a:rPr>
              <a:t>Luisa Lucia Hernandez Cruz </a:t>
            </a:r>
            <a:endParaRPr b="1">
              <a:solidFill>
                <a:srgbClr val="EFEFEF"/>
              </a:solidFill>
              <a:latin typeface="Impact"/>
              <a:ea typeface="Impact"/>
              <a:cs typeface="Impact"/>
              <a:sym typeface="Impact"/>
            </a:endParaRPr>
          </a:p>
          <a:p>
            <a:pPr indent="0" lvl="0" marL="0">
              <a:spcBef>
                <a:spcPts val="0"/>
              </a:spcBef>
              <a:spcAft>
                <a:spcPts val="0"/>
              </a:spcAft>
              <a:buNone/>
            </a:pPr>
            <a:r>
              <a:rPr b="1" lang="es-419">
                <a:solidFill>
                  <a:srgbClr val="EFEFEF"/>
                </a:solidFill>
                <a:latin typeface="Impact"/>
                <a:ea typeface="Impact"/>
                <a:cs typeface="Impact"/>
                <a:sym typeface="Impact"/>
              </a:rPr>
              <a:t>Nallely Alejandra Sanchez Carranza</a:t>
            </a:r>
            <a:endParaRPr b="1">
              <a:solidFill>
                <a:srgbClr val="EFEFEF"/>
              </a:solidFill>
              <a:latin typeface="Impact"/>
              <a:ea typeface="Impact"/>
              <a:cs typeface="Impact"/>
              <a:sym typeface="Impact"/>
            </a:endParaRPr>
          </a:p>
          <a:p>
            <a:pPr indent="0" lvl="0" mar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nvSpPr>
        <p:spPr>
          <a:xfrm>
            <a:off x="717100" y="169175"/>
            <a:ext cx="7644900" cy="3799500"/>
          </a:xfrm>
          <a:prstGeom prst="rect">
            <a:avLst/>
          </a:prstGeom>
          <a:noFill/>
          <a:ln>
            <a:noFill/>
          </a:ln>
        </p:spPr>
        <p:txBody>
          <a:bodyPr anchorCtr="0" anchor="t" bIns="91425" lIns="91425" spcFirstLastPara="1" rIns="91425" wrap="square" tIns="91425">
            <a:noAutofit/>
          </a:bodyPr>
          <a:lstStyle/>
          <a:p>
            <a:pPr indent="0" lvl="0" marL="0" rtl="0">
              <a:lnSpc>
                <a:spcPct val="144444"/>
              </a:lnSpc>
              <a:spcBef>
                <a:spcPts val="0"/>
              </a:spcBef>
              <a:spcAft>
                <a:spcPts val="0"/>
              </a:spcAft>
              <a:buNone/>
            </a:pPr>
            <a:r>
              <a:t/>
            </a:r>
            <a:endParaRPr sz="1350">
              <a:solidFill>
                <a:schemeClr val="lt1"/>
              </a:solidFill>
              <a:latin typeface="Lora"/>
              <a:ea typeface="Lora"/>
              <a:cs typeface="Lora"/>
              <a:sym typeface="Lora"/>
            </a:endParaRPr>
          </a:p>
          <a:p>
            <a:pPr indent="0" lvl="0" marL="0" rtl="0">
              <a:lnSpc>
                <a:spcPct val="144444"/>
              </a:lnSpc>
              <a:spcBef>
                <a:spcPts val="2000"/>
              </a:spcBef>
              <a:spcAft>
                <a:spcPts val="0"/>
              </a:spcAft>
              <a:buNone/>
            </a:pPr>
            <a:r>
              <a:rPr lang="es-419" sz="1350">
                <a:solidFill>
                  <a:schemeClr val="lt1"/>
                </a:solidFill>
                <a:latin typeface="Lora"/>
                <a:ea typeface="Lora"/>
                <a:cs typeface="Lora"/>
                <a:sym typeface="Lora"/>
              </a:rPr>
              <a:t>El conductismo, también conocido como psicología comportamental, es una teoría del aprendizaje basada en la idea de que todos los comportamientos se adquieren a través del condicionamiento.</a:t>
            </a:r>
            <a:endParaRPr sz="1350">
              <a:solidFill>
                <a:schemeClr val="lt1"/>
              </a:solidFill>
              <a:latin typeface="Lora"/>
              <a:ea typeface="Lora"/>
              <a:cs typeface="Lora"/>
              <a:sym typeface="Lora"/>
            </a:endParaRPr>
          </a:p>
          <a:p>
            <a:pPr indent="0" lvl="0" marL="0" rtl="0">
              <a:lnSpc>
                <a:spcPct val="144444"/>
              </a:lnSpc>
              <a:spcBef>
                <a:spcPts val="2000"/>
              </a:spcBef>
              <a:spcAft>
                <a:spcPts val="0"/>
              </a:spcAft>
              <a:buNone/>
            </a:pPr>
            <a:r>
              <a:rPr lang="es-419" sz="1350">
                <a:solidFill>
                  <a:schemeClr val="lt1"/>
                </a:solidFill>
                <a:latin typeface="Lora"/>
                <a:ea typeface="Lora"/>
                <a:cs typeface="Lora"/>
                <a:sym typeface="Lora"/>
              </a:rPr>
              <a:t>El condicionamiento ocurre a través de la interacción con el medio ambiente. Los conductistas creen que nuestras respuestas a los estímulos ambientales moldean nuestras acciones.</a:t>
            </a:r>
            <a:endParaRPr sz="1350">
              <a:solidFill>
                <a:schemeClr val="lt1"/>
              </a:solidFill>
              <a:latin typeface="Lora"/>
              <a:ea typeface="Lora"/>
              <a:cs typeface="Lora"/>
              <a:sym typeface="Lora"/>
            </a:endParaRPr>
          </a:p>
          <a:p>
            <a:pPr indent="0" lvl="0" marL="0" rtl="0">
              <a:lnSpc>
                <a:spcPct val="144444"/>
              </a:lnSpc>
              <a:spcBef>
                <a:spcPts val="2000"/>
              </a:spcBef>
              <a:spcAft>
                <a:spcPts val="0"/>
              </a:spcAft>
              <a:buNone/>
            </a:pPr>
            <a:r>
              <a:rPr lang="es-419" sz="1350">
                <a:solidFill>
                  <a:schemeClr val="lt1"/>
                </a:solidFill>
                <a:latin typeface="Lora"/>
                <a:ea typeface="Lora"/>
                <a:cs typeface="Lora"/>
                <a:sym typeface="Lora"/>
              </a:rPr>
              <a:t>Este enfoque psicológico enfatiza en el método científico y en los objetivos de investigación, por lo cual sólo se relaciona con las conductas observables de estímulo-respuesta.</a:t>
            </a:r>
            <a:endParaRPr sz="1350">
              <a:solidFill>
                <a:schemeClr val="lt1"/>
              </a:solidFill>
              <a:latin typeface="Lora"/>
              <a:ea typeface="Lora"/>
              <a:cs typeface="Lora"/>
              <a:sym typeface="Lora"/>
            </a:endParaRPr>
          </a:p>
          <a:p>
            <a:pPr indent="0" lvl="0" marL="0" rtl="0">
              <a:lnSpc>
                <a:spcPct val="144444"/>
              </a:lnSpc>
              <a:spcBef>
                <a:spcPts val="2000"/>
              </a:spcBef>
              <a:spcAft>
                <a:spcPts val="0"/>
              </a:spcAft>
              <a:buNone/>
            </a:pPr>
            <a:r>
              <a:rPr lang="es-419" sz="1350">
                <a:solidFill>
                  <a:schemeClr val="lt1"/>
                </a:solidFill>
                <a:latin typeface="Lora"/>
                <a:ea typeface="Lora"/>
                <a:cs typeface="Lora"/>
                <a:sym typeface="Lora"/>
              </a:rPr>
              <a:t>Esta teoría se basa en lo propuesto por Ivan P. Pavlov (1849-1936) se centra en el estudio de la conducta observable para controlarla y predecir. Su objetivo era conseguir una conducta determinada </a:t>
            </a:r>
            <a:endParaRPr sz="1350">
              <a:solidFill>
                <a:schemeClr val="lt1"/>
              </a:solidFill>
              <a:latin typeface="Lora"/>
              <a:ea typeface="Lora"/>
              <a:cs typeface="Lora"/>
              <a:sym typeface="Lora"/>
            </a:endParaRPr>
          </a:p>
          <a:p>
            <a:pPr indent="0" lvl="0" marL="0">
              <a:spcBef>
                <a:spcPts val="2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p:nvPr/>
        </p:nvSpPr>
        <p:spPr>
          <a:xfrm>
            <a:off x="4410125" y="122475"/>
            <a:ext cx="4042500" cy="2012700"/>
          </a:xfrm>
          <a:prstGeom prst="wedgeEllipseCallout">
            <a:avLst>
              <a:gd fmla="val -32937" name="adj1"/>
              <a:gd fmla="val 59123"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1000">
                <a:highlight>
                  <a:srgbClr val="FFFFFF"/>
                </a:highlight>
                <a:latin typeface="EB Garamond"/>
                <a:ea typeface="EB Garamond"/>
                <a:cs typeface="EB Garamond"/>
                <a:sym typeface="EB Garamond"/>
              </a:rPr>
              <a:t>La conducta humana puede ser modelada en su totalidad.</a:t>
            </a:r>
            <a:endParaRPr sz="1000">
              <a:highlight>
                <a:srgbClr val="FFFFFF"/>
              </a:highlight>
              <a:latin typeface="EB Garamond"/>
              <a:ea typeface="EB Garamond"/>
              <a:cs typeface="EB Garamond"/>
              <a:sym typeface="EB Garamond"/>
            </a:endParaRPr>
          </a:p>
          <a:p>
            <a:pPr indent="0" lvl="0" marL="0" algn="ctr">
              <a:spcBef>
                <a:spcPts val="0"/>
              </a:spcBef>
              <a:spcAft>
                <a:spcPts val="0"/>
              </a:spcAft>
              <a:buNone/>
            </a:pPr>
            <a:r>
              <a:rPr i="1" lang="es-419" sz="1000">
                <a:solidFill>
                  <a:srgbClr val="2C3E50"/>
                </a:solidFill>
                <a:highlight>
                  <a:srgbClr val="FFFFFF"/>
                </a:highlight>
                <a:latin typeface="EB Garamond"/>
                <a:ea typeface="EB Garamond"/>
                <a:cs typeface="EB Garamond"/>
                <a:sym typeface="EB Garamond"/>
              </a:rPr>
              <a:t>Dadme una docena de niños sanos, bien formados, para que los eduque, y yo me comprometo a elegir uno de ellos al azar y adiestrarlo para que se convierta en un especialista de cualquier tipo que yo pueda escoger -médico, abogado, artista, hombre de negocios e incluso mendigo o ladrón- prescindiendo de su talento, inclinaciones, tendencias, aptitudes, vocaciones y raza de sus antepasados </a:t>
            </a:r>
            <a:endParaRPr sz="1000">
              <a:highlight>
                <a:srgbClr val="FFFFFF"/>
              </a:highlight>
              <a:latin typeface="EB Garamond"/>
              <a:ea typeface="EB Garamond"/>
              <a:cs typeface="EB Garamond"/>
              <a:sym typeface="EB Garamond"/>
            </a:endParaRPr>
          </a:p>
        </p:txBody>
      </p:sp>
      <p:pic>
        <p:nvPicPr>
          <p:cNvPr id="146" name="Shape 146"/>
          <p:cNvPicPr preferRelativeResize="0"/>
          <p:nvPr/>
        </p:nvPicPr>
        <p:blipFill>
          <a:blip r:embed="rId3">
            <a:alphaModFix/>
          </a:blip>
          <a:stretch>
            <a:fillRect/>
          </a:stretch>
        </p:blipFill>
        <p:spPr>
          <a:xfrm>
            <a:off x="3592571" y="2441300"/>
            <a:ext cx="1958854" cy="2623450"/>
          </a:xfrm>
          <a:prstGeom prst="rect">
            <a:avLst/>
          </a:prstGeom>
          <a:noFill/>
          <a:ln>
            <a:noFill/>
          </a:ln>
        </p:spPr>
      </p:pic>
      <p:sp>
        <p:nvSpPr>
          <p:cNvPr id="147" name="Shape 147"/>
          <p:cNvSpPr/>
          <p:nvPr/>
        </p:nvSpPr>
        <p:spPr>
          <a:xfrm>
            <a:off x="498750" y="4025100"/>
            <a:ext cx="1776300" cy="9711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s-419"/>
              <a:t>JOHN WATSON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idx="1" type="body"/>
          </p:nvPr>
        </p:nvSpPr>
        <p:spPr>
          <a:xfrm>
            <a:off x="285825" y="243850"/>
            <a:ext cx="87816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419"/>
              <a:t>En las </a:t>
            </a:r>
            <a:r>
              <a:rPr lang="es-419"/>
              <a:t>prácticas</a:t>
            </a:r>
            <a:r>
              <a:rPr lang="es-419"/>
              <a:t> escolares el conductismo ha conducido a que :</a:t>
            </a:r>
            <a:endParaRPr/>
          </a:p>
          <a:p>
            <a:pPr indent="0" lvl="0" marL="0">
              <a:spcBef>
                <a:spcPts val="1600"/>
              </a:spcBef>
              <a:spcAft>
                <a:spcPts val="0"/>
              </a:spcAft>
              <a:buNone/>
            </a:pPr>
            <a:r>
              <a:rPr lang="es-419" sz="1000"/>
              <a:t>La </a:t>
            </a:r>
            <a:r>
              <a:rPr lang="es-419" sz="1000"/>
              <a:t>motivación</a:t>
            </a:r>
            <a:r>
              <a:rPr lang="es-419" sz="1000"/>
              <a:t> sea ajena al estudiante</a:t>
            </a:r>
            <a:r>
              <a:rPr lang="es-419"/>
              <a:t>          </a:t>
            </a:r>
            <a:r>
              <a:rPr lang="es-419" sz="1000"/>
              <a:t>            Se desarrolle </a:t>
            </a:r>
            <a:r>
              <a:rPr lang="es-419" sz="1000"/>
              <a:t>únicamente</a:t>
            </a:r>
            <a:r>
              <a:rPr lang="es-419" sz="1000"/>
              <a:t> la memoria</a:t>
            </a:r>
            <a:r>
              <a:rPr lang="es-419"/>
              <a:t>                           </a:t>
            </a:r>
            <a:r>
              <a:rPr lang="es-419" sz="1000"/>
              <a:t>cree dependencias del alumno a </a:t>
            </a:r>
            <a:r>
              <a:rPr lang="es-419" sz="1000"/>
              <a:t>estímulos</a:t>
            </a:r>
            <a:r>
              <a:rPr lang="es-419" sz="1000"/>
              <a:t> externos</a:t>
            </a:r>
            <a:endParaRPr sz="1000"/>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id="153" name="Shape 153"/>
          <p:cNvPicPr preferRelativeResize="0"/>
          <p:nvPr/>
        </p:nvPicPr>
        <p:blipFill>
          <a:blip r:embed="rId3">
            <a:alphaModFix/>
          </a:blip>
          <a:stretch>
            <a:fillRect/>
          </a:stretch>
        </p:blipFill>
        <p:spPr>
          <a:xfrm>
            <a:off x="469950" y="1214025"/>
            <a:ext cx="2028000" cy="1468275"/>
          </a:xfrm>
          <a:prstGeom prst="rect">
            <a:avLst/>
          </a:prstGeom>
          <a:noFill/>
          <a:ln>
            <a:noFill/>
          </a:ln>
        </p:spPr>
      </p:pic>
      <p:pic>
        <p:nvPicPr>
          <p:cNvPr id="154" name="Shape 154"/>
          <p:cNvPicPr preferRelativeResize="0"/>
          <p:nvPr/>
        </p:nvPicPr>
        <p:blipFill>
          <a:blip r:embed="rId4">
            <a:alphaModFix/>
          </a:blip>
          <a:stretch>
            <a:fillRect/>
          </a:stretch>
        </p:blipFill>
        <p:spPr>
          <a:xfrm>
            <a:off x="3255200" y="1270763"/>
            <a:ext cx="2160850" cy="1411549"/>
          </a:xfrm>
          <a:prstGeom prst="rect">
            <a:avLst/>
          </a:prstGeom>
          <a:noFill/>
          <a:ln>
            <a:noFill/>
          </a:ln>
        </p:spPr>
      </p:pic>
      <p:pic>
        <p:nvPicPr>
          <p:cNvPr id="155" name="Shape 155"/>
          <p:cNvPicPr preferRelativeResize="0"/>
          <p:nvPr/>
        </p:nvPicPr>
        <p:blipFill rotWithShape="1">
          <a:blip r:embed="rId5">
            <a:alphaModFix/>
          </a:blip>
          <a:srcRect b="0" l="40915" r="0" t="9024"/>
          <a:stretch/>
        </p:blipFill>
        <p:spPr>
          <a:xfrm>
            <a:off x="5975550" y="1242400"/>
            <a:ext cx="2160850" cy="1468275"/>
          </a:xfrm>
          <a:prstGeom prst="rect">
            <a:avLst/>
          </a:prstGeom>
          <a:noFill/>
          <a:ln>
            <a:noFill/>
          </a:ln>
        </p:spPr>
      </p:pic>
      <p:sp>
        <p:nvSpPr>
          <p:cNvPr id="156" name="Shape 156"/>
          <p:cNvSpPr txBox="1"/>
          <p:nvPr/>
        </p:nvSpPr>
        <p:spPr>
          <a:xfrm>
            <a:off x="463800" y="3025600"/>
            <a:ext cx="8216400" cy="1796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s-419" sz="1200">
                <a:solidFill>
                  <a:srgbClr val="00FFFF"/>
                </a:solidFill>
                <a:latin typeface="Comfortaa"/>
                <a:ea typeface="Comfortaa"/>
                <a:cs typeface="Comfortaa"/>
                <a:sym typeface="Comfortaa"/>
              </a:rPr>
              <a:t>La finalidad del conductismo es condicionar a los alumnos para que por medio de la educación supriman conductas no deseadas, así alienta en el sistema escolar el uso de procedimientos destinados a manipular las conductas, como la competencia entre alumnos. La información y los datos organizados de determinada manera son los estímulos básicos (la motivación) frente a los que los estudiantes, como simples receptores, deben hacer elecciones y asociaciones dentro de un margen estrecho de posibles respuestas correctas que, de ser ejecutadas, reciben el correspondiente refuerzo (una estrella en la frente, una medalla o una buena calificación)</a:t>
            </a:r>
            <a:endParaRPr sz="1200">
              <a:solidFill>
                <a:srgbClr val="00FFFF"/>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419"/>
              <a:t>teoría</a:t>
            </a:r>
            <a:r>
              <a:rPr lang="es-419"/>
              <a:t> del reforzamiento</a:t>
            </a:r>
            <a:endParaRPr/>
          </a:p>
        </p:txBody>
      </p:sp>
      <p:sp>
        <p:nvSpPr>
          <p:cNvPr id="162" name="Shape 162"/>
          <p:cNvSpPr txBox="1"/>
          <p:nvPr>
            <p:ph idx="1" type="body"/>
          </p:nvPr>
        </p:nvSpPr>
        <p:spPr>
          <a:xfrm>
            <a:off x="1165125" y="11161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s-419" sz="1400">
                <a:solidFill>
                  <a:srgbClr val="D9D9D9"/>
                </a:solidFill>
                <a:latin typeface="Comfortaa"/>
                <a:ea typeface="Comfortaa"/>
                <a:cs typeface="Comfortaa"/>
                <a:sym typeface="Comfortaa"/>
              </a:rPr>
              <a:t>La teoría del refuerzo consiste en describir el proceso por el que se incrementa la asociación continuada de una cierta respuesta ante un cierto estímulo, al obtener el sujeto un premio o recompensa (refuerzo positivo). El condicionamiento operante, desarrollado a partir de los aportes de Skinner, es la aplicación de la teoría del refuerzo. Al emplear estos principios de forma positiva para estimular un comportamiento optimizado en el aprendizaje. Si se aplica desde sus aspectos negativos, es decir, cuando se aplica un castigo como refuerzo negativo para extinguir o disminuir la frecuencia de una respuesta, los resultados son poco claros porque se producen comportamientos reactivos emocionales, que perturban el aprendizaje e invalidan a la persona.Sin embargo, si es aplicado en forma correcta, el refuerzo puede modificar con éxito el comportamiento y estimular el aprendizaje, pero nunca la formación integral del alumno.</a:t>
            </a:r>
            <a:endParaRPr>
              <a:solidFill>
                <a:srgbClr val="D9D9D9"/>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b="3887" l="53714" r="2124" t="14432"/>
          <a:stretch/>
        </p:blipFill>
        <p:spPr>
          <a:xfrm>
            <a:off x="6931525" y="1134575"/>
            <a:ext cx="2136826" cy="3952174"/>
          </a:xfrm>
          <a:prstGeom prst="rect">
            <a:avLst/>
          </a:prstGeom>
          <a:noFill/>
          <a:ln>
            <a:noFill/>
          </a:ln>
        </p:spPr>
      </p:pic>
      <p:sp>
        <p:nvSpPr>
          <p:cNvPr id="168" name="Shape 168"/>
          <p:cNvSpPr txBox="1"/>
          <p:nvPr/>
        </p:nvSpPr>
        <p:spPr>
          <a:xfrm>
            <a:off x="6883225" y="1333150"/>
            <a:ext cx="1654500" cy="20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s-419" sz="2400">
                <a:latin typeface="Pacifico"/>
                <a:ea typeface="Pacifico"/>
                <a:cs typeface="Pacifico"/>
                <a:sym typeface="Pacifico"/>
              </a:rPr>
              <a:t>Burrhus Frederic Skinner</a:t>
            </a:r>
            <a:r>
              <a:rPr lang="es-419">
                <a:latin typeface="Amatic SC"/>
                <a:ea typeface="Amatic SC"/>
                <a:cs typeface="Amatic SC"/>
                <a:sym typeface="Amatic SC"/>
              </a:rPr>
              <a:t> </a:t>
            </a:r>
            <a:endParaRPr>
              <a:latin typeface="Amatic SC"/>
              <a:ea typeface="Amatic SC"/>
              <a:cs typeface="Amatic SC"/>
              <a:sym typeface="Amatic SC"/>
            </a:endParaRPr>
          </a:p>
        </p:txBody>
      </p:sp>
      <p:sp>
        <p:nvSpPr>
          <p:cNvPr id="169" name="Shape 169"/>
          <p:cNvSpPr txBox="1"/>
          <p:nvPr/>
        </p:nvSpPr>
        <p:spPr>
          <a:xfrm>
            <a:off x="1404900" y="325150"/>
            <a:ext cx="2193900" cy="1215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s-419" sz="2400">
                <a:solidFill>
                  <a:srgbClr val="D9D9D9"/>
                </a:solidFill>
                <a:latin typeface="Amatic SC"/>
                <a:ea typeface="Amatic SC"/>
                <a:cs typeface="Amatic SC"/>
                <a:sym typeface="Amatic SC"/>
              </a:rPr>
              <a:t>FORMA DE APRENDIZAJE DONDE SE UTILIZAN LAS CONDUCTAS </a:t>
            </a:r>
            <a:r>
              <a:rPr lang="es-419" sz="2400">
                <a:solidFill>
                  <a:srgbClr val="D9D9D9"/>
                </a:solidFill>
                <a:latin typeface="Amatic SC"/>
                <a:ea typeface="Amatic SC"/>
                <a:cs typeface="Amatic SC"/>
                <a:sym typeface="Amatic SC"/>
              </a:rPr>
              <a:t>VOLUNTARIAS</a:t>
            </a:r>
            <a:endParaRPr sz="2400">
              <a:solidFill>
                <a:srgbClr val="D9D9D9"/>
              </a:solidFill>
              <a:latin typeface="Amatic SC"/>
              <a:ea typeface="Amatic SC"/>
              <a:cs typeface="Amatic SC"/>
              <a:sym typeface="Amatic SC"/>
            </a:endParaRPr>
          </a:p>
        </p:txBody>
      </p:sp>
      <p:sp>
        <p:nvSpPr>
          <p:cNvPr id="170" name="Shape 170"/>
          <p:cNvSpPr txBox="1"/>
          <p:nvPr/>
        </p:nvSpPr>
        <p:spPr>
          <a:xfrm>
            <a:off x="435475" y="2407425"/>
            <a:ext cx="2505900" cy="71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s-419" sz="3000">
                <a:solidFill>
                  <a:srgbClr val="D9D9D9"/>
                </a:solidFill>
                <a:latin typeface="Amatic SC"/>
                <a:ea typeface="Amatic SC"/>
                <a:cs typeface="Amatic SC"/>
                <a:sym typeface="Amatic SC"/>
              </a:rPr>
              <a:t>LEY CAUSA EFECTO, CONDUCTA RECOMPENSADA</a:t>
            </a:r>
            <a:endParaRPr sz="3000">
              <a:solidFill>
                <a:srgbClr val="D9D9D9"/>
              </a:solidFill>
              <a:latin typeface="Amatic SC"/>
              <a:ea typeface="Amatic SC"/>
              <a:cs typeface="Amatic SC"/>
              <a:sym typeface="Amatic SC"/>
            </a:endParaRPr>
          </a:p>
        </p:txBody>
      </p:sp>
      <p:pic>
        <p:nvPicPr>
          <p:cNvPr id="171" name="Shape 171"/>
          <p:cNvPicPr preferRelativeResize="0"/>
          <p:nvPr/>
        </p:nvPicPr>
        <p:blipFill>
          <a:blip r:embed="rId4">
            <a:alphaModFix/>
          </a:blip>
          <a:stretch>
            <a:fillRect/>
          </a:stretch>
        </p:blipFill>
        <p:spPr>
          <a:xfrm>
            <a:off x="3146900" y="1333150"/>
            <a:ext cx="3361099" cy="303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s-419">
                <a:latin typeface="Impact"/>
                <a:ea typeface="Impact"/>
                <a:cs typeface="Impact"/>
                <a:sym typeface="Impact"/>
              </a:rPr>
              <a:t>Los programas de reforzamiento</a:t>
            </a:r>
            <a:endParaRPr b="1">
              <a:latin typeface="Impact"/>
              <a:ea typeface="Impact"/>
              <a:cs typeface="Impact"/>
              <a:sym typeface="Impact"/>
            </a:endParaRPr>
          </a:p>
          <a:p>
            <a:pPr indent="0" lvl="0" marL="0">
              <a:spcBef>
                <a:spcPts val="0"/>
              </a:spcBef>
              <a:spcAft>
                <a:spcPts val="0"/>
              </a:spcAft>
              <a:buNone/>
            </a:pPr>
            <a:r>
              <a:t/>
            </a:r>
            <a:endParaRPr b="1" sz="1000">
              <a:solidFill>
                <a:srgbClr val="000000"/>
              </a:solidFill>
              <a:latin typeface="Verdana"/>
              <a:ea typeface="Verdana"/>
              <a:cs typeface="Verdana"/>
              <a:sym typeface="Verdana"/>
            </a:endParaRPr>
          </a:p>
          <a:p>
            <a:pPr indent="0" lvl="0" marL="0">
              <a:spcBef>
                <a:spcPts val="0"/>
              </a:spcBef>
              <a:spcAft>
                <a:spcPts val="0"/>
              </a:spcAft>
              <a:buNone/>
            </a:pPr>
            <a:r>
              <a:t/>
            </a:r>
            <a:endParaRPr/>
          </a:p>
        </p:txBody>
      </p:sp>
      <p:sp>
        <p:nvSpPr>
          <p:cNvPr id="177" name="Shape 17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s-419"/>
              <a:t>Reforzamiento continuo</a:t>
            </a:r>
            <a:endParaRPr/>
          </a:p>
          <a:p>
            <a:pPr indent="-311150" lvl="0" marL="457200" rtl="0">
              <a:spcBef>
                <a:spcPts val="0"/>
              </a:spcBef>
              <a:spcAft>
                <a:spcPts val="0"/>
              </a:spcAft>
              <a:buSzPts val="1300"/>
              <a:buChar char="●"/>
            </a:pPr>
            <a:r>
              <a:rPr lang="es-419"/>
              <a:t>Reforzamiento intermitente</a:t>
            </a:r>
            <a:endParaRPr/>
          </a:p>
          <a:p>
            <a:pPr indent="-311150" lvl="0" marL="457200" rtl="0">
              <a:spcBef>
                <a:spcPts val="0"/>
              </a:spcBef>
              <a:spcAft>
                <a:spcPts val="0"/>
              </a:spcAft>
              <a:buSzPts val="1300"/>
              <a:buChar char="●"/>
            </a:pPr>
            <a:r>
              <a:rPr lang="es-419"/>
              <a:t>Reforzamiento de razón (fija y  variable)</a:t>
            </a:r>
            <a:endParaRPr/>
          </a:p>
          <a:p>
            <a:pPr indent="-311150" lvl="0" marL="457200" rtl="0">
              <a:spcBef>
                <a:spcPts val="0"/>
              </a:spcBef>
              <a:spcAft>
                <a:spcPts val="0"/>
              </a:spcAft>
              <a:buSzPts val="1300"/>
              <a:buChar char="●"/>
            </a:pPr>
            <a:r>
              <a:rPr lang="es-419"/>
              <a:t>Reforzamiento de </a:t>
            </a:r>
            <a:r>
              <a:rPr lang="es-419"/>
              <a:t>intervalo</a:t>
            </a:r>
            <a:r>
              <a:rPr lang="es-419"/>
              <a:t> (fijo y variable)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nvSpPr>
        <p:spPr>
          <a:xfrm>
            <a:off x="1257375" y="640350"/>
            <a:ext cx="7038900" cy="30000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s-419" u="sng">
                <a:solidFill>
                  <a:schemeClr val="hlink"/>
                </a:solidFill>
                <a:hlinkClick r:id="rId3"/>
              </a:rPr>
              <a:t>https://www.actualidadenpsicologia.com/enfoque-conductual-psicologia/</a:t>
            </a:r>
            <a:endParaRPr/>
          </a:p>
          <a:p>
            <a:pPr indent="0" lvl="0" marL="0">
              <a:spcBef>
                <a:spcPts val="0"/>
              </a:spcBef>
              <a:spcAft>
                <a:spcPts val="0"/>
              </a:spcAft>
              <a:buNone/>
            </a:pPr>
            <a:r>
              <a:rPr lang="es-419" u="sng">
                <a:solidFill>
                  <a:schemeClr val="hlink"/>
                </a:solidFill>
                <a:hlinkClick r:id="rId4"/>
              </a:rPr>
              <a:t>http://corrientes2015.blogspot.es/tags/conductismo/</a:t>
            </a:r>
            <a:endParaRPr/>
          </a:p>
          <a:p>
            <a:pPr indent="0" lvl="0" marL="0">
              <a:spcBef>
                <a:spcPts val="0"/>
              </a:spcBef>
              <a:spcAft>
                <a:spcPts val="0"/>
              </a:spcAft>
              <a:buNone/>
            </a:pPr>
            <a:r>
              <a:rPr lang="es-419" u="sng">
                <a:solidFill>
                  <a:schemeClr val="hlink"/>
                </a:solidFill>
                <a:hlinkClick r:id="rId5"/>
              </a:rPr>
              <a:t>http://hadoc.azc.uam.mx/enfoques/conductismo.htm</a:t>
            </a:r>
            <a:endParaRPr/>
          </a:p>
          <a:p>
            <a:pPr indent="0" lvl="0" marL="0" rt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