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Lobster"/>
      <p:regular r:id="rId17"/>
    </p:embeddedFont>
    <p:embeddedFont>
      <p:font typeface="Source Code Pro"/>
      <p:regular r:id="rId18"/>
      <p:bold r:id="rId19"/>
    </p:embeddedFon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818E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525300" y="917150"/>
            <a:ext cx="80934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rgbClr val="C27BA0"/>
                </a:solidFill>
                <a:latin typeface="Amatic SC"/>
                <a:ea typeface="Amatic SC"/>
                <a:cs typeface="Amatic SC"/>
                <a:sym typeface="Amatic SC"/>
              </a:rPr>
              <a:t>Otras aproximaciones teóricas a los procesos de aprendizaje en contextos escolares.</a:t>
            </a:r>
            <a:r>
              <a:rPr lang="es" sz="4800">
                <a:solidFill>
                  <a:srgbClr val="C27BA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4800">
              <a:solidFill>
                <a:srgbClr val="C27BA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9900FF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264750" y="3602350"/>
            <a:ext cx="67509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Integrantes: </a:t>
            </a:r>
            <a:endParaRPr sz="18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Victoria </a:t>
            </a: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Estefanía</a:t>
            </a: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García García </a:t>
            </a:r>
            <a:endParaRPr sz="18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Karla Carolina García Saucedo</a:t>
            </a:r>
            <a:endParaRPr sz="18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Karla Cecilia Martinez Espinosa</a:t>
            </a:r>
            <a:endParaRPr sz="18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-3450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304800" y="309350"/>
            <a:ext cx="8242500" cy="11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27BA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Teorías Psicológicas: Metodología:</a:t>
            </a:r>
            <a:endParaRPr sz="2400">
              <a:solidFill>
                <a:srgbClr val="C27BA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800">
                <a:solidFill>
                  <a:srgbClr val="8E7CC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Aportaciones de la teoría y la investigación psicológica a la comprensión de    los procesos de aprendizaje</a:t>
            </a:r>
            <a:endParaRPr sz="1800">
              <a:solidFill>
                <a:srgbClr val="8E7CC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04000" y="2080375"/>
            <a:ext cx="1647300" cy="16401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222350" y="2051725"/>
            <a:ext cx="1811100" cy="16974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481648" y="1896000"/>
            <a:ext cx="2022900" cy="20094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327600" y="2147400"/>
            <a:ext cx="1569600" cy="15066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319400" y="2470800"/>
            <a:ext cx="15066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La mirada conductista y el control a </a:t>
            </a:r>
            <a:r>
              <a:rPr lang="es" sz="1200"/>
              <a:t>través</a:t>
            </a:r>
            <a:r>
              <a:rPr lang="es" sz="1200"/>
              <a:t> del reforzamiento</a:t>
            </a:r>
            <a:endParaRPr sz="1200"/>
          </a:p>
        </p:txBody>
      </p:sp>
      <p:sp>
        <p:nvSpPr>
          <p:cNvPr id="69" name="Shape 69"/>
          <p:cNvSpPr txBox="1"/>
          <p:nvPr/>
        </p:nvSpPr>
        <p:spPr>
          <a:xfrm>
            <a:off x="2490375" y="2271450"/>
            <a:ext cx="13269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La corriente humanista y la </a:t>
            </a:r>
            <a:r>
              <a:rPr lang="es" sz="1200"/>
              <a:t>promoción</a:t>
            </a:r>
            <a:r>
              <a:rPr lang="es" sz="1200"/>
              <a:t> del potencial de </a:t>
            </a:r>
            <a:r>
              <a:rPr lang="es" sz="1200"/>
              <a:t>autorrealización</a:t>
            </a:r>
            <a:r>
              <a:rPr lang="es" sz="1200"/>
              <a:t> de la persona </a:t>
            </a:r>
            <a:endParaRPr sz="1200"/>
          </a:p>
        </p:txBody>
      </p:sp>
      <p:sp>
        <p:nvSpPr>
          <p:cNvPr id="70" name="Shape 70"/>
          <p:cNvSpPr txBox="1"/>
          <p:nvPr/>
        </p:nvSpPr>
        <p:spPr>
          <a:xfrm>
            <a:off x="4757650" y="2171725"/>
            <a:ext cx="15696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La postura </a:t>
            </a:r>
            <a:r>
              <a:rPr lang="es" sz="1200"/>
              <a:t>psicogenética</a:t>
            </a:r>
            <a:r>
              <a:rPr lang="es" sz="1200"/>
              <a:t> piagetiana y el </a:t>
            </a:r>
            <a:r>
              <a:rPr lang="es" sz="1200"/>
              <a:t>vínculo</a:t>
            </a:r>
            <a:r>
              <a:rPr lang="es" sz="1200"/>
              <a:t> entre el aprendizaje y el desarrollo cognitivo</a:t>
            </a:r>
            <a:endParaRPr sz="1200"/>
          </a:p>
        </p:txBody>
      </p:sp>
      <p:sp>
        <p:nvSpPr>
          <p:cNvPr id="71" name="Shape 71"/>
          <p:cNvSpPr txBox="1"/>
          <p:nvPr/>
        </p:nvSpPr>
        <p:spPr>
          <a:xfrm>
            <a:off x="7507125" y="2320375"/>
            <a:ext cx="15696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Una mirada cognitiva en la educacion: la </a:t>
            </a:r>
            <a:r>
              <a:rPr lang="es" sz="1200"/>
              <a:t>teoría</a:t>
            </a:r>
            <a:r>
              <a:rPr lang="es" sz="1200"/>
              <a:t> ausubeliana del aprendizaje significativo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6A5A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238600" y="217450"/>
            <a:ext cx="6486000" cy="17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INCORPORACIÓN DE LAS </a:t>
            </a:r>
            <a:r>
              <a:rPr lang="es" sz="2400"/>
              <a:t>TEORÍAS</a:t>
            </a:r>
            <a:r>
              <a:rPr lang="es" sz="2400"/>
              <a:t> </a:t>
            </a:r>
            <a:r>
              <a:rPr lang="es" sz="2400"/>
              <a:t>PSICOLÓGICAS</a:t>
            </a:r>
            <a:r>
              <a:rPr lang="es" sz="2400"/>
              <a:t> DEL APRENDIZAJE EN EL </a:t>
            </a:r>
            <a:r>
              <a:rPr lang="es" sz="2400"/>
              <a:t>CURRÍCULO</a:t>
            </a:r>
            <a:r>
              <a:rPr lang="es" sz="2400"/>
              <a:t> ESCOLAR DE LA EDUCACIÓN BÁSICA </a:t>
            </a:r>
            <a:endParaRPr sz="2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325" y="1977200"/>
            <a:ext cx="3620884" cy="29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D7E6B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1714175" y="666750"/>
            <a:ext cx="5868600" cy="3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los procesos de reforma curricular emprendimos en las instituciones educativas 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mexicanas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durante la 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última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década, los profesores aparecen como responsables 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últimos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concretar los modelos educativos innovadores en el aula. Para entender los retos que enfrenta el docente frente a la innovación del 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currículo</a:t>
            </a:r>
            <a:r>
              <a:rPr lang="e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la enseñanza, hay que avanzar en la comprensión de cómo es que  aprenden los profesores, que los impele a cambiar a o no sus prácticas educativas, que procesos ocurren cuando se enfrentan a la tarea de innovar o qué condiciones  se requieren para que un cambio real ocurra y se consolide.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4018375" y="1389600"/>
            <a:ext cx="4055400" cy="27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latin typeface="Comic Sans MS"/>
                <a:ea typeface="Comic Sans MS"/>
                <a:cs typeface="Comic Sans MS"/>
                <a:sym typeface="Comic Sans MS"/>
              </a:rPr>
              <a:t>Para el profesor la nota refleja la adquisición de conocimientos, habilidades y capacidades de un alumno; por tanto la innovación para un profesor consistiría en que el alumno adquiera conocimientos, habilidades y capacidades relacionadas con la asignatura que imparte; y si además consigue que el alumno crea que es útil sería el éxito extremo.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80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25" y="642938"/>
            <a:ext cx="28575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Shape 94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Shape 95"/>
          <p:cNvSpPr txBox="1"/>
          <p:nvPr>
            <p:ph idx="4294967295" type="body"/>
          </p:nvPr>
        </p:nvSpPr>
        <p:spPr>
          <a:xfrm>
            <a:off x="-285150" y="3241500"/>
            <a:ext cx="3999900" cy="53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Innovación </a:t>
            </a:r>
            <a:endParaRPr b="1" sz="2100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6" name="Shape 96"/>
          <p:cNvSpPr txBox="1"/>
          <p:nvPr>
            <p:ph idx="4294967295" type="body"/>
          </p:nvPr>
        </p:nvSpPr>
        <p:spPr>
          <a:xfrm>
            <a:off x="54094" y="3951825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Permite obtener la misma nota(</a:t>
            </a: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evaluación</a:t>
            </a: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 )sin poner esfuerzo, o bien poner mayor esfuerzo y obtener una mejor nota</a:t>
            </a:r>
            <a:r>
              <a:rPr lang="es" sz="1200"/>
              <a:t>.</a:t>
            </a:r>
            <a:endParaRPr sz="1200"/>
          </a:p>
        </p:txBody>
      </p:sp>
      <p:sp>
        <p:nvSpPr>
          <p:cNvPr id="97" name="Shape 97"/>
          <p:cNvSpPr txBox="1"/>
          <p:nvPr>
            <p:ph idx="4294967295" type="body"/>
          </p:nvPr>
        </p:nvSpPr>
        <p:spPr>
          <a:xfrm>
            <a:off x="4702325" y="207375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Modelo didáctico </a:t>
            </a:r>
            <a:endParaRPr b="1" sz="2100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4702331" y="8904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Facilita el análisis de la realidad escolar con vista a su transformación, teniendo dos modelos: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1.-Tradicional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2.-Tendencias transformadoras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3576" cy="30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325" y="2429900"/>
            <a:ext cx="3319750" cy="23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Innovación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educativa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5786450" y="46330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5125675" y="925000"/>
            <a:ext cx="34113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un proceso multidimensional, en el cual intervienen factores: 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</a:t>
            </a:r>
            <a:r>
              <a:rPr lang="es"/>
              <a:t>Político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</a:t>
            </a:r>
            <a:r>
              <a:rPr lang="es"/>
              <a:t>Económicos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</a:t>
            </a:r>
            <a:r>
              <a:rPr lang="es"/>
              <a:t>Ideológicos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-Culturales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</a:t>
            </a:r>
            <a:r>
              <a:rPr lang="es"/>
              <a:t>innovación</a:t>
            </a:r>
            <a:r>
              <a:rPr lang="es"/>
              <a:t> en el contexto de la </a:t>
            </a:r>
            <a:r>
              <a:rPr lang="es"/>
              <a:t>información</a:t>
            </a:r>
            <a:r>
              <a:rPr lang="es"/>
              <a:t> del docente se enfoca en que desempeñe sus tareas en una mejor </a:t>
            </a:r>
            <a:r>
              <a:rPr lang="es"/>
              <a:t>enseñanza</a:t>
            </a:r>
            <a:r>
              <a:rPr lang="es"/>
              <a:t> dentro del aula.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igual manera debe implicar cambios en el </a:t>
            </a:r>
            <a:r>
              <a:rPr lang="es"/>
              <a:t>currículo</a:t>
            </a:r>
            <a:r>
              <a:rPr lang="es"/>
              <a:t>, tanto en las </a:t>
            </a:r>
            <a:r>
              <a:rPr lang="es"/>
              <a:t>formas</a:t>
            </a:r>
            <a:r>
              <a:rPr lang="es"/>
              <a:t> de ver </a:t>
            </a:r>
            <a:r>
              <a:rPr lang="es"/>
              <a:t>cómo</a:t>
            </a:r>
            <a:r>
              <a:rPr lang="es"/>
              <a:t> en pensar las disciplinas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4294967295" type="subTitle"/>
          </p:nvPr>
        </p:nvSpPr>
        <p:spPr>
          <a:xfrm>
            <a:off x="4149750" y="2432275"/>
            <a:ext cx="48639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000">
                <a:solidFill>
                  <a:schemeClr val="lt1"/>
                </a:solidFill>
                <a:highlight>
                  <a:schemeClr val="accent4"/>
                </a:highlight>
                <a:latin typeface="Arial"/>
                <a:ea typeface="Arial"/>
                <a:cs typeface="Arial"/>
                <a:sym typeface="Arial"/>
              </a:rPr>
              <a:t>El incorporar ésta serie de teorías a la reforma curricular, tiene como propósito fundamental, mejorar la calidad educativa en México, pero sobre todo modificar esa estructura de enseñanza-aprendizaje que se tenía con anterioridad</a:t>
            </a:r>
            <a:endParaRPr b="1" sz="2000">
              <a:solidFill>
                <a:schemeClr val="lt1"/>
              </a:solidFill>
              <a:highlight>
                <a:schemeClr val="accent4"/>
              </a:highlight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0743050" y="2313825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75" y="123825"/>
            <a:ext cx="3725650" cy="30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292875" y="523450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b="1" lang="es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dar a conocer al alumno toda esa gama de conocimientos, pero que a su vez sea libre de poder crear sus propios esquemas, a partir de lo que ya conocer, de lo que se le enseña y de lo que compara con la realidad, es decir, a través de aquellos conocimientos que va generando día con día </a:t>
            </a:r>
            <a:endParaRPr/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 que inconscientemente son producto de aquel proceso que genera a través de aquellas acciones que observa en el ambiente y sobre todo del resultado que le da su proceso mental, de modo que la teoría constructivista, es la que más influye dentro de la reforma curricular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925" y="216475"/>
            <a:ext cx="2645175" cy="23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02" y="2304031"/>
            <a:ext cx="2645174" cy="269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