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Amatic SC"/>
      <p:regular r:id="rId10"/>
      <p:bold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Source Code Pro"/>
      <p:regular r:id="rId16"/>
      <p:bold r:id="rId17"/>
    </p:embeddedFont>
    <p:embeddedFont>
      <p:font typeface="Average"/>
      <p:regular r:id="rId18"/>
    </p:embeddedFont>
    <p:embeddedFont>
      <p:font typeface="Source Sans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.fntdata"/><Relationship Id="rId11" Type="http://schemas.openxmlformats.org/officeDocument/2006/relationships/font" Target="fonts/AmaticSC-bold.fntdata"/><Relationship Id="rId22" Type="http://schemas.openxmlformats.org/officeDocument/2006/relationships/font" Target="fonts/SourceSansPro-boldItalic.fntdata"/><Relationship Id="rId10" Type="http://schemas.openxmlformats.org/officeDocument/2006/relationships/font" Target="fonts/AmaticSC-regular.fntdata"/><Relationship Id="rId21" Type="http://schemas.openxmlformats.org/officeDocument/2006/relationships/font" Target="fonts/SourceSansPro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19" Type="http://schemas.openxmlformats.org/officeDocument/2006/relationships/font" Target="fonts/SourceSansPro-regular.fntdata"/><Relationship Id="rId6" Type="http://schemas.openxmlformats.org/officeDocument/2006/relationships/slide" Target="slides/slide2.xml"/><Relationship Id="rId18" Type="http://schemas.openxmlformats.org/officeDocument/2006/relationships/font" Target="fonts/Averag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1008450" y="1000200"/>
            <a:ext cx="7127100" cy="314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/>
              <a:t>LA MIRADA </a:t>
            </a:r>
            <a:r>
              <a:rPr lang="es-419" sz="6000"/>
              <a:t>CONDUCTISTA</a:t>
            </a:r>
            <a:r>
              <a:rPr lang="es-419" sz="6000"/>
              <a:t> Y EL CONTROL DE LA CONDUCTA A TRAVÉS DEL </a:t>
            </a:r>
            <a:r>
              <a:rPr lang="es-419" sz="6000"/>
              <a:t>REFORZAMIENTO</a:t>
            </a:r>
            <a:r>
              <a:rPr lang="es-419"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9700" y="472750"/>
            <a:ext cx="3139200" cy="87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/>
              <a:t>DEFINICIÓN</a:t>
            </a:r>
            <a:endParaRPr sz="6000"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732000" y="1619750"/>
            <a:ext cx="768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accent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El conductismo </a:t>
            </a:r>
            <a:r>
              <a:rPr lang="es-419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es una corriente psicológica que afirma que la conducta humana es adquirida y no innata. Las reacciones o respuestas que un individuo tiene ante los estímulos son aprendidas.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El conductismo se inició como una corriente psicológica que luego pasó a ser una escuela y una tendencia. John B. Watson es el fundador del conductismo, continuando en la siguiente generación: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Conductismo Operante - B.F. Skinner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Interconductismo - J.R. Kantor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Conductismo Mediacional - C. Hull y E.C. Tolman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2738700" y="292850"/>
            <a:ext cx="3666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mirada conductista </a:t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558875" y="1216900"/>
            <a:ext cx="7974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 construye a partir contribuciones a la psicología como el asociacionismo de los filósofos ingleses (Locke, Humé) y Pavlov con el experimento de los perros. Son hechos importantes en el cambio de la sociedad y el entorno que preceden el siglo XX que permitirán que el conductismo tome un lugar importante dentro de la psicología.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Comenzando el siglo XX, John B. Watson defendió la idea de una psicología que consideraba valiosa la conducta en sí misma como objeto de estudio, y no la de un método para estudiar la conciencia.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4400" y="3295624"/>
            <a:ext cx="2464175" cy="16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5350" y="269325"/>
            <a:ext cx="29133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REFORZAMIENTO </a:t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52225"/>
            <a:ext cx="8256900" cy="36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algn="just">
              <a:spcBef>
                <a:spcPts val="0"/>
              </a:spcBef>
              <a:spcAft>
                <a:spcPts val="0"/>
              </a:spcAft>
              <a:buClr>
                <a:srgbClr val="594570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rgbClr val="5945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 teoría del reforzamiento elaborada por Skinner, también conocida como condicionamiento operante o condicionamiento instrumental, intenta explicar la conducta humana en correspondencia con el medio ambiente o los estímulos que la rodean. Mediante el método experimental, Skinner llega a la conclusión de que la aparición de un estímulo desencadena una respuesta en la persona. Si esta respuesta es condicionada utilizando reforzadores positivos o negativos, se podrá ejercer una influencia en dicha reacción o conducta operante, la cual puede potenciarse o inhibirse.</a:t>
            </a:r>
            <a:endParaRPr sz="1400">
              <a:solidFill>
                <a:srgbClr val="59457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algn="just">
              <a:spcBef>
                <a:spcPts val="0"/>
              </a:spcBef>
              <a:spcAft>
                <a:spcPts val="0"/>
              </a:spcAft>
              <a:buClr>
                <a:srgbClr val="594570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rgbClr val="5945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Skinner estableció que la conducta se mantiene de un contexto o situación a otra siempre que las consecuencias, es decir los reforzadores no cambien o lo hagan siguiendo unas ciertas lógicas, "reglas" que hay que descubrir. Como consecuencia, tanto el comportamiento humano como el animal pueden ser condicionados o modificados utilizando una serie de estímulos que el sujeto puede considerar satisfactorios o no.</a:t>
            </a:r>
            <a:endParaRPr sz="1400">
              <a:solidFill>
                <a:srgbClr val="59457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007200" y="304625"/>
            <a:ext cx="3129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tIPOS DE REFUERZO</a:t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23000" y="987925"/>
            <a:ext cx="82980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594570"/>
                </a:solidFill>
                <a:latin typeface="Montserrat"/>
                <a:ea typeface="Montserrat"/>
                <a:cs typeface="Montserrat"/>
                <a:sym typeface="Montserrat"/>
              </a:rPr>
              <a:t>Los estímulos condicionales o reforzadores tanto positivos como negativos, pueden utilizarse con la finalidad de rectificar o cambiar la conducta de la persona.  Skinner diferenciaba entre dos tipos de reforzadores: los reforzadores positivos y los reforzadores negativos.</a:t>
            </a:r>
            <a:endParaRPr sz="1400">
              <a:solidFill>
                <a:srgbClr val="5945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17800" y="2412850"/>
            <a:ext cx="4119600" cy="25071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F0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F0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2F0062"/>
                </a:solidFill>
                <a:latin typeface="Montserrat"/>
                <a:ea typeface="Montserrat"/>
                <a:cs typeface="Montserrat"/>
                <a:sym typeface="Montserrat"/>
              </a:rPr>
              <a:t>Reforzadores positivos </a:t>
            </a:r>
            <a:r>
              <a:rPr b="1" lang="es-419" sz="1800">
                <a:solidFill>
                  <a:srgbClr val="2F006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</a:t>
            </a:r>
            <a:r>
              <a:rPr lang="es-419" sz="1350">
                <a:latin typeface="Montserrat"/>
                <a:ea typeface="Montserrat"/>
                <a:cs typeface="Montserrat"/>
                <a:sym typeface="Montserrat"/>
              </a:rPr>
              <a:t>Son todas aquellas consecuencias que aparecen tras una conducta y que la persona considera satisfactorias o beneficiosas. Esto significa que los actos que son reforzados de manera positiva tendrán más probabilidades de repetirse puesto que van seguidos de gratificaciones, premios o recompensas percibidas como positivas por la persona que realiza la acción.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F0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lnSpc>
                <a:spcPct val="115000"/>
              </a:lnSpc>
              <a:spcBef>
                <a:spcPts val="30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rgbClr val="2F0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778625" y="2412850"/>
            <a:ext cx="4025400" cy="25071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Reforzadores negativos </a:t>
            </a:r>
            <a:endParaRPr b="1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Montserrat"/>
                <a:ea typeface="Montserrat"/>
                <a:cs typeface="Montserrat"/>
                <a:sym typeface="Montserrat"/>
              </a:rPr>
              <a:t>En el refuerzo negativo la persona actúa para detener un </a:t>
            </a:r>
            <a:r>
              <a:rPr lang="es-419">
                <a:latin typeface="Montserrat"/>
                <a:ea typeface="Montserrat"/>
                <a:cs typeface="Montserrat"/>
                <a:sym typeface="Montserrat"/>
              </a:rPr>
              <a:t>estímulo</a:t>
            </a:r>
            <a:r>
              <a:rPr lang="es-419">
                <a:latin typeface="Montserrat"/>
                <a:ea typeface="Montserrat"/>
                <a:cs typeface="Montserrat"/>
                <a:sym typeface="Montserrat"/>
              </a:rPr>
              <a:t> desfavorable, es decir, el individuo se retira de una situación indeseable cuando se presenta el comportamiento no deseado.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