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20B0604020202020204" charset="-79"/>
      <p:bold r:id="rId14"/>
    </p:embeddedFont>
    <p:embeddedFont>
      <p:font typeface="Source Code Pro" panose="020B0604020202020204" charset="0"/>
      <p:regular r:id="rId15"/>
      <p:bold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72020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643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915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723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832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9692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694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759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4651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534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787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830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es.wikipedia.org/wiki/L%C3%A9xico" TargetMode="External"/><Relationship Id="rId7" Type="http://schemas.openxmlformats.org/officeDocument/2006/relationships/hyperlink" Target="https://es.wikipedia.org/wiki/Gram%C3%A1ti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s.wikipedia.org/w/index.php?title=Hemisferio_cerebral_izquierdo&amp;action=edit&amp;redlink=1" TargetMode="External"/><Relationship Id="rId5" Type="http://schemas.openxmlformats.org/officeDocument/2006/relationships/hyperlink" Target="https://es.wikipedia.org/wiki/Sintaxis" TargetMode="External"/><Relationship Id="rId4" Type="http://schemas.openxmlformats.org/officeDocument/2006/relationships/hyperlink" Target="https://es.wikipedia.org/wiki/Sem%C3%A1nt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419" sz="6000">
                <a:highlight>
                  <a:srgbClr val="FFFFFF"/>
                </a:highlight>
              </a:rPr>
              <a:t>La postura psicogenética piagetiana y el vínculo entre el aprendizaje y el desarrollo cognitivo</a:t>
            </a:r>
            <a:endParaRPr sz="6000">
              <a:highlight>
                <a:srgbClr val="FFFFFF"/>
              </a:highlight>
            </a:endParaRPr>
          </a:p>
        </p:txBody>
      </p:sp>
      <p:sp>
        <p:nvSpPr>
          <p:cNvPr id="57" name="Shape 57"/>
          <p:cNvSpPr txBox="1">
            <a:spLocks noGrp="1"/>
          </p:cNvSpPr>
          <p:nvPr>
            <p:ph type="subTitle" idx="1"/>
          </p:nvPr>
        </p:nvSpPr>
        <p:spPr>
          <a:xfrm>
            <a:off x="132375" y="3431850"/>
            <a:ext cx="8634000" cy="12210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s-419" sz="1200" b="0">
                <a:latin typeface="Century Gothic"/>
                <a:ea typeface="Century Gothic"/>
                <a:cs typeface="Century Gothic"/>
                <a:sym typeface="Century Gothic"/>
              </a:rPr>
              <a:t>Integrantes del equipo:</a:t>
            </a:r>
            <a:endParaRPr sz="1200" b="0">
              <a:latin typeface="Century Gothic"/>
              <a:ea typeface="Century Gothic"/>
              <a:cs typeface="Century Gothic"/>
              <a:sym typeface="Century Gothic"/>
            </a:endParaRPr>
          </a:p>
          <a:p>
            <a:pPr marL="0" lvl="0" indent="0" algn="l">
              <a:spcBef>
                <a:spcPts val="0"/>
              </a:spcBef>
              <a:spcAft>
                <a:spcPts val="0"/>
              </a:spcAft>
              <a:buNone/>
            </a:pPr>
            <a:r>
              <a:rPr lang="es-419" sz="1200" b="0">
                <a:latin typeface="Century Gothic"/>
                <a:ea typeface="Century Gothic"/>
                <a:cs typeface="Century Gothic"/>
                <a:sym typeface="Century Gothic"/>
              </a:rPr>
              <a:t>Fuentes Sid Maria Fernanda</a:t>
            </a:r>
            <a:endParaRPr sz="1200" b="0">
              <a:latin typeface="Century Gothic"/>
              <a:ea typeface="Century Gothic"/>
              <a:cs typeface="Century Gothic"/>
              <a:sym typeface="Century Gothic"/>
            </a:endParaRPr>
          </a:p>
          <a:p>
            <a:pPr marL="0" lvl="0" indent="0" algn="l">
              <a:spcBef>
                <a:spcPts val="0"/>
              </a:spcBef>
              <a:spcAft>
                <a:spcPts val="0"/>
              </a:spcAft>
              <a:buNone/>
            </a:pPr>
            <a:r>
              <a:rPr lang="es-419" sz="1200" b="0">
                <a:latin typeface="Century Gothic"/>
                <a:ea typeface="Century Gothic"/>
                <a:cs typeface="Century Gothic"/>
                <a:sym typeface="Century Gothic"/>
              </a:rPr>
              <a:t>Muniz Limón Daniela Karime</a:t>
            </a:r>
            <a:endParaRPr sz="1200" b="0">
              <a:latin typeface="Century Gothic"/>
              <a:ea typeface="Century Gothic"/>
              <a:cs typeface="Century Gothic"/>
              <a:sym typeface="Century Gothic"/>
            </a:endParaRPr>
          </a:p>
          <a:p>
            <a:pPr marL="0" lvl="0" indent="0" algn="l">
              <a:spcBef>
                <a:spcPts val="0"/>
              </a:spcBef>
              <a:spcAft>
                <a:spcPts val="0"/>
              </a:spcAft>
              <a:buNone/>
            </a:pPr>
            <a:r>
              <a:rPr lang="es-419" sz="1200" b="0">
                <a:latin typeface="Century Gothic"/>
                <a:ea typeface="Century Gothic"/>
                <a:cs typeface="Century Gothic"/>
                <a:sym typeface="Century Gothic"/>
              </a:rPr>
              <a:t>Rodríguez Ramos Natalia Elizabeth</a:t>
            </a:r>
            <a:endParaRPr>
              <a:latin typeface="Century Gothic"/>
              <a:ea typeface="Century Gothic"/>
              <a:cs typeface="Century Gothic"/>
              <a:sym typeface="Century Gothic"/>
            </a:endParaRPr>
          </a:p>
        </p:txBody>
      </p:sp>
      <p:pic>
        <p:nvPicPr>
          <p:cNvPr id="58" name="Shape 58"/>
          <p:cNvPicPr preferRelativeResize="0"/>
          <p:nvPr/>
        </p:nvPicPr>
        <p:blipFill>
          <a:blip r:embed="rId3">
            <a:alphaModFix/>
          </a:blip>
          <a:stretch>
            <a:fillRect/>
          </a:stretch>
        </p:blipFill>
        <p:spPr>
          <a:xfrm>
            <a:off x="5931125" y="3139067"/>
            <a:ext cx="2645925" cy="163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11700" y="1248850"/>
            <a:ext cx="8520600" cy="3340200"/>
          </a:xfrm>
          <a:prstGeom prst="rect">
            <a:avLst/>
          </a:prstGeom>
        </p:spPr>
        <p:txBody>
          <a:bodyPr spcFirstLastPara="1" wrap="square" lIns="91425" tIns="91425" rIns="91425" bIns="91425" anchor="t" anchorCtr="0">
            <a:noAutofit/>
          </a:bodyPr>
          <a:lstStyle/>
          <a:p>
            <a:pPr marL="0" lvl="0" indent="0" rtl="0">
              <a:lnSpc>
                <a:spcPct val="160000"/>
              </a:lnSpc>
              <a:spcBef>
                <a:spcPts val="400"/>
              </a:spcBef>
              <a:spcAft>
                <a:spcPts val="0"/>
              </a:spcAft>
              <a:buNone/>
            </a:pPr>
            <a:r>
              <a:rPr lang="es-419" b="1">
                <a:solidFill>
                  <a:srgbClr val="000000"/>
                </a:solidFill>
                <a:highlight>
                  <a:srgbClr val="FFFFFF"/>
                </a:highlight>
                <a:latin typeface="Century Gothic"/>
                <a:ea typeface="Century Gothic"/>
                <a:cs typeface="Century Gothic"/>
                <a:sym typeface="Century Gothic"/>
              </a:rPr>
              <a:t>Percepción:</a:t>
            </a:r>
            <a:r>
              <a:rPr lang="es-419">
                <a:solidFill>
                  <a:srgbClr val="000000"/>
                </a:solidFill>
                <a:highlight>
                  <a:srgbClr val="FFFFFF"/>
                </a:highlight>
                <a:latin typeface="Century Gothic"/>
                <a:ea typeface="Century Gothic"/>
                <a:cs typeface="Century Gothic"/>
                <a:sym typeface="Century Gothic"/>
              </a:rPr>
              <a:t>Es el proceso de organización, integración e interpretación que implica el uso de la memoria, esquemas y reconocimiento de patrones y conllevan a la acción. Las sensaciones más relevantes a los intereses del individuo, en un momento dado, son comparadas con experiencias anteriores y procesadas de forma más compleja.</a:t>
            </a:r>
            <a:endParaRPr>
              <a:solidFill>
                <a:srgbClr val="000000"/>
              </a:solidFill>
              <a:highlight>
                <a:srgbClr val="FFFFFF"/>
              </a:highlight>
              <a:latin typeface="Century Gothic"/>
              <a:ea typeface="Century Gothic"/>
              <a:cs typeface="Century Gothic"/>
              <a:sym typeface="Century Gothic"/>
            </a:endParaRPr>
          </a:p>
          <a:p>
            <a:pPr marL="0" lvl="0" indent="0" rtl="0">
              <a:lnSpc>
                <a:spcPct val="160000"/>
              </a:lnSpc>
              <a:spcBef>
                <a:spcPts val="400"/>
              </a:spcBef>
              <a:spcAft>
                <a:spcPts val="300"/>
              </a:spcAft>
              <a:buNone/>
            </a:pPr>
            <a:endParaRPr>
              <a:solidFill>
                <a:srgbClr val="000000"/>
              </a:solidFill>
              <a:highlight>
                <a:srgbClr val="FFFFFF"/>
              </a:highlight>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50425" y="65475"/>
            <a:ext cx="9144000" cy="4951800"/>
          </a:xfrm>
          <a:prstGeom prst="rect">
            <a:avLst/>
          </a:prstGeom>
          <a:ln w="3810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s-419" sz="1400">
                <a:solidFill>
                  <a:srgbClr val="000000"/>
                </a:solidFill>
                <a:latin typeface="Century Gothic"/>
                <a:ea typeface="Century Gothic"/>
                <a:cs typeface="Century Gothic"/>
                <a:sym typeface="Century Gothic"/>
              </a:rPr>
              <a:t>El </a:t>
            </a:r>
            <a:r>
              <a:rPr lang="es-419" sz="1400" b="1">
                <a:solidFill>
                  <a:srgbClr val="000000"/>
                </a:solidFill>
                <a:latin typeface="Century Gothic"/>
                <a:ea typeface="Century Gothic"/>
                <a:cs typeface="Century Gothic"/>
                <a:sym typeface="Century Gothic"/>
              </a:rPr>
              <a:t>objetivo</a:t>
            </a:r>
            <a:r>
              <a:rPr lang="es-419" sz="1400">
                <a:solidFill>
                  <a:srgbClr val="000000"/>
                </a:solidFill>
                <a:latin typeface="Century Gothic"/>
                <a:ea typeface="Century Gothic"/>
                <a:cs typeface="Century Gothic"/>
                <a:sym typeface="Century Gothic"/>
              </a:rPr>
              <a:t> de la teoría, es</a:t>
            </a:r>
            <a:r>
              <a:rPr lang="es-419" sz="1400" b="1">
                <a:solidFill>
                  <a:srgbClr val="000000"/>
                </a:solidFill>
                <a:latin typeface="Century Gothic"/>
                <a:ea typeface="Century Gothic"/>
                <a:cs typeface="Century Gothic"/>
                <a:sym typeface="Century Gothic"/>
              </a:rPr>
              <a:t> buscar una nueva forma de enseñar</a:t>
            </a:r>
            <a:r>
              <a:rPr lang="es-419" sz="1400">
                <a:solidFill>
                  <a:srgbClr val="000000"/>
                </a:solidFill>
                <a:latin typeface="Century Gothic"/>
                <a:ea typeface="Century Gothic"/>
                <a:cs typeface="Century Gothic"/>
                <a:sym typeface="Century Gothic"/>
              </a:rPr>
              <a:t>, la cual sea mejor y objetiva, ya que para Piaget, la </a:t>
            </a:r>
            <a:r>
              <a:rPr lang="es-419" sz="1400" b="1">
                <a:solidFill>
                  <a:srgbClr val="000000"/>
                </a:solidFill>
                <a:latin typeface="Century Gothic"/>
                <a:ea typeface="Century Gothic"/>
                <a:cs typeface="Century Gothic"/>
                <a:sym typeface="Century Gothic"/>
              </a:rPr>
              <a:t>enseñanza</a:t>
            </a:r>
            <a:r>
              <a:rPr lang="es-419" sz="1400">
                <a:solidFill>
                  <a:srgbClr val="000000"/>
                </a:solidFill>
                <a:latin typeface="Century Gothic"/>
                <a:ea typeface="Century Gothic"/>
                <a:cs typeface="Century Gothic"/>
                <a:sym typeface="Century Gothic"/>
              </a:rPr>
              <a:t> que ha estado i</a:t>
            </a:r>
            <a:r>
              <a:rPr lang="es-419" sz="1400" b="1">
                <a:solidFill>
                  <a:srgbClr val="000000"/>
                </a:solidFill>
                <a:latin typeface="Century Gothic"/>
                <a:ea typeface="Century Gothic"/>
                <a:cs typeface="Century Gothic"/>
                <a:sym typeface="Century Gothic"/>
              </a:rPr>
              <a:t>mpartiendo la sociedad</a:t>
            </a:r>
            <a:r>
              <a:rPr lang="es-419" sz="1400">
                <a:solidFill>
                  <a:srgbClr val="000000"/>
                </a:solidFill>
                <a:latin typeface="Century Gothic"/>
                <a:ea typeface="Century Gothic"/>
                <a:cs typeface="Century Gothic"/>
                <a:sym typeface="Century Gothic"/>
              </a:rPr>
              <a:t>, no ha sido buena y en lugar de mejorar al alumno, lo empeora de forma superficial y espiritual, ya que el </a:t>
            </a:r>
            <a:r>
              <a:rPr lang="es-419" sz="1400" b="1">
                <a:solidFill>
                  <a:srgbClr val="000000"/>
                </a:solidFill>
                <a:latin typeface="Century Gothic"/>
                <a:ea typeface="Century Gothic"/>
                <a:cs typeface="Century Gothic"/>
                <a:sym typeface="Century Gothic"/>
              </a:rPr>
              <a:t>aprendizaje </a:t>
            </a:r>
            <a:r>
              <a:rPr lang="es-419" sz="1400">
                <a:solidFill>
                  <a:srgbClr val="000000"/>
                </a:solidFill>
                <a:latin typeface="Century Gothic"/>
                <a:ea typeface="Century Gothic"/>
                <a:cs typeface="Century Gothic"/>
                <a:sym typeface="Century Gothic"/>
              </a:rPr>
              <a:t>el cual le es </a:t>
            </a:r>
            <a:r>
              <a:rPr lang="es-419" sz="1400" b="1">
                <a:solidFill>
                  <a:srgbClr val="000000"/>
                </a:solidFill>
                <a:latin typeface="Century Gothic"/>
                <a:ea typeface="Century Gothic"/>
                <a:cs typeface="Century Gothic"/>
                <a:sym typeface="Century Gothic"/>
              </a:rPr>
              <a:t>impartido</a:t>
            </a:r>
            <a:r>
              <a:rPr lang="es-419" sz="1400">
                <a:solidFill>
                  <a:srgbClr val="000000"/>
                </a:solidFill>
                <a:latin typeface="Century Gothic"/>
                <a:ea typeface="Century Gothic"/>
                <a:cs typeface="Century Gothic"/>
                <a:sym typeface="Century Gothic"/>
              </a:rPr>
              <a:t>, no lo aprende, ni lo adquiere como parte de su vida diaria, solo </a:t>
            </a:r>
            <a:r>
              <a:rPr lang="es-419" sz="1400" b="1">
                <a:solidFill>
                  <a:srgbClr val="000000"/>
                </a:solidFill>
                <a:latin typeface="Century Gothic"/>
                <a:ea typeface="Century Gothic"/>
                <a:cs typeface="Century Gothic"/>
                <a:sym typeface="Century Gothic"/>
              </a:rPr>
              <a:t>lo memoriza </a:t>
            </a:r>
            <a:r>
              <a:rPr lang="es-419" sz="1400">
                <a:solidFill>
                  <a:srgbClr val="000000"/>
                </a:solidFill>
                <a:latin typeface="Century Gothic"/>
                <a:ea typeface="Century Gothic"/>
                <a:cs typeface="Century Gothic"/>
                <a:sym typeface="Century Gothic"/>
              </a:rPr>
              <a:t>y lo olvida como si  nunca lo hubiese visto. Además, con los</a:t>
            </a:r>
            <a:r>
              <a:rPr lang="es-419" sz="1400" b="1">
                <a:solidFill>
                  <a:srgbClr val="000000"/>
                </a:solidFill>
                <a:latin typeface="Century Gothic"/>
                <a:ea typeface="Century Gothic"/>
                <a:cs typeface="Century Gothic"/>
                <a:sym typeface="Century Gothic"/>
              </a:rPr>
              <a:t> estudios </a:t>
            </a:r>
            <a:r>
              <a:rPr lang="es-419" sz="1400">
                <a:solidFill>
                  <a:srgbClr val="000000"/>
                </a:solidFill>
                <a:latin typeface="Century Gothic"/>
                <a:ea typeface="Century Gothic"/>
                <a:cs typeface="Century Gothic"/>
                <a:sym typeface="Century Gothic"/>
              </a:rPr>
              <a:t>que </a:t>
            </a:r>
            <a:r>
              <a:rPr lang="es-419" sz="1400" b="1">
                <a:solidFill>
                  <a:srgbClr val="000000"/>
                </a:solidFill>
                <a:latin typeface="Century Gothic"/>
                <a:ea typeface="Century Gothic"/>
                <a:cs typeface="Century Gothic"/>
                <a:sym typeface="Century Gothic"/>
              </a:rPr>
              <a:t>Jean Piaget </a:t>
            </a:r>
            <a:r>
              <a:rPr lang="es-419" sz="1400">
                <a:solidFill>
                  <a:srgbClr val="000000"/>
                </a:solidFill>
                <a:latin typeface="Century Gothic"/>
                <a:ea typeface="Century Gothic"/>
                <a:cs typeface="Century Gothic"/>
                <a:sym typeface="Century Gothic"/>
              </a:rPr>
              <a:t>realizó a los niños, se dio cuenta de que </a:t>
            </a:r>
            <a:r>
              <a:rPr lang="es-419" sz="1400" b="1">
                <a:solidFill>
                  <a:srgbClr val="000000"/>
                </a:solidFill>
                <a:latin typeface="Century Gothic"/>
                <a:ea typeface="Century Gothic"/>
                <a:cs typeface="Century Gothic"/>
                <a:sym typeface="Century Gothic"/>
              </a:rPr>
              <a:t>los niños no tenían un buen desarrollo cognitivo</a:t>
            </a:r>
            <a:r>
              <a:rPr lang="es-419" sz="1400">
                <a:solidFill>
                  <a:srgbClr val="000000"/>
                </a:solidFill>
                <a:latin typeface="Century Gothic"/>
                <a:ea typeface="Century Gothic"/>
                <a:cs typeface="Century Gothic"/>
                <a:sym typeface="Century Gothic"/>
              </a:rPr>
              <a:t>, pero sí tenían el material par desarrollarlo, solo que no habían sido enseñados de la manera correcta para poder expresar a lo que ellos podrían aspirar. Por último se puede decir 	que la </a:t>
            </a:r>
            <a:r>
              <a:rPr lang="es-419" sz="1400" b="1">
                <a:solidFill>
                  <a:srgbClr val="000000"/>
                </a:solidFill>
                <a:latin typeface="Century Gothic"/>
                <a:ea typeface="Century Gothic"/>
                <a:cs typeface="Century Gothic"/>
                <a:sym typeface="Century Gothic"/>
              </a:rPr>
              <a:t>enseñanza </a:t>
            </a:r>
            <a:r>
              <a:rPr lang="es-419" sz="1400">
                <a:solidFill>
                  <a:srgbClr val="000000"/>
                </a:solidFill>
                <a:latin typeface="Century Gothic"/>
                <a:ea typeface="Century Gothic"/>
                <a:cs typeface="Century Gothic"/>
                <a:sym typeface="Century Gothic"/>
              </a:rPr>
              <a:t>que se nos da a lo largo de nuestra vida no tan solo </a:t>
            </a:r>
            <a:r>
              <a:rPr lang="es-419" sz="1400" b="1">
                <a:solidFill>
                  <a:srgbClr val="000000"/>
                </a:solidFill>
                <a:latin typeface="Century Gothic"/>
                <a:ea typeface="Century Gothic"/>
                <a:cs typeface="Century Gothic"/>
                <a:sym typeface="Century Gothic"/>
              </a:rPr>
              <a:t>debemos</a:t>
            </a:r>
            <a:r>
              <a:rPr lang="es-419" sz="1400">
                <a:solidFill>
                  <a:srgbClr val="000000"/>
                </a:solidFill>
                <a:latin typeface="Century Gothic"/>
                <a:ea typeface="Century Gothic"/>
                <a:cs typeface="Century Gothic"/>
                <a:sym typeface="Century Gothic"/>
              </a:rPr>
              <a:t> adquirirla de una forma pasajera, sino guardarla en nuestro interior y </a:t>
            </a:r>
            <a:r>
              <a:rPr lang="es-419" sz="1400" b="1">
                <a:solidFill>
                  <a:srgbClr val="000000"/>
                </a:solidFill>
                <a:latin typeface="Century Gothic"/>
                <a:ea typeface="Century Gothic"/>
                <a:cs typeface="Century Gothic"/>
                <a:sym typeface="Century Gothic"/>
              </a:rPr>
              <a:t>usarla como un arma </a:t>
            </a:r>
            <a:r>
              <a:rPr lang="es-419" sz="1400">
                <a:solidFill>
                  <a:srgbClr val="000000"/>
                </a:solidFill>
                <a:latin typeface="Century Gothic"/>
                <a:ea typeface="Century Gothic"/>
                <a:cs typeface="Century Gothic"/>
                <a:sym typeface="Century Gothic"/>
              </a:rPr>
              <a:t>que se nos ha entregado para usarla de un manera buena, ya que </a:t>
            </a:r>
            <a:r>
              <a:rPr lang="es-419" sz="1400" b="1">
                <a:solidFill>
                  <a:srgbClr val="000000"/>
                </a:solidFill>
                <a:latin typeface="Century Gothic"/>
                <a:ea typeface="Century Gothic"/>
                <a:cs typeface="Century Gothic"/>
                <a:sym typeface="Century Gothic"/>
              </a:rPr>
              <a:t>la base de todo como dice Jean Piaget es la educación.</a:t>
            </a:r>
            <a:endParaRPr sz="1400" b="1">
              <a:solidFill>
                <a:srgbClr val="000000"/>
              </a:solidFill>
              <a:latin typeface="Century Gothic"/>
              <a:ea typeface="Century Gothic"/>
              <a:cs typeface="Century Gothic"/>
              <a:sym typeface="Century Gothic"/>
            </a:endParaRPr>
          </a:p>
          <a:p>
            <a:pPr marL="0" lvl="0" indent="0">
              <a:spcBef>
                <a:spcPts val="1600"/>
              </a:spcBef>
              <a:spcAft>
                <a:spcPts val="1600"/>
              </a:spcAft>
              <a:buNone/>
            </a:pPr>
            <a:endParaRPr sz="1400" b="1">
              <a:solidFill>
                <a:srgbClr val="000000"/>
              </a:solidFill>
              <a:latin typeface="Century Gothic"/>
              <a:ea typeface="Century Gothic"/>
              <a:cs typeface="Century Gothic"/>
              <a:sym typeface="Century Gothic"/>
            </a:endParaRPr>
          </a:p>
        </p:txBody>
      </p:sp>
      <p:pic>
        <p:nvPicPr>
          <p:cNvPr id="134" name="Shape 134"/>
          <p:cNvPicPr preferRelativeResize="0"/>
          <p:nvPr/>
        </p:nvPicPr>
        <p:blipFill>
          <a:blip r:embed="rId3">
            <a:alphaModFix/>
          </a:blip>
          <a:stretch>
            <a:fillRect/>
          </a:stretch>
        </p:blipFill>
        <p:spPr>
          <a:xfrm>
            <a:off x="231927" y="2802325"/>
            <a:ext cx="2970975" cy="1838325"/>
          </a:xfrm>
          <a:prstGeom prst="rect">
            <a:avLst/>
          </a:prstGeom>
          <a:noFill/>
          <a:ln>
            <a:noFill/>
          </a:ln>
        </p:spPr>
      </p:pic>
      <p:pic>
        <p:nvPicPr>
          <p:cNvPr id="135" name="Shape 135"/>
          <p:cNvPicPr preferRelativeResize="0"/>
          <p:nvPr/>
        </p:nvPicPr>
        <p:blipFill>
          <a:blip r:embed="rId4">
            <a:alphaModFix/>
          </a:blip>
          <a:stretch>
            <a:fillRect/>
          </a:stretch>
        </p:blipFill>
        <p:spPr>
          <a:xfrm>
            <a:off x="3509950" y="2645163"/>
            <a:ext cx="2124075" cy="2152650"/>
          </a:xfrm>
          <a:prstGeom prst="rect">
            <a:avLst/>
          </a:prstGeom>
          <a:noFill/>
          <a:ln>
            <a:noFill/>
          </a:ln>
        </p:spPr>
      </p:pic>
      <p:pic>
        <p:nvPicPr>
          <p:cNvPr id="136" name="Shape 136"/>
          <p:cNvPicPr preferRelativeResize="0"/>
          <p:nvPr/>
        </p:nvPicPr>
        <p:blipFill>
          <a:blip r:embed="rId5">
            <a:alphaModFix/>
          </a:blip>
          <a:stretch>
            <a:fillRect/>
          </a:stretch>
        </p:blipFill>
        <p:spPr>
          <a:xfrm>
            <a:off x="6057063" y="2802313"/>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20925" y="41250"/>
            <a:ext cx="2808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419" sz="3600">
                <a:highlight>
                  <a:srgbClr val="A4C2F4"/>
                </a:highlight>
              </a:rPr>
              <a:t>Jean Piaget</a:t>
            </a:r>
            <a:endParaRPr sz="3600">
              <a:highlight>
                <a:srgbClr val="A4C2F4"/>
              </a:highlight>
            </a:endParaRPr>
          </a:p>
        </p:txBody>
      </p:sp>
      <p:sp>
        <p:nvSpPr>
          <p:cNvPr id="64" name="Shape 64"/>
          <p:cNvSpPr txBox="1">
            <a:spLocks noGrp="1"/>
          </p:cNvSpPr>
          <p:nvPr>
            <p:ph type="body" idx="1"/>
          </p:nvPr>
        </p:nvSpPr>
        <p:spPr>
          <a:xfrm>
            <a:off x="49475" y="840850"/>
            <a:ext cx="2808000" cy="3753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s-419" sz="1400">
                <a:solidFill>
                  <a:srgbClr val="000000"/>
                </a:solidFill>
                <a:highlight>
                  <a:srgbClr val="FFFFFF"/>
                </a:highlight>
                <a:latin typeface="Century Gothic"/>
                <a:ea typeface="Century Gothic"/>
                <a:cs typeface="Century Gothic"/>
                <a:sym typeface="Century Gothic"/>
              </a:rPr>
              <a:t>Su trabajo, basado en la observación, el razonamiento y la investigación, describe la evolución o el desarrollo del niño en términos del pensamiento, la construcción y la adquisición del conocimiento. A su enfoque se le conoce como psicología evolutiva o genética, pues describe una serie de períodos con características cualitativamente diferentes entre sí. </a:t>
            </a:r>
            <a:endParaRPr sz="1400">
              <a:solidFill>
                <a:srgbClr val="000000"/>
              </a:solidFill>
              <a:latin typeface="Century Gothic"/>
              <a:ea typeface="Century Gothic"/>
              <a:cs typeface="Century Gothic"/>
              <a:sym typeface="Century Gothic"/>
            </a:endParaRPr>
          </a:p>
        </p:txBody>
      </p:sp>
      <p:sp>
        <p:nvSpPr>
          <p:cNvPr id="65" name="Shape 65"/>
          <p:cNvSpPr txBox="1"/>
          <p:nvPr/>
        </p:nvSpPr>
        <p:spPr>
          <a:xfrm>
            <a:off x="2786550" y="95750"/>
            <a:ext cx="2410500" cy="366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a:latin typeface="Century Gothic"/>
                <a:ea typeface="Century Gothic"/>
                <a:cs typeface="Century Gothic"/>
                <a:sym typeface="Century Gothic"/>
              </a:rPr>
              <a:t>Empezó a explorar la</a:t>
            </a:r>
            <a:r>
              <a:rPr lang="es-419" b="1">
                <a:latin typeface="Century Gothic"/>
                <a:ea typeface="Century Gothic"/>
                <a:cs typeface="Century Gothic"/>
                <a:sym typeface="Century Gothic"/>
              </a:rPr>
              <a:t> forma en la que los niños crecen y desarrollan habilidades del pensamiento</a:t>
            </a:r>
            <a:r>
              <a:rPr lang="es-419">
                <a:latin typeface="Century Gothic"/>
                <a:ea typeface="Century Gothic"/>
                <a:cs typeface="Century Gothic"/>
                <a:sym typeface="Century Gothic"/>
              </a:rPr>
              <a:t>, consideraba que el desarrollo cognitivo es el resultado combinado de la maduración del cerebro, el sistema nervioso, sus trabajos los realizó con sus propios hijos. </a:t>
            </a:r>
            <a:endParaRPr>
              <a:latin typeface="Century Gothic"/>
              <a:ea typeface="Century Gothic"/>
              <a:cs typeface="Century Gothic"/>
              <a:sym typeface="Century Gothic"/>
            </a:endParaRPr>
          </a:p>
          <a:p>
            <a:pPr marL="0" lvl="0" indent="0">
              <a:spcBef>
                <a:spcPts val="0"/>
              </a:spcBef>
              <a:spcAft>
                <a:spcPts val="0"/>
              </a:spcAft>
              <a:buNone/>
            </a:pPr>
            <a:endParaRPr>
              <a:latin typeface="Century Gothic"/>
              <a:ea typeface="Century Gothic"/>
              <a:cs typeface="Century Gothic"/>
              <a:sym typeface="Century Gothic"/>
            </a:endParaRPr>
          </a:p>
          <a:p>
            <a:pPr marL="0" lvl="0" indent="0">
              <a:spcBef>
                <a:spcPts val="0"/>
              </a:spcBef>
              <a:spcAft>
                <a:spcPts val="0"/>
              </a:spcAft>
              <a:buNone/>
            </a:pPr>
            <a:r>
              <a:rPr lang="es-419">
                <a:latin typeface="Century Gothic"/>
                <a:ea typeface="Century Gothic"/>
                <a:cs typeface="Century Gothic"/>
                <a:sym typeface="Century Gothic"/>
              </a:rPr>
              <a:t>Términos fundamentales para descubrir la dinámica del desarrollo </a:t>
            </a:r>
            <a:endParaRPr>
              <a:latin typeface="Century Gothic"/>
              <a:ea typeface="Century Gothic"/>
              <a:cs typeface="Century Gothic"/>
              <a:sym typeface="Century Gothic"/>
            </a:endParaRPr>
          </a:p>
          <a:p>
            <a:pPr marL="0" lvl="0" indent="0">
              <a:spcBef>
                <a:spcPts val="0"/>
              </a:spcBef>
              <a:spcAft>
                <a:spcPts val="0"/>
              </a:spcAft>
              <a:buNone/>
            </a:pPr>
            <a:endParaRPr>
              <a:latin typeface="Century Gothic"/>
              <a:ea typeface="Century Gothic"/>
              <a:cs typeface="Century Gothic"/>
              <a:sym typeface="Century Gothic"/>
            </a:endParaRPr>
          </a:p>
        </p:txBody>
      </p:sp>
      <p:pic>
        <p:nvPicPr>
          <p:cNvPr id="66" name="Shape 66"/>
          <p:cNvPicPr preferRelativeResize="0"/>
          <p:nvPr/>
        </p:nvPicPr>
        <p:blipFill>
          <a:blip r:embed="rId3">
            <a:alphaModFix/>
          </a:blip>
          <a:stretch>
            <a:fillRect/>
          </a:stretch>
        </p:blipFill>
        <p:spPr>
          <a:xfrm>
            <a:off x="2917975" y="3756650"/>
            <a:ext cx="2409825" cy="1311600"/>
          </a:xfrm>
          <a:prstGeom prst="rect">
            <a:avLst/>
          </a:prstGeom>
          <a:noFill/>
          <a:ln>
            <a:noFill/>
          </a:ln>
        </p:spPr>
      </p:pic>
      <p:sp>
        <p:nvSpPr>
          <p:cNvPr id="67" name="Shape 67"/>
          <p:cNvSpPr txBox="1"/>
          <p:nvPr/>
        </p:nvSpPr>
        <p:spPr>
          <a:xfrm>
            <a:off x="5327800" y="95750"/>
            <a:ext cx="3816300" cy="49725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Century Gothic"/>
              <a:buChar char="●"/>
            </a:pPr>
            <a:r>
              <a:rPr lang="es-419" b="1">
                <a:latin typeface="Century Gothic"/>
                <a:ea typeface="Century Gothic"/>
                <a:cs typeface="Century Gothic"/>
                <a:sym typeface="Century Gothic"/>
              </a:rPr>
              <a:t>Esquema</a:t>
            </a:r>
            <a:r>
              <a:rPr lang="es-419">
                <a:latin typeface="Century Gothic"/>
                <a:ea typeface="Century Gothic"/>
                <a:cs typeface="Century Gothic"/>
                <a:sym typeface="Century Gothic"/>
              </a:rPr>
              <a:t>: Representa una </a:t>
            </a:r>
            <a:r>
              <a:rPr lang="es-419" b="1">
                <a:latin typeface="Century Gothic"/>
                <a:ea typeface="Century Gothic"/>
                <a:cs typeface="Century Gothic"/>
                <a:sym typeface="Century Gothic"/>
              </a:rPr>
              <a:t>estructura mental</a:t>
            </a:r>
            <a:r>
              <a:rPr lang="es-419">
                <a:latin typeface="Century Gothic"/>
                <a:ea typeface="Century Gothic"/>
                <a:cs typeface="Century Gothic"/>
                <a:sym typeface="Century Gothic"/>
              </a:rPr>
              <a:t> patrón de pensamiento que una persona utiliza para tratar una situación específica en el ambiente.</a:t>
            </a:r>
            <a:endParaRPr>
              <a:latin typeface="Century Gothic"/>
              <a:ea typeface="Century Gothic"/>
              <a:cs typeface="Century Gothic"/>
              <a:sym typeface="Century Gothic"/>
            </a:endParaRPr>
          </a:p>
          <a:p>
            <a:pPr marL="457200" lvl="0" indent="-317500" rtl="0">
              <a:spcBef>
                <a:spcPts val="0"/>
              </a:spcBef>
              <a:spcAft>
                <a:spcPts val="0"/>
              </a:spcAft>
              <a:buSzPts val="1400"/>
              <a:buFont typeface="Century Gothic"/>
              <a:buChar char="●"/>
            </a:pPr>
            <a:r>
              <a:rPr lang="es-419" b="1">
                <a:latin typeface="Century Gothic"/>
                <a:ea typeface="Century Gothic"/>
                <a:cs typeface="Century Gothic"/>
                <a:sym typeface="Century Gothic"/>
              </a:rPr>
              <a:t>Adaptación</a:t>
            </a:r>
            <a:r>
              <a:rPr lang="es-419">
                <a:latin typeface="Century Gothic"/>
                <a:ea typeface="Century Gothic"/>
                <a:cs typeface="Century Gothic"/>
                <a:sym typeface="Century Gothic"/>
              </a:rPr>
              <a:t>: Es el proceso por el cual los niños (as) </a:t>
            </a:r>
            <a:r>
              <a:rPr lang="es-419" b="1">
                <a:latin typeface="Century Gothic"/>
                <a:ea typeface="Century Gothic"/>
                <a:cs typeface="Century Gothic"/>
                <a:sym typeface="Century Gothic"/>
              </a:rPr>
              <a:t>ajustan su pensamiento para</a:t>
            </a:r>
            <a:r>
              <a:rPr lang="es-419">
                <a:latin typeface="Century Gothic"/>
                <a:ea typeface="Century Gothic"/>
                <a:cs typeface="Century Gothic"/>
                <a:sym typeface="Century Gothic"/>
              </a:rPr>
              <a:t> incluir </a:t>
            </a:r>
            <a:r>
              <a:rPr lang="es-419" b="1">
                <a:latin typeface="Century Gothic"/>
                <a:ea typeface="Century Gothic"/>
                <a:cs typeface="Century Gothic"/>
                <a:sym typeface="Century Gothic"/>
              </a:rPr>
              <a:t>nueva información</a:t>
            </a:r>
            <a:r>
              <a:rPr lang="es-419">
                <a:latin typeface="Century Gothic"/>
                <a:ea typeface="Century Gothic"/>
                <a:cs typeface="Century Gothic"/>
                <a:sym typeface="Century Gothic"/>
              </a:rPr>
              <a:t>  que promueva su comprensión.</a:t>
            </a:r>
            <a:endParaRPr>
              <a:latin typeface="Century Gothic"/>
              <a:ea typeface="Century Gothic"/>
              <a:cs typeface="Century Gothic"/>
              <a:sym typeface="Century Gothic"/>
            </a:endParaRPr>
          </a:p>
          <a:p>
            <a:pPr marL="457200" lvl="0" indent="-317500" rtl="0">
              <a:spcBef>
                <a:spcPts val="0"/>
              </a:spcBef>
              <a:spcAft>
                <a:spcPts val="0"/>
              </a:spcAft>
              <a:buSzPts val="1400"/>
              <a:buFont typeface="Century Gothic"/>
              <a:buChar char="●"/>
            </a:pPr>
            <a:r>
              <a:rPr lang="es-419" b="1">
                <a:latin typeface="Century Gothic"/>
                <a:ea typeface="Century Gothic"/>
                <a:cs typeface="Century Gothic"/>
                <a:sym typeface="Century Gothic"/>
              </a:rPr>
              <a:t>Asimilación</a:t>
            </a:r>
            <a:r>
              <a:rPr lang="es-419">
                <a:latin typeface="Century Gothic"/>
                <a:ea typeface="Century Gothic"/>
                <a:cs typeface="Century Gothic"/>
                <a:sym typeface="Century Gothic"/>
              </a:rPr>
              <a:t>: Consiste en adquirir </a:t>
            </a:r>
            <a:r>
              <a:rPr lang="es-419" b="1">
                <a:latin typeface="Century Gothic"/>
                <a:ea typeface="Century Gothic"/>
                <a:cs typeface="Century Gothic"/>
                <a:sym typeface="Century Gothic"/>
              </a:rPr>
              <a:t>nueva información</a:t>
            </a:r>
            <a:r>
              <a:rPr lang="es-419">
                <a:latin typeface="Century Gothic"/>
                <a:ea typeface="Century Gothic"/>
                <a:cs typeface="Century Gothic"/>
                <a:sym typeface="Century Gothic"/>
              </a:rPr>
              <a:t> e incorporarla en los </a:t>
            </a:r>
            <a:r>
              <a:rPr lang="es-419" b="1">
                <a:latin typeface="Century Gothic"/>
                <a:ea typeface="Century Gothic"/>
                <a:cs typeface="Century Gothic"/>
                <a:sym typeface="Century Gothic"/>
              </a:rPr>
              <a:t>esquemas</a:t>
            </a:r>
            <a:r>
              <a:rPr lang="es-419">
                <a:latin typeface="Century Gothic"/>
                <a:ea typeface="Century Gothic"/>
                <a:cs typeface="Century Gothic"/>
                <a:sym typeface="Century Gothic"/>
              </a:rPr>
              <a:t> existentes en respuesta a los nuevos estímulos.</a:t>
            </a:r>
            <a:endParaRPr>
              <a:latin typeface="Century Gothic"/>
              <a:ea typeface="Century Gothic"/>
              <a:cs typeface="Century Gothic"/>
              <a:sym typeface="Century Gothic"/>
            </a:endParaRPr>
          </a:p>
          <a:p>
            <a:pPr marL="457200" lvl="0" indent="-317500" rtl="0">
              <a:spcBef>
                <a:spcPts val="0"/>
              </a:spcBef>
              <a:spcAft>
                <a:spcPts val="0"/>
              </a:spcAft>
              <a:buSzPts val="1400"/>
              <a:buFont typeface="Century Gothic"/>
              <a:buChar char="●"/>
            </a:pPr>
            <a:r>
              <a:rPr lang="es-419" b="1">
                <a:latin typeface="Century Gothic"/>
                <a:ea typeface="Century Gothic"/>
                <a:cs typeface="Century Gothic"/>
                <a:sym typeface="Century Gothic"/>
              </a:rPr>
              <a:t>Acomodación</a:t>
            </a:r>
            <a:r>
              <a:rPr lang="es-419">
                <a:latin typeface="Century Gothic"/>
                <a:ea typeface="Century Gothic"/>
                <a:cs typeface="Century Gothic"/>
                <a:sym typeface="Century Gothic"/>
              </a:rPr>
              <a:t>: Es lo que permite que </a:t>
            </a:r>
            <a:r>
              <a:rPr lang="es-419" b="1">
                <a:latin typeface="Century Gothic"/>
                <a:ea typeface="Century Gothic"/>
                <a:cs typeface="Century Gothic"/>
                <a:sym typeface="Century Gothic"/>
              </a:rPr>
              <a:t>la nueva información se ajuste </a:t>
            </a:r>
            <a:r>
              <a:rPr lang="es-419">
                <a:latin typeface="Century Gothic"/>
                <a:ea typeface="Century Gothic"/>
                <a:cs typeface="Century Gothic"/>
                <a:sym typeface="Century Gothic"/>
              </a:rPr>
              <a:t>creando nuevos esquemas.</a:t>
            </a:r>
            <a:endParaRPr>
              <a:latin typeface="Century Gothic"/>
              <a:ea typeface="Century Gothic"/>
              <a:cs typeface="Century Gothic"/>
              <a:sym typeface="Century Gothic"/>
            </a:endParaRPr>
          </a:p>
          <a:p>
            <a:pPr marL="457200" lvl="0" indent="-317500" rtl="0">
              <a:spcBef>
                <a:spcPts val="0"/>
              </a:spcBef>
              <a:spcAft>
                <a:spcPts val="0"/>
              </a:spcAft>
              <a:buSzPts val="1400"/>
              <a:buFont typeface="Century Gothic"/>
              <a:buChar char="●"/>
            </a:pPr>
            <a:r>
              <a:rPr lang="es-419" b="1">
                <a:latin typeface="Century Gothic"/>
                <a:ea typeface="Century Gothic"/>
                <a:cs typeface="Century Gothic"/>
                <a:sym typeface="Century Gothic"/>
              </a:rPr>
              <a:t>Equilibrio</a:t>
            </a:r>
            <a:r>
              <a:rPr lang="es-419">
                <a:latin typeface="Century Gothic"/>
                <a:ea typeface="Century Gothic"/>
                <a:cs typeface="Century Gothic"/>
                <a:sym typeface="Century Gothic"/>
              </a:rPr>
              <a:t>: Alcanzar un </a:t>
            </a:r>
            <a:r>
              <a:rPr lang="es-419" b="1">
                <a:latin typeface="Century Gothic"/>
                <a:ea typeface="Century Gothic"/>
                <a:cs typeface="Century Gothic"/>
                <a:sym typeface="Century Gothic"/>
              </a:rPr>
              <a:t>balance entre los esquemas y la acomodación.</a:t>
            </a:r>
            <a:r>
              <a:rPr lang="es-419">
                <a:latin typeface="Century Gothic"/>
                <a:ea typeface="Century Gothic"/>
                <a:cs typeface="Century Gothic"/>
                <a:sym typeface="Century Gothic"/>
              </a:rPr>
              <a:t> El deseo de equilibrio es lo que impulsa al niño por las etapas del desarrollo cognoscitivo</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92850"/>
            <a:ext cx="8520600" cy="801000"/>
          </a:xfrm>
          <a:prstGeom prst="rect">
            <a:avLst/>
          </a:prstGeom>
          <a:solidFill>
            <a:srgbClr val="00FFFF"/>
          </a:solidFill>
        </p:spPr>
        <p:txBody>
          <a:bodyPr spcFirstLastPara="1" wrap="square" lIns="91425" tIns="91425" rIns="91425" bIns="91425" anchor="t" anchorCtr="0">
            <a:noAutofit/>
          </a:bodyPr>
          <a:lstStyle/>
          <a:p>
            <a:pPr marL="0" lvl="0" indent="0" algn="ctr">
              <a:spcBef>
                <a:spcPts val="0"/>
              </a:spcBef>
              <a:spcAft>
                <a:spcPts val="0"/>
              </a:spcAft>
              <a:buNone/>
            </a:pPr>
            <a:r>
              <a:rPr lang="es-419"/>
              <a:t>POSTURA PSICOGENÉTICA PIAGETIANA.</a:t>
            </a:r>
            <a:endParaRPr/>
          </a:p>
        </p:txBody>
      </p:sp>
      <p:sp>
        <p:nvSpPr>
          <p:cNvPr id="73" name="Shape 73"/>
          <p:cNvSpPr txBox="1">
            <a:spLocks noGrp="1"/>
          </p:cNvSpPr>
          <p:nvPr>
            <p:ph type="body" idx="1"/>
          </p:nvPr>
        </p:nvSpPr>
        <p:spPr>
          <a:xfrm>
            <a:off x="311700" y="1228675"/>
            <a:ext cx="8832300" cy="3914700"/>
          </a:xfrm>
          <a:prstGeom prst="rect">
            <a:avLst/>
          </a:prstGeom>
          <a:solidFill>
            <a:schemeClr val="lt2"/>
          </a:solidFill>
        </p:spPr>
        <p:txBody>
          <a:bodyPr spcFirstLastPara="1" wrap="square" lIns="91425" tIns="91425" rIns="91425" bIns="91425" anchor="t" anchorCtr="0">
            <a:noAutofit/>
          </a:bodyPr>
          <a:lstStyle/>
          <a:p>
            <a:pPr marL="0" lvl="0" indent="0">
              <a:spcBef>
                <a:spcPts val="0"/>
              </a:spcBef>
              <a:spcAft>
                <a:spcPts val="0"/>
              </a:spcAft>
              <a:buNone/>
            </a:pPr>
            <a:r>
              <a:rPr lang="es-419" sz="1400">
                <a:solidFill>
                  <a:srgbClr val="000000"/>
                </a:solidFill>
                <a:latin typeface="Century Gothic"/>
                <a:ea typeface="Century Gothic"/>
                <a:cs typeface="Century Gothic"/>
                <a:sym typeface="Century Gothic"/>
              </a:rPr>
              <a:t>Se pretende dar a conocer al público el Paradigma Piagetiano que se considera importante en los estudios sobre el desarrollo intelectual del niño puesto que para Piaget la lógica se construye de manera progresiva de acuerdo a sus propias leyes, donde el nacimiento atravesando diferentes etapas.</a:t>
            </a:r>
            <a:endParaRPr sz="1400">
              <a:solidFill>
                <a:srgbClr val="000000"/>
              </a:solidFill>
              <a:latin typeface="Century Gothic"/>
              <a:ea typeface="Century Gothic"/>
              <a:cs typeface="Century Gothic"/>
              <a:sym typeface="Century Gothic"/>
            </a:endParaRPr>
          </a:p>
          <a:p>
            <a:pPr marL="0" lvl="0" indent="0">
              <a:spcBef>
                <a:spcPts val="1600"/>
              </a:spcBef>
              <a:spcAft>
                <a:spcPts val="1600"/>
              </a:spcAft>
              <a:buNone/>
            </a:pPr>
            <a:r>
              <a:rPr lang="es-419" sz="1400">
                <a:solidFill>
                  <a:srgbClr val="000000"/>
                </a:solidFill>
                <a:latin typeface="Century Gothic"/>
                <a:ea typeface="Century Gothic"/>
                <a:cs typeface="Century Gothic"/>
                <a:sym typeface="Century Gothic"/>
              </a:rPr>
              <a:t>Su trabajo, basado en la observación, el razonamiento y la investigación, describe la evolución o el desarrollo del niño en términos del pensamiento, la construcción y la adquisición del conocimiento</a:t>
            </a:r>
            <a:endParaRPr sz="1400">
              <a:solidFill>
                <a:srgbClr val="000000"/>
              </a:solidFill>
              <a:latin typeface="Century Gothic"/>
              <a:ea typeface="Century Gothic"/>
              <a:cs typeface="Century Gothic"/>
              <a:sym typeface="Century Gothic"/>
            </a:endParaRPr>
          </a:p>
        </p:txBody>
      </p:sp>
      <p:pic>
        <p:nvPicPr>
          <p:cNvPr id="74" name="Shape 74"/>
          <p:cNvPicPr preferRelativeResize="0"/>
          <p:nvPr/>
        </p:nvPicPr>
        <p:blipFill>
          <a:blip r:embed="rId3">
            <a:alphaModFix/>
          </a:blip>
          <a:stretch>
            <a:fillRect/>
          </a:stretch>
        </p:blipFill>
        <p:spPr>
          <a:xfrm>
            <a:off x="862850" y="2999800"/>
            <a:ext cx="1790700" cy="2088150"/>
          </a:xfrm>
          <a:prstGeom prst="rect">
            <a:avLst/>
          </a:prstGeom>
          <a:noFill/>
          <a:ln>
            <a:noFill/>
          </a:ln>
        </p:spPr>
      </p:pic>
      <p:pic>
        <p:nvPicPr>
          <p:cNvPr id="75" name="Shape 75"/>
          <p:cNvPicPr preferRelativeResize="0"/>
          <p:nvPr/>
        </p:nvPicPr>
        <p:blipFill>
          <a:blip r:embed="rId4">
            <a:alphaModFix/>
          </a:blip>
          <a:stretch>
            <a:fillRect/>
          </a:stretch>
        </p:blipFill>
        <p:spPr>
          <a:xfrm>
            <a:off x="3098150" y="2999800"/>
            <a:ext cx="2828925" cy="2088150"/>
          </a:xfrm>
          <a:prstGeom prst="rect">
            <a:avLst/>
          </a:prstGeom>
          <a:noFill/>
          <a:ln>
            <a:noFill/>
          </a:ln>
        </p:spPr>
      </p:pic>
      <p:pic>
        <p:nvPicPr>
          <p:cNvPr id="76" name="Shape 76"/>
          <p:cNvPicPr preferRelativeResize="0"/>
          <p:nvPr/>
        </p:nvPicPr>
        <p:blipFill>
          <a:blip r:embed="rId5">
            <a:alphaModFix/>
          </a:blip>
          <a:stretch>
            <a:fillRect/>
          </a:stretch>
        </p:blipFill>
        <p:spPr>
          <a:xfrm>
            <a:off x="6210300" y="3234250"/>
            <a:ext cx="2819400" cy="161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41575"/>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desarrollo cognitivo </a:t>
            </a:r>
            <a:endParaRPr/>
          </a:p>
        </p:txBody>
      </p:sp>
      <p:sp>
        <p:nvSpPr>
          <p:cNvPr id="82" name="Shape 82"/>
          <p:cNvSpPr txBox="1">
            <a:spLocks noGrp="1"/>
          </p:cNvSpPr>
          <p:nvPr>
            <p:ph type="body" idx="1"/>
          </p:nvPr>
        </p:nvSpPr>
        <p:spPr>
          <a:xfrm>
            <a:off x="110950" y="942575"/>
            <a:ext cx="8915400" cy="4054500"/>
          </a:xfrm>
          <a:prstGeom prst="rect">
            <a:avLst/>
          </a:prstGeom>
          <a:solidFill>
            <a:schemeClr val="lt1"/>
          </a:solidFill>
        </p:spPr>
        <p:txBody>
          <a:bodyPr spcFirstLastPara="1" wrap="square" lIns="91425" tIns="91425" rIns="91425" bIns="91425" anchor="t" anchorCtr="0">
            <a:noAutofit/>
          </a:bodyPr>
          <a:lstStyle/>
          <a:p>
            <a:pPr marL="0" lvl="0" indent="0">
              <a:spcBef>
                <a:spcPts val="0"/>
              </a:spcBef>
              <a:spcAft>
                <a:spcPts val="0"/>
              </a:spcAft>
              <a:buNone/>
            </a:pPr>
            <a:r>
              <a:rPr lang="es-419">
                <a:solidFill>
                  <a:srgbClr val="000000"/>
                </a:solidFill>
                <a:highlight>
                  <a:srgbClr val="FFFFFF"/>
                </a:highlight>
                <a:latin typeface="Century Gothic"/>
                <a:ea typeface="Century Gothic"/>
                <a:cs typeface="Century Gothic"/>
                <a:sym typeface="Century Gothic"/>
              </a:rPr>
              <a:t>El desarrollo cognitivo se enfoca en los procedimientos intelectuales y en las conductas que emanan de estos procesos. Este desarrollo es una consecuencia de la voluntad de las personas por entender la realidad y desempeñarse en sociedad, por lo que está vinculado a la capacidad natural que tienen los seres humanos para adaptarse e integrarse a su ambiente.</a:t>
            </a:r>
            <a:endParaRPr>
              <a:solidFill>
                <a:srgbClr val="000000"/>
              </a:solidFill>
              <a:highlight>
                <a:srgbClr val="FFFFFF"/>
              </a:highlight>
              <a:latin typeface="Century Gothic"/>
              <a:ea typeface="Century Gothic"/>
              <a:cs typeface="Century Gothic"/>
              <a:sym typeface="Century Gothic"/>
            </a:endParaRPr>
          </a:p>
          <a:p>
            <a:pPr marL="0" lvl="0" indent="0">
              <a:spcBef>
                <a:spcPts val="1600"/>
              </a:spcBef>
              <a:spcAft>
                <a:spcPts val="1600"/>
              </a:spcAft>
              <a:buNone/>
            </a:pPr>
            <a:endParaRPr>
              <a:solidFill>
                <a:srgbClr val="000000"/>
              </a:solidFill>
              <a:highlight>
                <a:srgbClr val="FFFFFF"/>
              </a:highlight>
              <a:latin typeface="Century Gothic"/>
              <a:ea typeface="Century Gothic"/>
              <a:cs typeface="Century Gothic"/>
              <a:sym typeface="Century Gothic"/>
            </a:endParaRPr>
          </a:p>
        </p:txBody>
      </p:sp>
      <p:pic>
        <p:nvPicPr>
          <p:cNvPr id="83" name="Shape 83"/>
          <p:cNvPicPr preferRelativeResize="0"/>
          <p:nvPr/>
        </p:nvPicPr>
        <p:blipFill>
          <a:blip r:embed="rId3">
            <a:alphaModFix/>
          </a:blip>
          <a:stretch>
            <a:fillRect/>
          </a:stretch>
        </p:blipFill>
        <p:spPr>
          <a:xfrm>
            <a:off x="220925" y="2805129"/>
            <a:ext cx="2867025" cy="2081125"/>
          </a:xfrm>
          <a:prstGeom prst="rect">
            <a:avLst/>
          </a:prstGeom>
          <a:noFill/>
          <a:ln>
            <a:noFill/>
          </a:ln>
        </p:spPr>
      </p:pic>
      <p:pic>
        <p:nvPicPr>
          <p:cNvPr id="84" name="Shape 84"/>
          <p:cNvPicPr preferRelativeResize="0"/>
          <p:nvPr/>
        </p:nvPicPr>
        <p:blipFill>
          <a:blip r:embed="rId4">
            <a:alphaModFix/>
          </a:blip>
          <a:stretch>
            <a:fillRect/>
          </a:stretch>
        </p:blipFill>
        <p:spPr>
          <a:xfrm>
            <a:off x="3399850" y="2974138"/>
            <a:ext cx="2628900" cy="1743075"/>
          </a:xfrm>
          <a:prstGeom prst="rect">
            <a:avLst/>
          </a:prstGeom>
          <a:noFill/>
          <a:ln>
            <a:noFill/>
          </a:ln>
        </p:spPr>
      </p:pic>
      <p:pic>
        <p:nvPicPr>
          <p:cNvPr id="85" name="Shape 85"/>
          <p:cNvPicPr preferRelativeResize="0"/>
          <p:nvPr/>
        </p:nvPicPr>
        <p:blipFill>
          <a:blip r:embed="rId5">
            <a:alphaModFix/>
          </a:blip>
          <a:stretch>
            <a:fillRect/>
          </a:stretch>
        </p:blipFill>
        <p:spPr>
          <a:xfrm>
            <a:off x="6226000" y="2974150"/>
            <a:ext cx="2800350" cy="163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087325" y="103750"/>
            <a:ext cx="7745100" cy="66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Las etapas del desarrollo cognitivismo</a:t>
            </a:r>
            <a:endParaRPr/>
          </a:p>
        </p:txBody>
      </p:sp>
      <p:sp>
        <p:nvSpPr>
          <p:cNvPr id="91" name="Shape 91"/>
          <p:cNvSpPr txBox="1">
            <a:spLocks noGrp="1"/>
          </p:cNvSpPr>
          <p:nvPr>
            <p:ph type="body" idx="1"/>
          </p:nvPr>
        </p:nvSpPr>
        <p:spPr>
          <a:xfrm>
            <a:off x="85100" y="765850"/>
            <a:ext cx="9058800" cy="422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solidFill>
                  <a:srgbClr val="000000"/>
                </a:solidFill>
                <a:latin typeface="Century Gothic"/>
                <a:ea typeface="Century Gothic"/>
                <a:cs typeface="Century Gothic"/>
                <a:sym typeface="Century Gothic"/>
              </a:rPr>
              <a:t>Etapa sensorio- Motriz (0 a 24 meses):</a:t>
            </a:r>
            <a:endParaRPr>
              <a:solidFill>
                <a:srgbClr val="000000"/>
              </a:solidFill>
              <a:latin typeface="Century Gothic"/>
              <a:ea typeface="Century Gothic"/>
              <a:cs typeface="Century Gothic"/>
              <a:sym typeface="Century Gothic"/>
            </a:endParaRPr>
          </a:p>
          <a:p>
            <a:pPr marL="457200" lvl="0" indent="-342900" rtl="0">
              <a:spcBef>
                <a:spcPts val="1600"/>
              </a:spcBef>
              <a:spcAft>
                <a:spcPts val="0"/>
              </a:spcAft>
              <a:buClr>
                <a:srgbClr val="000000"/>
              </a:buClr>
              <a:buSzPts val="1800"/>
              <a:buFont typeface="Century Gothic"/>
              <a:buChar char="●"/>
            </a:pPr>
            <a:r>
              <a:rPr lang="es-419">
                <a:solidFill>
                  <a:srgbClr val="000000"/>
                </a:solidFill>
                <a:latin typeface="Century Gothic"/>
                <a:ea typeface="Century Gothic"/>
                <a:cs typeface="Century Gothic"/>
                <a:sym typeface="Century Gothic"/>
              </a:rPr>
              <a:t>Esquemas de acción que involucran los 5 sentidos y los movimientos los movimientos reflejos.</a:t>
            </a:r>
            <a:endParaRPr>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Char char="●"/>
            </a:pPr>
            <a:r>
              <a:rPr lang="es-419">
                <a:solidFill>
                  <a:srgbClr val="000000"/>
                </a:solidFill>
                <a:latin typeface="Century Gothic"/>
                <a:ea typeface="Century Gothic"/>
                <a:cs typeface="Century Gothic"/>
                <a:sym typeface="Century Gothic"/>
              </a:rPr>
              <a:t>Aprenden a coordinar las actividades sensoriales con las actividades sensoriales con la actividad física motora.</a:t>
            </a:r>
            <a:endParaRPr>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a:solidFill>
                <a:srgbClr val="000000"/>
              </a:solidFill>
              <a:latin typeface="Century Gothic"/>
              <a:ea typeface="Century Gothic"/>
              <a:cs typeface="Century Gothic"/>
              <a:sym typeface="Century Gothic"/>
            </a:endParaRPr>
          </a:p>
        </p:txBody>
      </p:sp>
      <p:pic>
        <p:nvPicPr>
          <p:cNvPr id="92" name="Shape 92"/>
          <p:cNvPicPr preferRelativeResize="0"/>
          <p:nvPr/>
        </p:nvPicPr>
        <p:blipFill>
          <a:blip r:embed="rId3">
            <a:alphaModFix/>
          </a:blip>
          <a:stretch>
            <a:fillRect/>
          </a:stretch>
        </p:blipFill>
        <p:spPr>
          <a:xfrm>
            <a:off x="525263" y="2801213"/>
            <a:ext cx="2143125" cy="2143125"/>
          </a:xfrm>
          <a:prstGeom prst="rect">
            <a:avLst/>
          </a:prstGeom>
          <a:noFill/>
          <a:ln>
            <a:noFill/>
          </a:ln>
        </p:spPr>
      </p:pic>
      <p:pic>
        <p:nvPicPr>
          <p:cNvPr id="93" name="Shape 93"/>
          <p:cNvPicPr preferRelativeResize="0"/>
          <p:nvPr/>
        </p:nvPicPr>
        <p:blipFill>
          <a:blip r:embed="rId4">
            <a:alphaModFix/>
          </a:blip>
          <a:stretch>
            <a:fillRect/>
          </a:stretch>
        </p:blipFill>
        <p:spPr>
          <a:xfrm>
            <a:off x="3027538" y="3063163"/>
            <a:ext cx="2828925" cy="1619250"/>
          </a:xfrm>
          <a:prstGeom prst="rect">
            <a:avLst/>
          </a:prstGeom>
          <a:noFill/>
          <a:ln>
            <a:noFill/>
          </a:ln>
        </p:spPr>
      </p:pic>
      <p:pic>
        <p:nvPicPr>
          <p:cNvPr id="94" name="Shape 94"/>
          <p:cNvPicPr preferRelativeResize="0"/>
          <p:nvPr/>
        </p:nvPicPr>
        <p:blipFill>
          <a:blip r:embed="rId5">
            <a:alphaModFix/>
          </a:blip>
          <a:stretch>
            <a:fillRect/>
          </a:stretch>
        </p:blipFill>
        <p:spPr>
          <a:xfrm>
            <a:off x="6268863" y="2734800"/>
            <a:ext cx="2238375" cy="2038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80675" y="45325"/>
            <a:ext cx="8953500" cy="4947000"/>
          </a:xfrm>
          <a:prstGeom prst="rect">
            <a:avLst/>
          </a:prstGeom>
          <a:solidFill>
            <a:srgbClr val="FFFF00"/>
          </a:solidFill>
        </p:spPr>
        <p:txBody>
          <a:bodyPr spcFirstLastPara="1" wrap="square" lIns="91425" tIns="91425" rIns="91425" bIns="91425" anchor="t" anchorCtr="0">
            <a:noAutofit/>
          </a:bodyPr>
          <a:lstStyle/>
          <a:p>
            <a:pPr marL="0" lvl="0" indent="0">
              <a:spcBef>
                <a:spcPts val="0"/>
              </a:spcBef>
              <a:spcAft>
                <a:spcPts val="0"/>
              </a:spcAft>
              <a:buNone/>
            </a:pPr>
            <a:r>
              <a:rPr lang="es-419">
                <a:solidFill>
                  <a:srgbClr val="000000"/>
                </a:solidFill>
                <a:latin typeface="Century Gothic"/>
                <a:ea typeface="Century Gothic"/>
                <a:cs typeface="Century Gothic"/>
                <a:sym typeface="Century Gothic"/>
              </a:rPr>
              <a:t>Etapa Pre-operacional (2 a 7 años)</a:t>
            </a:r>
            <a:endParaRPr>
              <a:solidFill>
                <a:srgbClr val="000000"/>
              </a:solidFill>
              <a:latin typeface="Century Gothic"/>
              <a:ea typeface="Century Gothic"/>
              <a:cs typeface="Century Gothic"/>
              <a:sym typeface="Century Gothic"/>
            </a:endParaRPr>
          </a:p>
          <a:p>
            <a:pPr marL="457200" lvl="0" indent="-317500" rtl="0">
              <a:spcBef>
                <a:spcPts val="1600"/>
              </a:spcBef>
              <a:spcAft>
                <a:spcPts val="0"/>
              </a:spcAft>
              <a:buClr>
                <a:srgbClr val="000000"/>
              </a:buClr>
              <a:buSzPts val="1400"/>
              <a:buFont typeface="Century Gothic"/>
              <a:buChar char="●"/>
            </a:pPr>
            <a:r>
              <a:rPr lang="es-419" sz="1400">
                <a:solidFill>
                  <a:srgbClr val="000000"/>
                </a:solidFill>
                <a:latin typeface="Century Gothic"/>
                <a:ea typeface="Century Gothic"/>
                <a:cs typeface="Century Gothic"/>
                <a:sym typeface="Century Gothic"/>
              </a:rPr>
              <a:t>Habilidad que adquiere el niño (a) para representar mentalmente el mundo que lo rodea.</a:t>
            </a:r>
            <a:endParaRPr sz="1400">
              <a:solidFill>
                <a:srgbClr val="000000"/>
              </a:solidFill>
              <a:latin typeface="Century Gothic"/>
              <a:ea typeface="Century Gothic"/>
              <a:cs typeface="Century Gothic"/>
              <a:sym typeface="Century Gothic"/>
            </a:endParaRPr>
          </a:p>
          <a:p>
            <a:pPr marL="457200" lvl="0" indent="-317500" rtl="0">
              <a:spcBef>
                <a:spcPts val="0"/>
              </a:spcBef>
              <a:spcAft>
                <a:spcPts val="0"/>
              </a:spcAft>
              <a:buClr>
                <a:srgbClr val="000000"/>
              </a:buClr>
              <a:buSzPts val="1400"/>
              <a:buFont typeface="Century Gothic"/>
              <a:buChar char="●"/>
            </a:pPr>
            <a:r>
              <a:rPr lang="es-419" sz="1400">
                <a:solidFill>
                  <a:srgbClr val="000000"/>
                </a:solidFill>
                <a:latin typeface="Century Gothic"/>
                <a:ea typeface="Century Gothic"/>
                <a:cs typeface="Century Gothic"/>
                <a:sym typeface="Century Gothic"/>
              </a:rPr>
              <a:t>Su pensamiento está más desligado a la concreción de los objetos, los cuale puede ser evocados simbólicamente con solo nombrarlos.</a:t>
            </a:r>
            <a:endParaRPr sz="1400">
              <a:solidFill>
                <a:srgbClr val="000000"/>
              </a:solidFill>
              <a:latin typeface="Century Gothic"/>
              <a:ea typeface="Century Gothic"/>
              <a:cs typeface="Century Gothic"/>
              <a:sym typeface="Century Gothic"/>
            </a:endParaRPr>
          </a:p>
          <a:p>
            <a:pPr marL="457200" lvl="0" indent="-317500" rtl="0">
              <a:spcBef>
                <a:spcPts val="0"/>
              </a:spcBef>
              <a:spcAft>
                <a:spcPts val="0"/>
              </a:spcAft>
              <a:buClr>
                <a:srgbClr val="000000"/>
              </a:buClr>
              <a:buSzPts val="1400"/>
              <a:buFont typeface="Century Gothic"/>
              <a:buChar char="●"/>
            </a:pPr>
            <a:r>
              <a:rPr lang="es-419" sz="1400">
                <a:solidFill>
                  <a:srgbClr val="000000"/>
                </a:solidFill>
                <a:latin typeface="Century Gothic"/>
                <a:ea typeface="Century Gothic"/>
                <a:cs typeface="Century Gothic"/>
                <a:sym typeface="Century Gothic"/>
              </a:rPr>
              <a:t>Adquieren el lenguaje, y aprenden a manipular los símbolos que presenta el ambiente.</a:t>
            </a:r>
            <a:endParaRPr sz="1400">
              <a:solidFill>
                <a:srgbClr val="000000"/>
              </a:solidFill>
              <a:latin typeface="Century Gothic"/>
              <a:ea typeface="Century Gothic"/>
              <a:cs typeface="Century Gothic"/>
              <a:sym typeface="Century Gothic"/>
            </a:endParaRPr>
          </a:p>
          <a:p>
            <a:pPr marL="457200" lvl="0" indent="-317500" rtl="0">
              <a:spcBef>
                <a:spcPts val="0"/>
              </a:spcBef>
              <a:spcAft>
                <a:spcPts val="0"/>
              </a:spcAft>
              <a:buClr>
                <a:srgbClr val="000000"/>
              </a:buClr>
              <a:buSzPts val="1400"/>
              <a:buFont typeface="Century Gothic"/>
              <a:buChar char="●"/>
            </a:pPr>
            <a:r>
              <a:rPr lang="es-419" sz="1400">
                <a:solidFill>
                  <a:srgbClr val="000000"/>
                </a:solidFill>
                <a:latin typeface="Century Gothic"/>
                <a:ea typeface="Century Gothic"/>
                <a:cs typeface="Century Gothic"/>
                <a:sym typeface="Century Gothic"/>
              </a:rPr>
              <a:t>Pueden manejar el mundo de manera simbólica pero no son capaces de establecer la reversibilidad, son egocéntricos y hace uso del animismo (vida a los objetos) y artificialismo (los fenómenos naturales los produce el hombre).</a:t>
            </a:r>
            <a:endParaRPr sz="1400">
              <a:solidFill>
                <a:srgbClr val="000000"/>
              </a:solidFill>
              <a:latin typeface="Century Gothic"/>
              <a:ea typeface="Century Gothic"/>
              <a:cs typeface="Century Gothic"/>
              <a:sym typeface="Century Gothic"/>
            </a:endParaRPr>
          </a:p>
          <a:p>
            <a:pPr marL="0" lvl="0" indent="0">
              <a:spcBef>
                <a:spcPts val="1600"/>
              </a:spcBef>
              <a:spcAft>
                <a:spcPts val="0"/>
              </a:spcAft>
              <a:buNone/>
            </a:pPr>
            <a:endParaRPr sz="1400">
              <a:solidFill>
                <a:srgbClr val="000000"/>
              </a:solidFill>
              <a:latin typeface="Century Gothic"/>
              <a:ea typeface="Century Gothic"/>
              <a:cs typeface="Century Gothic"/>
              <a:sym typeface="Century Gothic"/>
            </a:endParaRPr>
          </a:p>
          <a:p>
            <a:pPr marL="0" lvl="0" indent="0">
              <a:spcBef>
                <a:spcPts val="1600"/>
              </a:spcBef>
              <a:spcAft>
                <a:spcPts val="1600"/>
              </a:spcAft>
              <a:buNone/>
            </a:pPr>
            <a:endParaRPr>
              <a:latin typeface="Century Gothic"/>
              <a:ea typeface="Century Gothic"/>
              <a:cs typeface="Century Gothic"/>
              <a:sym typeface="Century Gothic"/>
            </a:endParaRPr>
          </a:p>
        </p:txBody>
      </p:sp>
      <p:pic>
        <p:nvPicPr>
          <p:cNvPr id="100" name="Shape 100"/>
          <p:cNvPicPr preferRelativeResize="0"/>
          <p:nvPr/>
        </p:nvPicPr>
        <p:blipFill>
          <a:blip r:embed="rId3">
            <a:alphaModFix/>
          </a:blip>
          <a:stretch>
            <a:fillRect/>
          </a:stretch>
        </p:blipFill>
        <p:spPr>
          <a:xfrm>
            <a:off x="519113" y="2708750"/>
            <a:ext cx="2619375" cy="1743075"/>
          </a:xfrm>
          <a:prstGeom prst="rect">
            <a:avLst/>
          </a:prstGeom>
          <a:noFill/>
          <a:ln>
            <a:noFill/>
          </a:ln>
        </p:spPr>
      </p:pic>
      <p:pic>
        <p:nvPicPr>
          <p:cNvPr id="101" name="Shape 101"/>
          <p:cNvPicPr preferRelativeResize="0"/>
          <p:nvPr/>
        </p:nvPicPr>
        <p:blipFill>
          <a:blip r:embed="rId4">
            <a:alphaModFix/>
          </a:blip>
          <a:stretch>
            <a:fillRect/>
          </a:stretch>
        </p:blipFill>
        <p:spPr>
          <a:xfrm>
            <a:off x="3494288" y="2694450"/>
            <a:ext cx="2581275" cy="1771650"/>
          </a:xfrm>
          <a:prstGeom prst="rect">
            <a:avLst/>
          </a:prstGeom>
          <a:noFill/>
          <a:ln>
            <a:noFill/>
          </a:ln>
        </p:spPr>
      </p:pic>
      <p:pic>
        <p:nvPicPr>
          <p:cNvPr id="102" name="Shape 102"/>
          <p:cNvPicPr preferRelativeResize="0"/>
          <p:nvPr/>
        </p:nvPicPr>
        <p:blipFill>
          <a:blip r:embed="rId5">
            <a:alphaModFix/>
          </a:blip>
          <a:stretch>
            <a:fillRect/>
          </a:stretch>
        </p:blipFill>
        <p:spPr>
          <a:xfrm>
            <a:off x="6518188" y="2561388"/>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0500" y="0"/>
            <a:ext cx="9026400" cy="5143500"/>
          </a:xfrm>
          <a:prstGeom prst="rect">
            <a:avLst/>
          </a:prstGeom>
          <a:solidFill>
            <a:srgbClr val="4A86E8"/>
          </a:solidFill>
        </p:spPr>
        <p:txBody>
          <a:bodyPr spcFirstLastPara="1" wrap="square" lIns="91425" tIns="91425" rIns="91425" bIns="91425" anchor="t" anchorCtr="0">
            <a:noAutofit/>
          </a:bodyPr>
          <a:lstStyle/>
          <a:p>
            <a:pPr marL="0" lvl="0" indent="0">
              <a:spcBef>
                <a:spcPts val="0"/>
              </a:spcBef>
              <a:spcAft>
                <a:spcPts val="0"/>
              </a:spcAft>
              <a:buNone/>
            </a:pPr>
            <a:r>
              <a:rPr lang="es-419">
                <a:solidFill>
                  <a:srgbClr val="000000"/>
                </a:solidFill>
                <a:latin typeface="Century Gothic"/>
                <a:ea typeface="Century Gothic"/>
                <a:cs typeface="Century Gothic"/>
                <a:sym typeface="Century Gothic"/>
              </a:rPr>
              <a:t>Etapa de las operaciones concretas (7 a 11 años)</a:t>
            </a:r>
            <a:endParaRPr>
              <a:solidFill>
                <a:srgbClr val="000000"/>
              </a:solidFill>
              <a:latin typeface="Century Gothic"/>
              <a:ea typeface="Century Gothic"/>
              <a:cs typeface="Century Gothic"/>
              <a:sym typeface="Century Gothic"/>
            </a:endParaRPr>
          </a:p>
          <a:p>
            <a:pPr marL="457200" lvl="0" indent="-342900" rtl="0">
              <a:spcBef>
                <a:spcPts val="1600"/>
              </a:spcBef>
              <a:spcAft>
                <a:spcPts val="0"/>
              </a:spcAft>
              <a:buClr>
                <a:srgbClr val="000000"/>
              </a:buClr>
              <a:buSzPts val="1800"/>
              <a:buFont typeface="Century Gothic"/>
              <a:buChar char="●"/>
            </a:pPr>
            <a:r>
              <a:rPr lang="es-419">
                <a:solidFill>
                  <a:srgbClr val="000000"/>
                </a:solidFill>
                <a:latin typeface="Century Gothic"/>
                <a:ea typeface="Century Gothic"/>
                <a:cs typeface="Century Gothic"/>
                <a:sym typeface="Century Gothic"/>
              </a:rPr>
              <a:t> Muestra mayor capacidad para el razonamiento lógico </a:t>
            </a:r>
            <a:endParaRPr>
              <a:solidFill>
                <a:srgbClr val="000000"/>
              </a:solidFill>
              <a:latin typeface="Century Gothic"/>
              <a:ea typeface="Century Gothic"/>
              <a:cs typeface="Century Gothic"/>
              <a:sym typeface="Century Gothic"/>
            </a:endParaRPr>
          </a:p>
          <a:p>
            <a:pPr marL="0" lvl="0" indent="0" rtl="0">
              <a:spcBef>
                <a:spcPts val="1600"/>
              </a:spcBef>
              <a:spcAft>
                <a:spcPts val="0"/>
              </a:spcAft>
              <a:buNone/>
            </a:pPr>
            <a:r>
              <a:rPr lang="es-419">
                <a:solidFill>
                  <a:srgbClr val="000000"/>
                </a:solidFill>
                <a:latin typeface="Century Gothic"/>
                <a:ea typeface="Century Gothic"/>
                <a:cs typeface="Century Gothic"/>
                <a:sym typeface="Century Gothic"/>
              </a:rPr>
              <a:t>Realizan operaciones como </a:t>
            </a:r>
            <a:endParaRPr>
              <a:solidFill>
                <a:srgbClr val="000000"/>
              </a:solidFill>
              <a:latin typeface="Century Gothic"/>
              <a:ea typeface="Century Gothic"/>
              <a:cs typeface="Century Gothic"/>
              <a:sym typeface="Century Gothic"/>
            </a:endParaRPr>
          </a:p>
          <a:p>
            <a:pPr marL="457200" lvl="0" indent="-342900" rtl="0">
              <a:spcBef>
                <a:spcPts val="1600"/>
              </a:spcBef>
              <a:spcAft>
                <a:spcPts val="0"/>
              </a:spcAft>
              <a:buClr>
                <a:srgbClr val="000000"/>
              </a:buClr>
              <a:buSzPts val="1800"/>
              <a:buFont typeface="Century Gothic"/>
              <a:buAutoNum type="arabicPeriod"/>
            </a:pPr>
            <a:r>
              <a:rPr lang="es-419">
                <a:solidFill>
                  <a:srgbClr val="000000"/>
                </a:solidFill>
                <a:latin typeface="Century Gothic"/>
                <a:ea typeface="Century Gothic"/>
                <a:cs typeface="Century Gothic"/>
                <a:sym typeface="Century Gothic"/>
              </a:rPr>
              <a:t>Clasificación </a:t>
            </a:r>
            <a:endParaRPr>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AutoNum type="arabicPeriod"/>
            </a:pPr>
            <a:r>
              <a:rPr lang="es-419">
                <a:solidFill>
                  <a:srgbClr val="000000"/>
                </a:solidFill>
                <a:latin typeface="Century Gothic"/>
                <a:ea typeface="Century Gothic"/>
                <a:cs typeface="Century Gothic"/>
                <a:sym typeface="Century Gothic"/>
              </a:rPr>
              <a:t>Seriación</a:t>
            </a:r>
            <a:endParaRPr>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AutoNum type="arabicPeriod"/>
            </a:pPr>
            <a:r>
              <a:rPr lang="es-419">
                <a:solidFill>
                  <a:srgbClr val="000000"/>
                </a:solidFill>
                <a:latin typeface="Century Gothic"/>
                <a:ea typeface="Century Gothic"/>
                <a:cs typeface="Century Gothic"/>
                <a:sym typeface="Century Gothic"/>
              </a:rPr>
              <a:t>Inclusión de clase</a:t>
            </a:r>
            <a:endParaRPr>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AutoNum type="arabicPeriod"/>
            </a:pPr>
            <a:r>
              <a:rPr lang="es-419">
                <a:solidFill>
                  <a:srgbClr val="000000"/>
                </a:solidFill>
                <a:latin typeface="Century Gothic"/>
                <a:ea typeface="Century Gothic"/>
                <a:cs typeface="Century Gothic"/>
                <a:sym typeface="Century Gothic"/>
              </a:rPr>
              <a:t>Comprenden el principio de conservación </a:t>
            </a:r>
            <a:endParaRPr>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AutoNum type="arabicPeriod"/>
            </a:pPr>
            <a:r>
              <a:rPr lang="es-419">
                <a:solidFill>
                  <a:srgbClr val="000000"/>
                </a:solidFill>
                <a:latin typeface="Century Gothic"/>
                <a:ea typeface="Century Gothic"/>
                <a:cs typeface="Century Gothic"/>
                <a:sym typeface="Century Gothic"/>
              </a:rPr>
              <a:t>Relaciones y cantidades</a:t>
            </a:r>
            <a:endParaRPr>
              <a:solidFill>
                <a:srgbClr val="000000"/>
              </a:solidFill>
              <a:latin typeface="Century Gothic"/>
              <a:ea typeface="Century Gothic"/>
              <a:cs typeface="Century Gothic"/>
              <a:sym typeface="Century Gothic"/>
            </a:endParaRPr>
          </a:p>
          <a:p>
            <a:pPr marL="0" lvl="0" indent="0" rtl="0">
              <a:spcBef>
                <a:spcPts val="1600"/>
              </a:spcBef>
              <a:spcAft>
                <a:spcPts val="0"/>
              </a:spcAft>
              <a:buNone/>
            </a:pPr>
            <a:endParaRPr>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a:solidFill>
                <a:srgbClr val="000000"/>
              </a:solidFill>
              <a:latin typeface="Century Gothic"/>
              <a:ea typeface="Century Gothic"/>
              <a:cs typeface="Century Gothic"/>
              <a:sym typeface="Century Gothic"/>
            </a:endParaRPr>
          </a:p>
        </p:txBody>
      </p:sp>
      <p:pic>
        <p:nvPicPr>
          <p:cNvPr id="108" name="Shape 108"/>
          <p:cNvPicPr preferRelativeResize="0"/>
          <p:nvPr/>
        </p:nvPicPr>
        <p:blipFill>
          <a:blip r:embed="rId3">
            <a:alphaModFix/>
          </a:blip>
          <a:stretch>
            <a:fillRect/>
          </a:stretch>
        </p:blipFill>
        <p:spPr>
          <a:xfrm>
            <a:off x="5506850" y="892475"/>
            <a:ext cx="2863950" cy="2018200"/>
          </a:xfrm>
          <a:prstGeom prst="rect">
            <a:avLst/>
          </a:prstGeom>
          <a:noFill/>
          <a:ln>
            <a:noFill/>
          </a:ln>
        </p:spPr>
      </p:pic>
      <p:pic>
        <p:nvPicPr>
          <p:cNvPr id="109" name="Shape 109"/>
          <p:cNvPicPr preferRelativeResize="0"/>
          <p:nvPr/>
        </p:nvPicPr>
        <p:blipFill>
          <a:blip r:embed="rId4">
            <a:alphaModFix/>
          </a:blip>
          <a:stretch>
            <a:fillRect/>
          </a:stretch>
        </p:blipFill>
        <p:spPr>
          <a:xfrm>
            <a:off x="3187201" y="3111251"/>
            <a:ext cx="2917500" cy="194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50425" y="0"/>
            <a:ext cx="9006300" cy="5067900"/>
          </a:xfrm>
          <a:prstGeom prst="rect">
            <a:avLst/>
          </a:prstGeom>
          <a:solidFill>
            <a:srgbClr val="FF9900"/>
          </a:solidFill>
        </p:spPr>
        <p:txBody>
          <a:bodyPr spcFirstLastPara="1" wrap="square" lIns="91425" tIns="91425" rIns="91425" bIns="91425" anchor="t" anchorCtr="0">
            <a:noAutofit/>
          </a:bodyPr>
          <a:lstStyle/>
          <a:p>
            <a:pPr marL="0" lvl="0" indent="0">
              <a:spcBef>
                <a:spcPts val="0"/>
              </a:spcBef>
              <a:spcAft>
                <a:spcPts val="0"/>
              </a:spcAft>
              <a:buNone/>
            </a:pPr>
            <a:r>
              <a:rPr lang="es-419" sz="2400">
                <a:solidFill>
                  <a:srgbClr val="000000"/>
                </a:solidFill>
                <a:latin typeface="Century Gothic"/>
                <a:ea typeface="Century Gothic"/>
                <a:cs typeface="Century Gothic"/>
                <a:sym typeface="Century Gothic"/>
              </a:rPr>
              <a:t>Etapa de las operaciones formales (11 en adelante)</a:t>
            </a:r>
            <a:endParaRPr sz="2400">
              <a:solidFill>
                <a:srgbClr val="000000"/>
              </a:solidFill>
              <a:latin typeface="Century Gothic"/>
              <a:ea typeface="Century Gothic"/>
              <a:cs typeface="Century Gothic"/>
              <a:sym typeface="Century Gothic"/>
            </a:endParaRPr>
          </a:p>
          <a:p>
            <a:pPr marL="457200" lvl="0" indent="-381000" rtl="0">
              <a:spcBef>
                <a:spcPts val="1600"/>
              </a:spcBef>
              <a:spcAft>
                <a:spcPts val="0"/>
              </a:spcAft>
              <a:buClr>
                <a:srgbClr val="000000"/>
              </a:buClr>
              <a:buSzPts val="2400"/>
              <a:buFont typeface="Century Gothic"/>
              <a:buChar char="●"/>
            </a:pPr>
            <a:r>
              <a:rPr lang="es-419" sz="2400">
                <a:solidFill>
                  <a:srgbClr val="000000"/>
                </a:solidFill>
                <a:latin typeface="Century Gothic"/>
                <a:ea typeface="Century Gothic"/>
                <a:cs typeface="Century Gothic"/>
                <a:sym typeface="Century Gothic"/>
              </a:rPr>
              <a:t>Capaces de emplear la lógica propositiva en la resolución de problemas hipotéticos.</a:t>
            </a:r>
            <a:endParaRPr sz="2400">
              <a:solidFill>
                <a:srgbClr val="000000"/>
              </a:solidFill>
              <a:latin typeface="Century Gothic"/>
              <a:ea typeface="Century Gothic"/>
              <a:cs typeface="Century Gothic"/>
              <a:sym typeface="Century Gothic"/>
            </a:endParaRPr>
          </a:p>
          <a:p>
            <a:pPr marL="457200" lvl="0" indent="-381000" rtl="0">
              <a:spcBef>
                <a:spcPts val="0"/>
              </a:spcBef>
              <a:spcAft>
                <a:spcPts val="0"/>
              </a:spcAft>
              <a:buClr>
                <a:srgbClr val="000000"/>
              </a:buClr>
              <a:buSzPts val="2400"/>
              <a:buFont typeface="Century Gothic"/>
              <a:buChar char="●"/>
            </a:pPr>
            <a:r>
              <a:rPr lang="es-419" sz="2400">
                <a:solidFill>
                  <a:srgbClr val="000000"/>
                </a:solidFill>
                <a:latin typeface="Century Gothic"/>
                <a:ea typeface="Century Gothic"/>
                <a:cs typeface="Century Gothic"/>
                <a:sym typeface="Century Gothic"/>
              </a:rPr>
              <a:t>Hacen uso de razonamiento inductivo y deductivo.</a:t>
            </a:r>
            <a:endParaRPr sz="2400">
              <a:solidFill>
                <a:srgbClr val="000000"/>
              </a:solidFill>
              <a:latin typeface="Century Gothic"/>
              <a:ea typeface="Century Gothic"/>
              <a:cs typeface="Century Gothic"/>
              <a:sym typeface="Century Gothic"/>
            </a:endParaRPr>
          </a:p>
          <a:p>
            <a:pPr marL="457200" lvl="0" indent="-342900" rtl="0">
              <a:spcBef>
                <a:spcPts val="0"/>
              </a:spcBef>
              <a:spcAft>
                <a:spcPts val="0"/>
              </a:spcAft>
              <a:buClr>
                <a:srgbClr val="000000"/>
              </a:buClr>
              <a:buSzPts val="1800"/>
              <a:buFont typeface="Century Gothic"/>
              <a:buChar char="●"/>
            </a:pPr>
            <a:r>
              <a:rPr lang="es-419" sz="2400">
                <a:solidFill>
                  <a:srgbClr val="000000"/>
                </a:solidFill>
                <a:latin typeface="Century Gothic"/>
                <a:ea typeface="Century Gothic"/>
                <a:cs typeface="Century Gothic"/>
                <a:sym typeface="Century Gothic"/>
              </a:rPr>
              <a:t>Pueden emplear lenguaje metafórico y símbolos algebraico</a:t>
            </a:r>
            <a:r>
              <a:rPr lang="es-419">
                <a:solidFill>
                  <a:srgbClr val="000000"/>
                </a:solidFill>
                <a:latin typeface="Century Gothic"/>
                <a:ea typeface="Century Gothic"/>
                <a:cs typeface="Century Gothic"/>
                <a:sym typeface="Century Gothic"/>
              </a:rPr>
              <a:t>s</a:t>
            </a:r>
            <a:endParaRPr>
              <a:solidFill>
                <a:srgbClr val="000000"/>
              </a:solidFill>
              <a:latin typeface="Century Gothic"/>
              <a:ea typeface="Century Gothic"/>
              <a:cs typeface="Century Gothic"/>
              <a:sym typeface="Century Gothic"/>
            </a:endParaRPr>
          </a:p>
        </p:txBody>
      </p:sp>
      <p:pic>
        <p:nvPicPr>
          <p:cNvPr id="115" name="Shape 115"/>
          <p:cNvPicPr preferRelativeResize="0"/>
          <p:nvPr/>
        </p:nvPicPr>
        <p:blipFill>
          <a:blip r:embed="rId3">
            <a:alphaModFix/>
          </a:blip>
          <a:stretch>
            <a:fillRect/>
          </a:stretch>
        </p:blipFill>
        <p:spPr>
          <a:xfrm>
            <a:off x="751063" y="2635913"/>
            <a:ext cx="2276475" cy="2009775"/>
          </a:xfrm>
          <a:prstGeom prst="rect">
            <a:avLst/>
          </a:prstGeom>
          <a:noFill/>
          <a:ln>
            <a:noFill/>
          </a:ln>
        </p:spPr>
      </p:pic>
      <p:pic>
        <p:nvPicPr>
          <p:cNvPr id="116" name="Shape 116"/>
          <p:cNvPicPr preferRelativeResize="0"/>
          <p:nvPr/>
        </p:nvPicPr>
        <p:blipFill>
          <a:blip r:embed="rId4">
            <a:alphaModFix/>
          </a:blip>
          <a:stretch>
            <a:fillRect/>
          </a:stretch>
        </p:blipFill>
        <p:spPr>
          <a:xfrm>
            <a:off x="3299563" y="2769263"/>
            <a:ext cx="2619375" cy="1743075"/>
          </a:xfrm>
          <a:prstGeom prst="rect">
            <a:avLst/>
          </a:prstGeom>
          <a:noFill/>
          <a:ln>
            <a:noFill/>
          </a:ln>
        </p:spPr>
      </p:pic>
      <p:pic>
        <p:nvPicPr>
          <p:cNvPr id="117" name="Shape 117"/>
          <p:cNvPicPr preferRelativeResize="0"/>
          <p:nvPr/>
        </p:nvPicPr>
        <p:blipFill>
          <a:blip r:embed="rId5">
            <a:alphaModFix/>
          </a:blip>
          <a:stretch>
            <a:fillRect/>
          </a:stretch>
        </p:blipFill>
        <p:spPr>
          <a:xfrm>
            <a:off x="6190963" y="2840963"/>
            <a:ext cx="2676525" cy="1704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50800"/>
            <a:ext cx="8520600" cy="8010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30000"/>
              </a:lnSpc>
              <a:spcBef>
                <a:spcPts val="1700"/>
              </a:spcBef>
              <a:spcAft>
                <a:spcPts val="0"/>
              </a:spcAft>
              <a:buNone/>
            </a:pPr>
            <a:r>
              <a:rPr lang="es-419" sz="3600" b="0">
                <a:solidFill>
                  <a:srgbClr val="000000"/>
                </a:solidFill>
                <a:highlight>
                  <a:srgbClr val="FFFFFF"/>
                </a:highlight>
              </a:rPr>
              <a:t>Actividades cognitivas</a:t>
            </a:r>
            <a:endParaRPr sz="3600" b="0">
              <a:solidFill>
                <a:srgbClr val="000000"/>
              </a:solidFill>
              <a:highlight>
                <a:srgbClr val="FFFFFF"/>
              </a:highlight>
            </a:endParaRPr>
          </a:p>
          <a:p>
            <a:pPr marL="0" lvl="0" indent="0" rtl="0">
              <a:lnSpc>
                <a:spcPct val="130000"/>
              </a:lnSpc>
              <a:spcBef>
                <a:spcPts val="1700"/>
              </a:spcBef>
              <a:spcAft>
                <a:spcPts val="0"/>
              </a:spcAft>
              <a:buNone/>
            </a:pPr>
            <a:endParaRPr sz="3600" b="0">
              <a:solidFill>
                <a:srgbClr val="000000"/>
              </a:solidFill>
              <a:highlight>
                <a:srgbClr val="FFFFFF"/>
              </a:highlight>
            </a:endParaRPr>
          </a:p>
          <a:p>
            <a:pPr marL="0" lvl="0" indent="0">
              <a:spcBef>
                <a:spcPts val="400"/>
              </a:spcBef>
              <a:spcAft>
                <a:spcPts val="0"/>
              </a:spcAft>
              <a:buNone/>
            </a:pPr>
            <a:endParaRPr sz="3600"/>
          </a:p>
        </p:txBody>
      </p:sp>
      <p:sp>
        <p:nvSpPr>
          <p:cNvPr id="123" name="Shape 123"/>
          <p:cNvSpPr txBox="1">
            <a:spLocks noGrp="1"/>
          </p:cNvSpPr>
          <p:nvPr>
            <p:ph type="body" idx="1"/>
          </p:nvPr>
        </p:nvSpPr>
        <p:spPr>
          <a:xfrm>
            <a:off x="70600" y="1228675"/>
            <a:ext cx="9073500" cy="391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1400" dirty="0">
                <a:solidFill>
                  <a:srgbClr val="222222"/>
                </a:solidFill>
                <a:highlight>
                  <a:srgbClr val="FFFFFF"/>
                </a:highlight>
                <a:latin typeface="Century Gothic"/>
                <a:ea typeface="Century Gothic"/>
                <a:cs typeface="Century Gothic"/>
                <a:sym typeface="Century Gothic"/>
              </a:rPr>
              <a:t>Aunque se describen funcionalmente de manera individual, interactúan en conjunto para obtener un comportamiento determinado.</a:t>
            </a:r>
            <a:endParaRPr sz="1400" dirty="0">
              <a:solidFill>
                <a:srgbClr val="222222"/>
              </a:solidFill>
              <a:highlight>
                <a:srgbClr val="FFFFFF"/>
              </a:highlight>
              <a:latin typeface="Century Gothic"/>
              <a:ea typeface="Century Gothic"/>
              <a:cs typeface="Century Gothic"/>
              <a:sym typeface="Century Gothic"/>
            </a:endParaRPr>
          </a:p>
          <a:p>
            <a:pPr marL="0" lvl="0" indent="0" rtl="0">
              <a:lnSpc>
                <a:spcPct val="160000"/>
              </a:lnSpc>
              <a:spcBef>
                <a:spcPts val="1600"/>
              </a:spcBef>
              <a:spcAft>
                <a:spcPts val="0"/>
              </a:spcAft>
              <a:buNone/>
            </a:pPr>
            <a:r>
              <a:rPr lang="es-419" sz="1400" b="1" dirty="0">
                <a:solidFill>
                  <a:srgbClr val="000000"/>
                </a:solidFill>
                <a:highlight>
                  <a:srgbClr val="FFFFFF"/>
                </a:highlight>
                <a:latin typeface="Century Gothic"/>
                <a:ea typeface="Century Gothic"/>
                <a:cs typeface="Century Gothic"/>
                <a:sym typeface="Century Gothic"/>
              </a:rPr>
              <a:t>Memoria: </a:t>
            </a:r>
            <a:r>
              <a:rPr lang="es-419" sz="1400" dirty="0">
                <a:solidFill>
                  <a:srgbClr val="222222"/>
                </a:solidFill>
                <a:highlight>
                  <a:srgbClr val="FFFFFF"/>
                </a:highlight>
                <a:latin typeface="Century Gothic"/>
                <a:ea typeface="Century Gothic"/>
                <a:cs typeface="Century Gothic"/>
                <a:sym typeface="Century Gothic"/>
              </a:rPr>
              <a:t>todo el conocimiento adquirido, recuperado y utilizado sin el uso de la conciencia.</a:t>
            </a:r>
            <a:endParaRPr sz="1400" dirty="0">
              <a:solidFill>
                <a:srgbClr val="000000"/>
              </a:solidFill>
              <a:highlight>
                <a:srgbClr val="FFFFFF"/>
              </a:highlight>
              <a:latin typeface="Century Gothic"/>
              <a:ea typeface="Century Gothic"/>
              <a:cs typeface="Century Gothic"/>
              <a:sym typeface="Century Gothic"/>
            </a:endParaRPr>
          </a:p>
          <a:p>
            <a:pPr marL="0" lvl="0" indent="0" rtl="0">
              <a:lnSpc>
                <a:spcPct val="160000"/>
              </a:lnSpc>
              <a:spcBef>
                <a:spcPts val="400"/>
              </a:spcBef>
              <a:spcAft>
                <a:spcPts val="0"/>
              </a:spcAft>
              <a:buNone/>
            </a:pPr>
            <a:r>
              <a:rPr lang="es-419" sz="1400" b="1" dirty="0">
                <a:solidFill>
                  <a:srgbClr val="000000"/>
                </a:solidFill>
                <a:highlight>
                  <a:srgbClr val="FFFFFF"/>
                </a:highlight>
                <a:latin typeface="Century Gothic"/>
                <a:ea typeface="Century Gothic"/>
                <a:cs typeface="Century Gothic"/>
                <a:sym typeface="Century Gothic"/>
              </a:rPr>
              <a:t>Atención: </a:t>
            </a:r>
            <a:r>
              <a:rPr lang="es-419" sz="1400" dirty="0">
                <a:solidFill>
                  <a:srgbClr val="222222"/>
                </a:solidFill>
                <a:highlight>
                  <a:srgbClr val="FFFFFF"/>
                </a:highlight>
                <a:latin typeface="Century Gothic"/>
                <a:ea typeface="Century Gothic"/>
                <a:cs typeface="Century Gothic"/>
                <a:sym typeface="Century Gothic"/>
              </a:rPr>
              <a:t> su característica fundamental es la asignación de recursos neuronales en el procesamiento de información.</a:t>
            </a:r>
            <a:endParaRPr sz="1400" dirty="0">
              <a:solidFill>
                <a:srgbClr val="222222"/>
              </a:solidFill>
              <a:highlight>
                <a:srgbClr val="FFFFFF"/>
              </a:highlight>
              <a:latin typeface="Century Gothic"/>
              <a:ea typeface="Century Gothic"/>
              <a:cs typeface="Century Gothic"/>
              <a:sym typeface="Century Gothic"/>
            </a:endParaRPr>
          </a:p>
          <a:p>
            <a:pPr marL="0" lvl="0" indent="0" rtl="0">
              <a:lnSpc>
                <a:spcPct val="160000"/>
              </a:lnSpc>
              <a:spcBef>
                <a:spcPts val="400"/>
              </a:spcBef>
              <a:spcAft>
                <a:spcPts val="0"/>
              </a:spcAft>
              <a:buNone/>
            </a:pPr>
            <a:r>
              <a:rPr lang="es-419" sz="1400" b="1" dirty="0">
                <a:solidFill>
                  <a:srgbClr val="000000"/>
                </a:solidFill>
                <a:highlight>
                  <a:srgbClr val="FFFFFF"/>
                </a:highlight>
                <a:latin typeface="Century Gothic"/>
                <a:ea typeface="Century Gothic"/>
                <a:cs typeface="Century Gothic"/>
                <a:sym typeface="Century Gothic"/>
              </a:rPr>
              <a:t>Lenguaje: </a:t>
            </a:r>
            <a:r>
              <a:rPr lang="es-419" sz="1400" dirty="0">
                <a:solidFill>
                  <a:srgbClr val="000000"/>
                </a:solidFill>
                <a:highlight>
                  <a:srgbClr val="FFFFFF"/>
                </a:highlight>
                <a:latin typeface="Century Gothic"/>
                <a:ea typeface="Century Gothic"/>
                <a:cs typeface="Century Gothic"/>
                <a:sym typeface="Century Gothic"/>
              </a:rPr>
              <a:t>El lenguaje en sentido amplio incluye a un </a:t>
            </a:r>
            <a:r>
              <a:rPr lang="es-419" sz="1400" dirty="0">
                <a:solidFill>
                  <a:srgbClr val="000000"/>
                </a:solidFill>
                <a:highlight>
                  <a:srgbClr val="FFFFFF"/>
                </a:highlight>
                <a:uFill>
                  <a:noFill/>
                </a:uFill>
                <a:latin typeface="Century Gothic"/>
                <a:ea typeface="Century Gothic"/>
                <a:cs typeface="Century Gothic"/>
                <a:sym typeface="Century Gothic"/>
                <a:hlinkClick r:id="rId3"/>
              </a:rPr>
              <a:t>léxico</a:t>
            </a:r>
            <a:r>
              <a:rPr lang="es-419" sz="1400" dirty="0">
                <a:solidFill>
                  <a:srgbClr val="000000"/>
                </a:solidFill>
                <a:highlight>
                  <a:srgbClr val="FFFFFF"/>
                </a:highlight>
                <a:latin typeface="Century Gothic"/>
                <a:ea typeface="Century Gothic"/>
                <a:cs typeface="Century Gothic"/>
                <a:sym typeface="Century Gothic"/>
              </a:rPr>
              <a:t> (capacidad </a:t>
            </a:r>
            <a:r>
              <a:rPr lang="es-419" sz="1400" dirty="0">
                <a:solidFill>
                  <a:srgbClr val="000000"/>
                </a:solidFill>
                <a:highlight>
                  <a:srgbClr val="FFFFFF"/>
                </a:highlight>
                <a:uFill>
                  <a:noFill/>
                </a:uFill>
                <a:latin typeface="Century Gothic"/>
                <a:ea typeface="Century Gothic"/>
                <a:cs typeface="Century Gothic"/>
                <a:sym typeface="Century Gothic"/>
                <a:hlinkClick r:id="rId4"/>
              </a:rPr>
              <a:t>semántica</a:t>
            </a:r>
            <a:r>
              <a:rPr lang="es-419" sz="1400" dirty="0">
                <a:solidFill>
                  <a:srgbClr val="000000"/>
                </a:solidFill>
                <a:highlight>
                  <a:srgbClr val="FFFFFF"/>
                </a:highlight>
                <a:latin typeface="Century Gothic"/>
                <a:ea typeface="Century Gothic"/>
                <a:cs typeface="Century Gothic"/>
                <a:sym typeface="Century Gothic"/>
              </a:rPr>
              <a:t>) y una </a:t>
            </a:r>
            <a:r>
              <a:rPr lang="es-419" sz="1400" dirty="0">
                <a:solidFill>
                  <a:srgbClr val="000000"/>
                </a:solidFill>
                <a:highlight>
                  <a:srgbClr val="FFFFFF"/>
                </a:highlight>
                <a:uFill>
                  <a:noFill/>
                </a:uFill>
                <a:latin typeface="Century Gothic"/>
                <a:ea typeface="Century Gothic"/>
                <a:cs typeface="Century Gothic"/>
                <a:sym typeface="Century Gothic"/>
                <a:hlinkClick r:id="rId5"/>
              </a:rPr>
              <a:t>sintaxis</a:t>
            </a:r>
            <a:r>
              <a:rPr lang="es-419" sz="1400" dirty="0">
                <a:solidFill>
                  <a:srgbClr val="000000"/>
                </a:solidFill>
                <a:highlight>
                  <a:srgbClr val="FFFFFF"/>
                </a:highlight>
                <a:latin typeface="Century Gothic"/>
                <a:ea typeface="Century Gothic"/>
                <a:cs typeface="Century Gothic"/>
                <a:sym typeface="Century Gothic"/>
              </a:rPr>
              <a:t> (un sistema formal para manipular símbolos). Es considerado el “espejo de la mente”. Se implementa en una red de regiones del centro del </a:t>
            </a:r>
            <a:r>
              <a:rPr lang="es-419" sz="1400" dirty="0">
                <a:solidFill>
                  <a:srgbClr val="000000"/>
                </a:solidFill>
                <a:highlight>
                  <a:srgbClr val="FFFFFF"/>
                </a:highlight>
                <a:uFill>
                  <a:noFill/>
                </a:uFill>
                <a:latin typeface="Century Gothic"/>
                <a:ea typeface="Century Gothic"/>
                <a:cs typeface="Century Gothic"/>
                <a:sym typeface="Century Gothic"/>
                <a:hlinkClick r:id="rId6"/>
              </a:rPr>
              <a:t>hemisferio cerebral izquierdo</a:t>
            </a:r>
            <a:r>
              <a:rPr lang="es-419" sz="1400" dirty="0">
                <a:solidFill>
                  <a:srgbClr val="000000"/>
                </a:solidFill>
                <a:highlight>
                  <a:srgbClr val="FFFFFF"/>
                </a:highlight>
                <a:latin typeface="Century Gothic"/>
                <a:ea typeface="Century Gothic"/>
                <a:cs typeface="Century Gothic"/>
                <a:sym typeface="Century Gothic"/>
              </a:rPr>
              <a:t>, que debe coordinar la memoria, la planificación, el significado de las palabras y la </a:t>
            </a:r>
            <a:r>
              <a:rPr lang="es-419" sz="1400" dirty="0">
                <a:solidFill>
                  <a:srgbClr val="000000"/>
                </a:solidFill>
                <a:highlight>
                  <a:srgbClr val="FFFFFF"/>
                </a:highlight>
                <a:uFill>
                  <a:noFill/>
                </a:uFill>
                <a:latin typeface="Century Gothic"/>
                <a:ea typeface="Century Gothic"/>
                <a:cs typeface="Century Gothic"/>
                <a:sym typeface="Century Gothic"/>
                <a:hlinkClick r:id="rId7"/>
              </a:rPr>
              <a:t>gramática</a:t>
            </a:r>
            <a:r>
              <a:rPr lang="es-419" sz="1400" dirty="0">
                <a:solidFill>
                  <a:srgbClr val="000000"/>
                </a:solidFill>
                <a:highlight>
                  <a:srgbClr val="FFFFFF"/>
                </a:highlight>
                <a:latin typeface="Century Gothic"/>
                <a:ea typeface="Century Gothic"/>
                <a:cs typeface="Century Gothic"/>
                <a:sym typeface="Century Gothic"/>
              </a:rPr>
              <a:t>.</a:t>
            </a:r>
            <a:endParaRPr sz="1400" dirty="0">
              <a:solidFill>
                <a:srgbClr val="000000"/>
              </a:solidFill>
              <a:highlight>
                <a:srgbClr val="FFFFFF"/>
              </a:highlight>
              <a:latin typeface="Century Gothic"/>
              <a:ea typeface="Century Gothic"/>
              <a:cs typeface="Century Gothic"/>
              <a:sym typeface="Century Gothic"/>
            </a:endParaRPr>
          </a:p>
          <a:p>
            <a:pPr marL="0" lvl="0" indent="0" rtl="0">
              <a:lnSpc>
                <a:spcPct val="160000"/>
              </a:lnSpc>
              <a:spcBef>
                <a:spcPts val="400"/>
              </a:spcBef>
              <a:spcAft>
                <a:spcPts val="0"/>
              </a:spcAft>
              <a:buNone/>
            </a:pPr>
            <a:endParaRPr sz="1400" dirty="0">
              <a:solidFill>
                <a:srgbClr val="222222"/>
              </a:solidFill>
              <a:highlight>
                <a:srgbClr val="FFFFFF"/>
              </a:highlight>
              <a:latin typeface="Century Gothic"/>
              <a:ea typeface="Century Gothic"/>
              <a:cs typeface="Century Gothic"/>
              <a:sym typeface="Century Gothic"/>
            </a:endParaRPr>
          </a:p>
          <a:p>
            <a:pPr marL="0" lvl="0" indent="0">
              <a:spcBef>
                <a:spcPts val="300"/>
              </a:spcBef>
              <a:spcAft>
                <a:spcPts val="1600"/>
              </a:spcAft>
              <a:buNone/>
            </a:pPr>
            <a:endParaRPr sz="1400" dirty="0">
              <a:solidFill>
                <a:srgbClr val="222222"/>
              </a:solidFill>
              <a:highlight>
                <a:srgbClr val="FFFFFF"/>
              </a:highlight>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952</Words>
  <Application>Microsoft Office PowerPoint</Application>
  <PresentationFormat>Presentación en pantalla (16:9)</PresentationFormat>
  <Paragraphs>48</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Amatic SC</vt:lpstr>
      <vt:lpstr>Source Code Pro</vt:lpstr>
      <vt:lpstr>Century Gothic</vt:lpstr>
      <vt:lpstr>Arial</vt:lpstr>
      <vt:lpstr>Beach Day</vt:lpstr>
      <vt:lpstr>La postura psicogenética piagetiana y el vínculo entre el aprendizaje y el desarrollo cognitivo</vt:lpstr>
      <vt:lpstr>Jean Piaget</vt:lpstr>
      <vt:lpstr>POSTURA PSICOGENÉTICA PIAGETIANA.</vt:lpstr>
      <vt:lpstr>desarrollo cognitivo </vt:lpstr>
      <vt:lpstr>Las etapas del desarrollo cognitivismo</vt:lpstr>
      <vt:lpstr>Presentación de PowerPoint</vt:lpstr>
      <vt:lpstr>Presentación de PowerPoint</vt:lpstr>
      <vt:lpstr>Presentación de PowerPoint</vt:lpstr>
      <vt:lpstr>Actividades cognitivas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postura psicogenética piagetiana y el vínculo entre el aprendizaje y el desarrollo cognitivo</dc:title>
  <dc:creator>liz ramos</dc:creator>
  <cp:lastModifiedBy>liz ramos</cp:lastModifiedBy>
  <cp:revision>1</cp:revision>
  <dcterms:modified xsi:type="dcterms:W3CDTF">2018-04-22T18:21:05Z</dcterms:modified>
</cp:coreProperties>
</file>