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5" r:id="rId4"/>
    <p:sldId id="262" r:id="rId5"/>
    <p:sldId id="268" r:id="rId6"/>
    <p:sldId id="259" r:id="rId7"/>
    <p:sldId id="269" r:id="rId8"/>
    <p:sldId id="260" r:id="rId9"/>
    <p:sldId id="261" r:id="rId10"/>
    <p:sldId id="263" r:id="rId11"/>
    <p:sldId id="264"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8" autoAdjust="0"/>
    <p:restoredTop sz="94660"/>
  </p:normalViewPr>
  <p:slideViewPr>
    <p:cSldViewPr>
      <p:cViewPr varScale="1">
        <p:scale>
          <a:sx n="69" d="100"/>
          <a:sy n="69" d="100"/>
        </p:scale>
        <p:origin x="-13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287D5CA-E2DF-4BC4-9699-34933FB9A4DA}" type="datetimeFigureOut">
              <a:rPr lang="es-MX" smtClean="0"/>
              <a:t>08/05/2018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1D8D7C9-0B48-483D-9660-C11693F33209}" type="slidenum">
              <a:rPr lang="es-MX" smtClean="0"/>
              <a:t>‹Nº›</a:t>
            </a:fld>
            <a:endParaRPr lang="es-MX"/>
          </a:p>
        </p:txBody>
      </p:sp>
    </p:spTree>
    <p:extLst>
      <p:ext uri="{BB962C8B-B14F-4D97-AF65-F5344CB8AC3E}">
        <p14:creationId xmlns:p14="http://schemas.microsoft.com/office/powerpoint/2010/main" val="204151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287D5CA-E2DF-4BC4-9699-34933FB9A4DA}" type="datetimeFigureOut">
              <a:rPr lang="es-MX" smtClean="0"/>
              <a:t>08/05/2018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1D8D7C9-0B48-483D-9660-C11693F33209}" type="slidenum">
              <a:rPr lang="es-MX" smtClean="0"/>
              <a:t>‹Nº›</a:t>
            </a:fld>
            <a:endParaRPr lang="es-MX"/>
          </a:p>
        </p:txBody>
      </p:sp>
    </p:spTree>
    <p:extLst>
      <p:ext uri="{BB962C8B-B14F-4D97-AF65-F5344CB8AC3E}">
        <p14:creationId xmlns:p14="http://schemas.microsoft.com/office/powerpoint/2010/main" val="214635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287D5CA-E2DF-4BC4-9699-34933FB9A4DA}" type="datetimeFigureOut">
              <a:rPr lang="es-MX" smtClean="0"/>
              <a:t>08/05/2018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1D8D7C9-0B48-483D-9660-C11693F33209}" type="slidenum">
              <a:rPr lang="es-MX" smtClean="0"/>
              <a:t>‹Nº›</a:t>
            </a:fld>
            <a:endParaRPr lang="es-MX"/>
          </a:p>
        </p:txBody>
      </p:sp>
    </p:spTree>
    <p:extLst>
      <p:ext uri="{BB962C8B-B14F-4D97-AF65-F5344CB8AC3E}">
        <p14:creationId xmlns:p14="http://schemas.microsoft.com/office/powerpoint/2010/main" val="409999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287D5CA-E2DF-4BC4-9699-34933FB9A4DA}" type="datetimeFigureOut">
              <a:rPr lang="es-MX" smtClean="0"/>
              <a:t>08/05/2018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1D8D7C9-0B48-483D-9660-C11693F33209}" type="slidenum">
              <a:rPr lang="es-MX" smtClean="0"/>
              <a:t>‹Nº›</a:t>
            </a:fld>
            <a:endParaRPr lang="es-MX"/>
          </a:p>
        </p:txBody>
      </p:sp>
    </p:spTree>
    <p:extLst>
      <p:ext uri="{BB962C8B-B14F-4D97-AF65-F5344CB8AC3E}">
        <p14:creationId xmlns:p14="http://schemas.microsoft.com/office/powerpoint/2010/main" val="261777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287D5CA-E2DF-4BC4-9699-34933FB9A4DA}" type="datetimeFigureOut">
              <a:rPr lang="es-MX" smtClean="0"/>
              <a:t>08/05/2018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1D8D7C9-0B48-483D-9660-C11693F33209}" type="slidenum">
              <a:rPr lang="es-MX" smtClean="0"/>
              <a:t>‹Nº›</a:t>
            </a:fld>
            <a:endParaRPr lang="es-MX"/>
          </a:p>
        </p:txBody>
      </p:sp>
    </p:spTree>
    <p:extLst>
      <p:ext uri="{BB962C8B-B14F-4D97-AF65-F5344CB8AC3E}">
        <p14:creationId xmlns:p14="http://schemas.microsoft.com/office/powerpoint/2010/main" val="287597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287D5CA-E2DF-4BC4-9699-34933FB9A4DA}" type="datetimeFigureOut">
              <a:rPr lang="es-MX" smtClean="0"/>
              <a:t>08/05/2018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1D8D7C9-0B48-483D-9660-C11693F33209}" type="slidenum">
              <a:rPr lang="es-MX" smtClean="0"/>
              <a:t>‹Nº›</a:t>
            </a:fld>
            <a:endParaRPr lang="es-MX"/>
          </a:p>
        </p:txBody>
      </p:sp>
    </p:spTree>
    <p:extLst>
      <p:ext uri="{BB962C8B-B14F-4D97-AF65-F5344CB8AC3E}">
        <p14:creationId xmlns:p14="http://schemas.microsoft.com/office/powerpoint/2010/main" val="155725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287D5CA-E2DF-4BC4-9699-34933FB9A4DA}" type="datetimeFigureOut">
              <a:rPr lang="es-MX" smtClean="0"/>
              <a:t>08/05/2018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1D8D7C9-0B48-483D-9660-C11693F33209}" type="slidenum">
              <a:rPr lang="es-MX" smtClean="0"/>
              <a:t>‹Nº›</a:t>
            </a:fld>
            <a:endParaRPr lang="es-MX"/>
          </a:p>
        </p:txBody>
      </p:sp>
    </p:spTree>
    <p:extLst>
      <p:ext uri="{BB962C8B-B14F-4D97-AF65-F5344CB8AC3E}">
        <p14:creationId xmlns:p14="http://schemas.microsoft.com/office/powerpoint/2010/main" val="333475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287D5CA-E2DF-4BC4-9699-34933FB9A4DA}" type="datetimeFigureOut">
              <a:rPr lang="es-MX" smtClean="0"/>
              <a:t>08/05/2018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1D8D7C9-0B48-483D-9660-C11693F33209}" type="slidenum">
              <a:rPr lang="es-MX" smtClean="0"/>
              <a:t>‹Nº›</a:t>
            </a:fld>
            <a:endParaRPr lang="es-MX"/>
          </a:p>
        </p:txBody>
      </p:sp>
    </p:spTree>
    <p:extLst>
      <p:ext uri="{BB962C8B-B14F-4D97-AF65-F5344CB8AC3E}">
        <p14:creationId xmlns:p14="http://schemas.microsoft.com/office/powerpoint/2010/main" val="406386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87D5CA-E2DF-4BC4-9699-34933FB9A4DA}" type="datetimeFigureOut">
              <a:rPr lang="es-MX" smtClean="0"/>
              <a:t>08/05/2018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1D8D7C9-0B48-483D-9660-C11693F33209}" type="slidenum">
              <a:rPr lang="es-MX" smtClean="0"/>
              <a:t>‹Nº›</a:t>
            </a:fld>
            <a:endParaRPr lang="es-MX"/>
          </a:p>
        </p:txBody>
      </p:sp>
    </p:spTree>
    <p:extLst>
      <p:ext uri="{BB962C8B-B14F-4D97-AF65-F5344CB8AC3E}">
        <p14:creationId xmlns:p14="http://schemas.microsoft.com/office/powerpoint/2010/main" val="299628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87D5CA-E2DF-4BC4-9699-34933FB9A4DA}" type="datetimeFigureOut">
              <a:rPr lang="es-MX" smtClean="0"/>
              <a:t>08/05/2018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1D8D7C9-0B48-483D-9660-C11693F33209}" type="slidenum">
              <a:rPr lang="es-MX" smtClean="0"/>
              <a:t>‹Nº›</a:t>
            </a:fld>
            <a:endParaRPr lang="es-MX"/>
          </a:p>
        </p:txBody>
      </p:sp>
    </p:spTree>
    <p:extLst>
      <p:ext uri="{BB962C8B-B14F-4D97-AF65-F5344CB8AC3E}">
        <p14:creationId xmlns:p14="http://schemas.microsoft.com/office/powerpoint/2010/main" val="78891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87D5CA-E2DF-4BC4-9699-34933FB9A4DA}" type="datetimeFigureOut">
              <a:rPr lang="es-MX" smtClean="0"/>
              <a:t>08/05/2018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1D8D7C9-0B48-483D-9660-C11693F33209}" type="slidenum">
              <a:rPr lang="es-MX" smtClean="0"/>
              <a:t>‹Nº›</a:t>
            </a:fld>
            <a:endParaRPr lang="es-MX"/>
          </a:p>
        </p:txBody>
      </p:sp>
    </p:spTree>
    <p:extLst>
      <p:ext uri="{BB962C8B-B14F-4D97-AF65-F5344CB8AC3E}">
        <p14:creationId xmlns:p14="http://schemas.microsoft.com/office/powerpoint/2010/main" val="121027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7D5CA-E2DF-4BC4-9699-34933FB9A4DA}" type="datetimeFigureOut">
              <a:rPr lang="es-MX" smtClean="0"/>
              <a:t>08/05/2018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8D7C9-0B48-483D-9660-C11693F33209}" type="slidenum">
              <a:rPr lang="es-MX" smtClean="0"/>
              <a:t>‹Nº›</a:t>
            </a:fld>
            <a:endParaRPr lang="es-MX"/>
          </a:p>
        </p:txBody>
      </p:sp>
    </p:spTree>
    <p:extLst>
      <p:ext uri="{BB962C8B-B14F-4D97-AF65-F5344CB8AC3E}">
        <p14:creationId xmlns:p14="http://schemas.microsoft.com/office/powerpoint/2010/main" val="323032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0" y="-28646"/>
            <a:ext cx="9170640" cy="690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272680" y="2391750"/>
            <a:ext cx="4572000" cy="2062103"/>
          </a:xfrm>
          <a:prstGeom prst="rect">
            <a:avLst/>
          </a:prstGeom>
        </p:spPr>
        <p:txBody>
          <a:bodyPr>
            <a:spAutoFit/>
          </a:bodyPr>
          <a:lstStyle/>
          <a:p>
            <a:r>
              <a:rPr lang="es-MX" sz="3200" dirty="0">
                <a:solidFill>
                  <a:schemeClr val="bg1"/>
                </a:solidFill>
              </a:rPr>
              <a:t>E</a:t>
            </a:r>
            <a:r>
              <a:rPr lang="es-MX" sz="3200" dirty="0" smtClean="0">
                <a:solidFill>
                  <a:schemeClr val="bg1"/>
                </a:solidFill>
              </a:rPr>
              <a:t>l enfoque sociocultural: el aprendizaje como acto social e internalización mediada de la cultura</a:t>
            </a:r>
            <a:endParaRPr lang="es-MX" sz="3200" dirty="0">
              <a:solidFill>
                <a:schemeClr val="bg1"/>
              </a:solidFill>
            </a:endParaRPr>
          </a:p>
        </p:txBody>
      </p:sp>
    </p:spTree>
    <p:extLst>
      <p:ext uri="{BB962C8B-B14F-4D97-AF65-F5344CB8AC3E}">
        <p14:creationId xmlns:p14="http://schemas.microsoft.com/office/powerpoint/2010/main" val="250347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 y="0"/>
            <a:ext cx="9145736" cy="683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050852" y="2492896"/>
            <a:ext cx="5185444" cy="3185430"/>
          </a:xfrm>
        </p:spPr>
        <p:txBody>
          <a:bodyPr>
            <a:noAutofit/>
          </a:bodyPr>
          <a:lstStyle/>
          <a:p>
            <a:pPr marL="0" indent="0">
              <a:buNone/>
            </a:pPr>
            <a:r>
              <a:rPr lang="es-MX" sz="1600" dirty="0"/>
              <a:t>D</a:t>
            </a:r>
            <a:r>
              <a:rPr lang="es-MX" sz="1600" dirty="0" smtClean="0"/>
              <a:t>ebe dirigirse no solo a los productos del nivel de desarrollo real de los niños, que reflejan los ciclos evolutivos ya completados( como las pruebas de rendimiento escolar), sino sobre todo para determinar el nivel de desarrollo potencial(las competencias emergentes que son puestas de manifiesto por las interacciones con otros que les proveen contexto)  si es posible establecer lo que algunos autores han denominado «la amplitud de la competencia cognitiva» en dominios específicos de conocimiento. </a:t>
            </a:r>
            <a:endParaRPr lang="es-MX" sz="1600" dirty="0"/>
          </a:p>
        </p:txBody>
      </p:sp>
      <p:sp>
        <p:nvSpPr>
          <p:cNvPr id="4" name="3 Rectángulo"/>
          <p:cNvSpPr/>
          <p:nvPr/>
        </p:nvSpPr>
        <p:spPr>
          <a:xfrm>
            <a:off x="2555776" y="1484784"/>
            <a:ext cx="3598294" cy="923330"/>
          </a:xfrm>
          <a:prstGeom prst="rect">
            <a:avLst/>
          </a:prstGeom>
          <a:noFill/>
        </p:spPr>
        <p:txBody>
          <a:bodyPr wrap="none" lIns="91440" tIns="45720" rIns="91440" bIns="45720">
            <a:spAutoFit/>
          </a:bodyPr>
          <a:lstStyle/>
          <a:p>
            <a:pPr algn="ctr"/>
            <a:r>
              <a:rPr lang="es-MX"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Evaluación: </a:t>
            </a:r>
            <a:endParaRPr lang="es-MX"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36184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95311" y="-1079288"/>
            <a:ext cx="6969399" cy="912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5210" y="836712"/>
            <a:ext cx="8229600" cy="720080"/>
          </a:xfrm>
        </p:spPr>
        <p:txBody>
          <a:bodyPr>
            <a:normAutofit fontScale="90000"/>
          </a:bodyPr>
          <a:lstStyle/>
          <a:p>
            <a:r>
              <a:rPr lang="es-ES" b="1" dirty="0" smtClean="0"/>
              <a:t/>
            </a:r>
            <a:br>
              <a:rPr lang="es-ES" b="1" dirty="0" smtClean="0"/>
            </a:br>
            <a:r>
              <a:rPr lang="es-ES" b="1" dirty="0" smtClean="0"/>
              <a:t>Bibliografía</a:t>
            </a:r>
            <a:r>
              <a:rPr lang="es-MX" b="1" dirty="0" smtClean="0"/>
              <a:t/>
            </a:r>
            <a:br>
              <a:rPr lang="es-MX" b="1" dirty="0" smtClean="0"/>
            </a:br>
            <a:endParaRPr lang="es-MX" dirty="0"/>
          </a:p>
        </p:txBody>
      </p:sp>
      <p:sp>
        <p:nvSpPr>
          <p:cNvPr id="3" name="2 Marcador de contenido"/>
          <p:cNvSpPr>
            <a:spLocks noGrp="1"/>
          </p:cNvSpPr>
          <p:nvPr>
            <p:ph idx="1"/>
          </p:nvPr>
        </p:nvSpPr>
        <p:spPr>
          <a:xfrm>
            <a:off x="1331640" y="2060848"/>
            <a:ext cx="6779096" cy="3701008"/>
          </a:xfrm>
        </p:spPr>
        <p:txBody>
          <a:bodyPr>
            <a:normAutofit fontScale="85000" lnSpcReduction="20000"/>
          </a:bodyPr>
          <a:lstStyle/>
          <a:p>
            <a:pPr marL="0" indent="0">
              <a:buNone/>
            </a:pPr>
            <a:r>
              <a:rPr lang="es-ES" sz="2600" i="1" dirty="0" smtClean="0"/>
              <a:t>-Club </a:t>
            </a:r>
            <a:r>
              <a:rPr lang="es-ES" sz="2600" i="1" dirty="0"/>
              <a:t>ensayos</a:t>
            </a:r>
            <a:r>
              <a:rPr lang="es-ES" sz="2600" dirty="0"/>
              <a:t>. (1 de mayo de 2014). Recuperado el 8 de mayo de 2018, de https://</a:t>
            </a:r>
            <a:r>
              <a:rPr lang="es-ES" sz="2600" dirty="0" smtClean="0"/>
              <a:t>www.clubensayos.com/Psicolog%C3%ADa/El-Enfoque-Sociocultural-El-Aprendizaje-Como-Acto-Social/1670436.html</a:t>
            </a:r>
          </a:p>
          <a:p>
            <a:pPr marL="0" indent="0">
              <a:buNone/>
            </a:pPr>
            <a:r>
              <a:rPr lang="es-MX" sz="2600" dirty="0" smtClean="0"/>
              <a:t>-Vygotsky</a:t>
            </a:r>
            <a:r>
              <a:rPr lang="es-MX" sz="2600" dirty="0"/>
              <a:t>, L. (21 de mayo de 2017). Obtenido de http://vnldbpa.blogspot.mx/2017/05/el-enfoque-sociocultural-el-aprendizaje.html</a:t>
            </a:r>
            <a:endParaRPr lang="es-MX" sz="2600" b="0" dirty="0" smtClean="0">
              <a:effectLst/>
            </a:endParaRPr>
          </a:p>
          <a:p>
            <a:pPr marL="0" indent="0">
              <a:buNone/>
            </a:pPr>
            <a:r>
              <a:rPr lang="es-MX" sz="2600" dirty="0"/>
              <a:t>https://www.clubensayos.com/Psicolog%C3%ADa/El-Enfoque-Sociocultural-El-Aprendizaje-Como-Acto-Social/1670436.html</a:t>
            </a:r>
            <a:r>
              <a:rPr lang="es-MX" b="0" dirty="0" smtClean="0">
                <a:effectLst/>
              </a:rPr>
              <a:t/>
            </a:r>
            <a:br>
              <a:rPr lang="es-MX" b="0" dirty="0" smtClean="0">
                <a:effectLst/>
              </a:rPr>
            </a:br>
            <a:endParaRPr lang="es-MX" dirty="0"/>
          </a:p>
          <a:p>
            <a:pPr marL="0" indent="0">
              <a:buNone/>
            </a:pPr>
            <a:endParaRPr lang="es-MX" dirty="0"/>
          </a:p>
        </p:txBody>
      </p:sp>
    </p:spTree>
    <p:extLst>
      <p:ext uri="{BB962C8B-B14F-4D97-AF65-F5344CB8AC3E}">
        <p14:creationId xmlns:p14="http://schemas.microsoft.com/office/powerpoint/2010/main" val="129803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0" t="7851" r="2513" b="4696"/>
          <a:stretch/>
        </p:blipFill>
        <p:spPr bwMode="auto">
          <a:xfrm>
            <a:off x="0" y="0"/>
            <a:ext cx="919264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Subtítulo"/>
          <p:cNvSpPr>
            <a:spLocks noGrp="1"/>
          </p:cNvSpPr>
          <p:nvPr>
            <p:ph type="subTitle" idx="1"/>
          </p:nvPr>
        </p:nvSpPr>
        <p:spPr>
          <a:xfrm>
            <a:off x="2267744" y="1844824"/>
            <a:ext cx="4733078" cy="3456384"/>
          </a:xfrm>
        </p:spPr>
        <p:txBody>
          <a:bodyPr>
            <a:normAutofit fontScale="55000" lnSpcReduction="20000"/>
          </a:bodyPr>
          <a:lstStyle/>
          <a:p>
            <a:r>
              <a:rPr lang="es-MX" sz="3800" dirty="0" smtClean="0">
                <a:solidFill>
                  <a:schemeClr val="tx1"/>
                </a:solidFill>
              </a:rPr>
              <a:t>Surge a partir del Constructivismo: El alumno crea sus propios procedimientos para resolver una situación problemática. Se basa principalmente en el aprendizaje sociocultural de cada individuo y por lo tanto en el medio en el cual se desarrolla. Su objeto de estudio es el individuo y sus procesos de interacción con el medio.</a:t>
            </a:r>
          </a:p>
          <a:p>
            <a:pPr algn="l"/>
            <a:r>
              <a:rPr lang="es-MX" sz="2900" dirty="0" smtClean="0">
                <a:solidFill>
                  <a:schemeClr val="tx1"/>
                </a:solidFill>
              </a:rPr>
              <a:t>Autor más representativo:</a:t>
            </a:r>
          </a:p>
          <a:p>
            <a:pPr algn="l"/>
            <a:r>
              <a:rPr lang="es-MX" sz="2900" dirty="0" smtClean="0">
                <a:solidFill>
                  <a:schemeClr val="tx1"/>
                </a:solidFill>
              </a:rPr>
              <a:t>Lev Vygotsky</a:t>
            </a:r>
          </a:p>
          <a:p>
            <a:endParaRPr lang="es-MX" dirty="0" smtClean="0"/>
          </a:p>
          <a:p>
            <a:endParaRPr lang="es-MX" dirty="0"/>
          </a:p>
        </p:txBody>
      </p:sp>
      <p:pic>
        <p:nvPicPr>
          <p:cNvPr id="2052" name="Picture 4" descr="https://lh4.googleusercontent.com/5fJXCiHmboN1mDOxmS_05G-XoLnc3Yp05w33b5md71xpwp1OosO0IbB2MNGiYrIpi2yOYH_9vahuCULD7FwXMgxH6aQZvy9MDYdBzJRi6SmZrvBSOi-4R8SpPm4P9G7hReKuPRm6S4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016" y="4005064"/>
            <a:ext cx="936104" cy="129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94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06" t="19444" r="20432" b="21445"/>
          <a:stretch/>
        </p:blipFill>
        <p:spPr bwMode="auto">
          <a:xfrm>
            <a:off x="17263" y="4192"/>
            <a:ext cx="9126737" cy="685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92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tiquettes,pancartes,tubes,sc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06"/>
            <a:ext cx="9143999"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067944" y="3363400"/>
            <a:ext cx="4896544" cy="3201219"/>
          </a:xfrm>
        </p:spPr>
        <p:txBody>
          <a:bodyPr>
            <a:normAutofit fontScale="47500" lnSpcReduction="20000"/>
          </a:bodyPr>
          <a:lstStyle/>
          <a:p>
            <a:pPr marL="0" indent="0" algn="ctr">
              <a:buNone/>
            </a:pPr>
            <a:r>
              <a:rPr lang="es-MX" sz="3800" b="1" dirty="0" smtClean="0">
                <a:solidFill>
                  <a:srgbClr val="FF6699"/>
                </a:solidFill>
              </a:rPr>
              <a:t>Las funciones mentales superiores</a:t>
            </a:r>
          </a:p>
          <a:p>
            <a:pPr marL="0" indent="0" algn="ctr">
              <a:buNone/>
            </a:pPr>
            <a:endParaRPr lang="es-MX" b="1" dirty="0" smtClean="0">
              <a:solidFill>
                <a:srgbClr val="FF6699"/>
              </a:solidFill>
            </a:endParaRPr>
          </a:p>
          <a:p>
            <a:pPr marL="0" indent="0">
              <a:buNone/>
            </a:pPr>
            <a:r>
              <a:rPr lang="es-MX" sz="3400" dirty="0" smtClean="0"/>
              <a:t> Están determinadas por la forma de ser de esa sociedad: son mediadas culturalmente.</a:t>
            </a:r>
          </a:p>
          <a:p>
            <a:pPr marL="0" indent="0">
              <a:buNone/>
            </a:pPr>
            <a:r>
              <a:rPr lang="es-MX" sz="3400" dirty="0" smtClean="0"/>
              <a:t>El comportamiento derivado de las funciones mentales superiores está abierto a mayores posibilidades. El conocimiento es resultado de la interacción social; en la interacción con los demás adquirimos conciencia de nosotros, aprendemos el uso de los símbolos que, a su vez, nos permiten pensar en formas cada vez mas complejas.</a:t>
            </a:r>
            <a:r>
              <a:rPr lang="es-MX" sz="3400" dirty="0" smtClean="0"/>
              <a:t> Para Vygotsky, a mayor interacción social, mayor conocimiento, más posibilidades de actuar, más robustas funciones mentales. </a:t>
            </a:r>
          </a:p>
          <a:p>
            <a:pPr marL="0" indent="0">
              <a:buNone/>
            </a:pPr>
            <a:endParaRPr lang="es-MX" dirty="0"/>
          </a:p>
        </p:txBody>
      </p:sp>
      <p:sp>
        <p:nvSpPr>
          <p:cNvPr id="5" name="4 Rectángulo"/>
          <p:cNvSpPr/>
          <p:nvPr/>
        </p:nvSpPr>
        <p:spPr>
          <a:xfrm>
            <a:off x="430194" y="3381594"/>
            <a:ext cx="3168352" cy="2123658"/>
          </a:xfrm>
          <a:prstGeom prst="rect">
            <a:avLst/>
          </a:prstGeom>
        </p:spPr>
        <p:txBody>
          <a:bodyPr wrap="square">
            <a:spAutoFit/>
          </a:bodyPr>
          <a:lstStyle/>
          <a:p>
            <a:pPr algn="ctr"/>
            <a:r>
              <a:rPr lang="es-MX" b="1" dirty="0" smtClean="0">
                <a:solidFill>
                  <a:srgbClr val="FF6699"/>
                </a:solidFill>
              </a:rPr>
              <a:t>Las funciones mentales inferiores </a:t>
            </a:r>
          </a:p>
          <a:p>
            <a:r>
              <a:rPr lang="es-MX" sz="1600" dirty="0" smtClean="0"/>
              <a:t>El comportamiento derivado de estas funciones es limitado; está condicionado por lo que podemos hacer. Nos limitan en nuestro comportamiento a una reacción o respuesta al ambiente. </a:t>
            </a:r>
            <a:endParaRPr lang="es-MX" sz="1600" dirty="0"/>
          </a:p>
        </p:txBody>
      </p:sp>
      <p:sp>
        <p:nvSpPr>
          <p:cNvPr id="8" name="7 Título"/>
          <p:cNvSpPr>
            <a:spLocks noGrp="1"/>
          </p:cNvSpPr>
          <p:nvPr>
            <p:ph type="title"/>
          </p:nvPr>
        </p:nvSpPr>
        <p:spPr>
          <a:xfrm>
            <a:off x="1326467" y="2390691"/>
            <a:ext cx="6491064" cy="830997"/>
          </a:xfrm>
          <a:prstGeom prst="rect">
            <a:avLst/>
          </a:prstGeom>
        </p:spPr>
        <p:txBody>
          <a:bodyPr wrap="square">
            <a:spAutoFit/>
          </a:bodyPr>
          <a:lstStyle/>
          <a:p>
            <a:pPr algn="ctr"/>
            <a:r>
              <a:rPr lang="es-MX" sz="2400" b="1" dirty="0" smtClean="0">
                <a:solidFill>
                  <a:srgbClr val="FF0066"/>
                </a:solidFill>
              </a:rPr>
              <a:t>Para Vygotsky existen dos tipos de funciones mentales: </a:t>
            </a:r>
            <a:endParaRPr lang="es-MX" sz="2400" b="1" dirty="0">
              <a:solidFill>
                <a:srgbClr val="FF0066"/>
              </a:solidFill>
            </a:endParaRPr>
          </a:p>
        </p:txBody>
      </p:sp>
    </p:spTree>
    <p:extLst>
      <p:ext uri="{BB962C8B-B14F-4D97-AF65-F5344CB8AC3E}">
        <p14:creationId xmlns:p14="http://schemas.microsoft.com/office/powerpoint/2010/main" val="26729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58" t="21032" r="19347" b="13492"/>
          <a:stretch/>
        </p:blipFill>
        <p:spPr bwMode="auto">
          <a:xfrm>
            <a:off x="0" y="0"/>
            <a:ext cx="91647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a:extLst>
              <a:ext uri="{FF2B5EF4-FFF2-40B4-BE49-F238E27FC236}">
                <a16:creationId xmlns:a16="http://schemas.microsoft.com/office/drawing/2014/main" xmlns="" id="{FB010DCC-59E2-4237-AC1E-493145026D00}"/>
              </a:ext>
            </a:extLst>
          </p:cNvPr>
          <p:cNvSpPr>
            <a:spLocks noGrp="1"/>
          </p:cNvSpPr>
          <p:nvPr>
            <p:ph type="title"/>
          </p:nvPr>
        </p:nvSpPr>
        <p:spPr>
          <a:xfrm>
            <a:off x="467544" y="116632"/>
            <a:ext cx="8229600" cy="778098"/>
          </a:xfrm>
        </p:spPr>
        <p:txBody>
          <a:bodyPr/>
          <a:lstStyle/>
          <a:p>
            <a:r>
              <a:rPr lang="es-MX" b="1" dirty="0">
                <a:ln w="22225">
                  <a:solidFill>
                    <a:schemeClr val="accent2"/>
                  </a:solidFill>
                  <a:prstDash val="solid"/>
                </a:ln>
                <a:solidFill>
                  <a:schemeClr val="accent2">
                    <a:lumMod val="40000"/>
                    <a:lumOff val="60000"/>
                  </a:schemeClr>
                </a:solidFill>
              </a:rPr>
              <a:t>Funciones mentales superiores</a:t>
            </a:r>
          </a:p>
        </p:txBody>
      </p:sp>
      <p:sp>
        <p:nvSpPr>
          <p:cNvPr id="3" name="Marcador de contenido 2">
            <a:extLst>
              <a:ext uri="{FF2B5EF4-FFF2-40B4-BE49-F238E27FC236}">
                <a16:creationId xmlns:a16="http://schemas.microsoft.com/office/drawing/2014/main" xmlns="" id="{75A3E3E6-D1D0-4C0C-AD21-5F801BA94915}"/>
              </a:ext>
            </a:extLst>
          </p:cNvPr>
          <p:cNvSpPr>
            <a:spLocks noGrp="1"/>
          </p:cNvSpPr>
          <p:nvPr>
            <p:ph idx="1"/>
          </p:nvPr>
        </p:nvSpPr>
        <p:spPr>
          <a:xfrm>
            <a:off x="188078" y="980728"/>
            <a:ext cx="8964488" cy="4680520"/>
          </a:xfrm>
        </p:spPr>
        <p:txBody>
          <a:bodyPr>
            <a:normAutofit fontScale="55000" lnSpcReduction="20000"/>
          </a:bodyPr>
          <a:lstStyle/>
          <a:p>
            <a:pPr marL="0" indent="0">
              <a:buNone/>
            </a:pPr>
            <a:r>
              <a:rPr lang="es-MX" b="1" dirty="0">
                <a:solidFill>
                  <a:srgbClr val="7030A0"/>
                </a:solidFill>
                <a:effectLst>
                  <a:glow rad="228600">
                    <a:schemeClr val="accent4">
                      <a:satMod val="175000"/>
                      <a:alpha val="40000"/>
                    </a:schemeClr>
                  </a:glow>
                </a:effectLst>
              </a:rPr>
              <a:t>Se adquieren en la interacción social, en la zona de desarrollo próximo. </a:t>
            </a:r>
          </a:p>
          <a:p>
            <a:pPr marL="0" indent="0">
              <a:buNone/>
            </a:pPr>
            <a:endParaRPr lang="es-MX" b="1" dirty="0">
              <a:solidFill>
                <a:srgbClr val="7030A0"/>
              </a:solidFill>
              <a:effectLst>
                <a:glow rad="228600">
                  <a:schemeClr val="accent4">
                    <a:satMod val="175000"/>
                    <a:alpha val="40000"/>
                  </a:schemeClr>
                </a:glow>
              </a:effectLst>
            </a:endParaRPr>
          </a:p>
          <a:p>
            <a:pPr marL="0" indent="0">
              <a:buNone/>
            </a:pPr>
            <a:r>
              <a:rPr lang="es-MX" b="1" dirty="0">
                <a:solidFill>
                  <a:srgbClr val="7030A0"/>
                </a:solidFill>
                <a:effectLst>
                  <a:glow rad="228600">
                    <a:schemeClr val="accent4">
                      <a:satMod val="175000"/>
                      <a:alpha val="40000"/>
                    </a:schemeClr>
                  </a:glow>
                </a:effectLst>
              </a:rPr>
              <a:t>¿Qué es lo que hace que aprendamos, que construyamos el conocimiento?. </a:t>
            </a:r>
          </a:p>
          <a:p>
            <a:pPr marL="0" indent="0">
              <a:buNone/>
            </a:pPr>
            <a:r>
              <a:rPr lang="es-MX" b="1" dirty="0">
                <a:solidFill>
                  <a:srgbClr val="7030A0"/>
                </a:solidFill>
                <a:effectLst>
                  <a:glow rad="228600">
                    <a:schemeClr val="accent4">
                      <a:satMod val="175000"/>
                      <a:alpha val="40000"/>
                    </a:schemeClr>
                  </a:glow>
                </a:effectLst>
              </a:rPr>
              <a:t>La respuesta a estas preguntas es la siguiente: los símbolos, las obras de arte, la escritura, los diagramas, los mapas, los dibujos, los signos, los sistemas numéricos, las herramientas psicológicas.</a:t>
            </a:r>
          </a:p>
          <a:p>
            <a:pPr marL="0" indent="0">
              <a:buNone/>
            </a:pPr>
            <a:r>
              <a:rPr lang="es-MX" b="1" dirty="0">
                <a:solidFill>
                  <a:srgbClr val="7030A0"/>
                </a:solidFill>
                <a:effectLst>
                  <a:glow rad="228600">
                    <a:schemeClr val="accent4">
                      <a:satMod val="175000"/>
                      <a:alpha val="40000"/>
                    </a:schemeClr>
                  </a:glow>
                </a:effectLst>
              </a:rPr>
              <a:t>Las herramientas psicológicas son el puente entre las funciones mentales inferiores y las funciones mentales superiores y, dentro de estas, el puente entre las habilidades interpsicológicas (sociales) y las intrapsicológicas (personales). Las herramientas psicológicas median nuestros pensamientos, sentimientos y conductas. Nuestra capacidad de pensar, sentir y actuar depende de las herramientas psicológicas que usamos para desarrollar esas funciones mentales superiores, ya sean interpsicológicas o intrapsicológicas.</a:t>
            </a:r>
          </a:p>
          <a:p>
            <a:pPr marL="0" indent="0">
              <a:buNone/>
            </a:pPr>
            <a:endParaRPr lang="es-MX" b="1" dirty="0">
              <a:solidFill>
                <a:srgbClr val="7030A0"/>
              </a:solidFill>
              <a:effectLst>
                <a:glow rad="228600">
                  <a:schemeClr val="accent4">
                    <a:satMod val="175000"/>
                    <a:alpha val="40000"/>
                  </a:schemeClr>
                </a:glow>
              </a:effectLst>
            </a:endParaRPr>
          </a:p>
          <a:p>
            <a:pPr marL="0" indent="0">
              <a:buNone/>
            </a:pPr>
            <a:r>
              <a:rPr lang="es-MX" b="1" dirty="0">
                <a:solidFill>
                  <a:srgbClr val="7030A0"/>
                </a:solidFill>
                <a:effectLst>
                  <a:glow rad="228600">
                    <a:schemeClr val="accent4">
                      <a:satMod val="175000"/>
                      <a:alpha val="40000"/>
                    </a:schemeClr>
                  </a:glow>
                </a:effectLst>
              </a:rPr>
              <a:t>Tal vez la herramienta psicológica más importante es el lenguaje. </a:t>
            </a:r>
            <a:r>
              <a:rPr lang="es-MX" b="1" dirty="0" smtClean="0">
                <a:solidFill>
                  <a:srgbClr val="7030A0"/>
                </a:solidFill>
                <a:effectLst>
                  <a:glow rad="228600">
                    <a:schemeClr val="accent4">
                      <a:satMod val="175000"/>
                      <a:alpha val="40000"/>
                    </a:schemeClr>
                  </a:glow>
                </a:effectLst>
              </a:rPr>
              <a:t>Inicialmente, usamos </a:t>
            </a:r>
            <a:r>
              <a:rPr lang="es-MX" b="1" dirty="0">
                <a:solidFill>
                  <a:srgbClr val="7030A0"/>
                </a:solidFill>
                <a:effectLst>
                  <a:glow rad="228600">
                    <a:schemeClr val="accent4">
                      <a:satMod val="175000"/>
                      <a:alpha val="40000"/>
                    </a:schemeClr>
                  </a:glow>
                </a:effectLst>
              </a:rPr>
              <a:t>el lenguaje como medio de comunicación entre los individuos en las interacciones sociales. Progresivamente, el lenguaje se convierte en una habilidad intrapsicológica y por consiguiente, en una herramienta con la que pensamos y controlamos nuestro propio comportamiento.</a:t>
            </a:r>
            <a:r>
              <a:rPr lang="es-MX" dirty="0">
                <a:solidFill>
                  <a:srgbClr val="0070C0"/>
                </a:solidFill>
              </a:rPr>
              <a:t/>
            </a:r>
            <a:br>
              <a:rPr lang="es-MX" dirty="0">
                <a:solidFill>
                  <a:srgbClr val="0070C0"/>
                </a:solidFill>
              </a:rPr>
            </a:br>
            <a:endParaRPr lang="es-MX" dirty="0">
              <a:solidFill>
                <a:srgbClr val="0070C0"/>
              </a:solidFill>
            </a:endParaRPr>
          </a:p>
        </p:txBody>
      </p:sp>
    </p:spTree>
    <p:extLst>
      <p:ext uri="{BB962C8B-B14F-4D97-AF65-F5344CB8AC3E}">
        <p14:creationId xmlns:p14="http://schemas.microsoft.com/office/powerpoint/2010/main" val="279834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99"/>
          <a:stretch/>
        </p:blipFill>
        <p:spPr bwMode="auto">
          <a:xfrm>
            <a:off x="0" y="0"/>
            <a:ext cx="91325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51486" y="2326222"/>
            <a:ext cx="6136738" cy="4525963"/>
          </a:xfrm>
        </p:spPr>
        <p:txBody>
          <a:bodyPr>
            <a:normAutofit/>
          </a:bodyPr>
          <a:lstStyle/>
          <a:p>
            <a:pPr marL="0" indent="0">
              <a:buNone/>
            </a:pPr>
            <a:r>
              <a:rPr lang="es-MX" sz="2400" dirty="0"/>
              <a:t>Las aplicaciones de Paradigma Socio -Cultural al campo de la educación son muy recientes , la aplicación en educación genere el llamado </a:t>
            </a:r>
            <a:r>
              <a:rPr lang="es-MX" sz="2400" b="1" u="sng" dirty="0"/>
              <a:t>Aprendizaje </a:t>
            </a:r>
            <a:r>
              <a:rPr lang="es-MX" sz="2400" b="1" u="sng" dirty="0" smtClean="0"/>
              <a:t>Socializado</a:t>
            </a:r>
            <a:r>
              <a:rPr lang="es-MX" sz="2400" b="1" dirty="0" smtClean="0"/>
              <a:t>. </a:t>
            </a:r>
            <a:r>
              <a:rPr lang="es-MX" sz="2400" dirty="0" smtClean="0"/>
              <a:t>Gran </a:t>
            </a:r>
            <a:r>
              <a:rPr lang="es-MX" sz="2400" dirty="0"/>
              <a:t>partes de lo aplicado se basa en el concepto de </a:t>
            </a:r>
            <a:r>
              <a:rPr lang="es-MX" sz="2400" dirty="0" err="1"/>
              <a:t>Vigotsky</a:t>
            </a:r>
            <a:r>
              <a:rPr lang="es-MX" sz="2400" dirty="0"/>
              <a:t> de ¨Zona de desarrollo próximo¨ y sus ideas de la internalización y autorregulación de funciones y procesos psicológicos </a:t>
            </a:r>
            <a:r>
              <a:rPr lang="es-MX" sz="2400" b="0" dirty="0" smtClean="0">
                <a:effectLst/>
              </a:rPr>
              <a:t/>
            </a:r>
            <a:br>
              <a:rPr lang="es-MX" sz="2400" b="0" dirty="0" smtClean="0">
                <a:effectLst/>
              </a:rPr>
            </a:br>
            <a:endParaRPr lang="es-MX" sz="2400" dirty="0"/>
          </a:p>
        </p:txBody>
      </p:sp>
      <p:sp>
        <p:nvSpPr>
          <p:cNvPr id="4" name="3 Rectángulo"/>
          <p:cNvSpPr/>
          <p:nvPr/>
        </p:nvSpPr>
        <p:spPr>
          <a:xfrm>
            <a:off x="1187624" y="1484784"/>
            <a:ext cx="5285806"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MX" sz="4000" b="1" cap="none" spc="0" dirty="0" smtClean="0">
                <a:ln/>
                <a:solidFill>
                  <a:schemeClr val="accent3"/>
                </a:solidFill>
                <a:effectLst/>
              </a:rPr>
              <a:t>Aprendizaje socializado </a:t>
            </a:r>
            <a:endParaRPr lang="es-MX" sz="4000" b="1" cap="none" spc="0" dirty="0">
              <a:ln/>
              <a:solidFill>
                <a:schemeClr val="accent3"/>
              </a:solidFill>
              <a:effectLst/>
            </a:endParaRPr>
          </a:p>
        </p:txBody>
      </p:sp>
    </p:spTree>
    <p:extLst>
      <p:ext uri="{BB962C8B-B14F-4D97-AF65-F5344CB8AC3E}">
        <p14:creationId xmlns:p14="http://schemas.microsoft.com/office/powerpoint/2010/main" val="226792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073" t="20635" r="19570" b="13492"/>
          <a:stretch/>
        </p:blipFill>
        <p:spPr bwMode="auto">
          <a:xfrm>
            <a:off x="0" y="0"/>
            <a:ext cx="9144000" cy="681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764704"/>
            <a:ext cx="8229600" cy="1143000"/>
          </a:xfrm>
        </p:spPr>
        <p:txBody>
          <a:bodyPr>
            <a:normAutofit/>
          </a:bodyPr>
          <a:lstStyle/>
          <a:p>
            <a:r>
              <a:rPr lang="es-MX" sz="3200" b="1" dirty="0" smtClean="0">
                <a:ln>
                  <a:solidFill>
                    <a:srgbClr val="0070C0"/>
                  </a:solidFill>
                </a:ln>
                <a:solidFill>
                  <a:srgbClr val="00B0F0"/>
                </a:solidFill>
                <a:effectLst>
                  <a:glow rad="139700">
                    <a:schemeClr val="accent5">
                      <a:satMod val="175000"/>
                      <a:alpha val="40000"/>
                    </a:schemeClr>
                  </a:glow>
                </a:effectLst>
              </a:rPr>
              <a:t>Metas y los objetivos de la educación</a:t>
            </a:r>
            <a:endParaRPr lang="es-MX" sz="3200" dirty="0"/>
          </a:p>
        </p:txBody>
      </p:sp>
      <p:sp>
        <p:nvSpPr>
          <p:cNvPr id="3" name="2 Marcador de contenido"/>
          <p:cNvSpPr>
            <a:spLocks noGrp="1"/>
          </p:cNvSpPr>
          <p:nvPr>
            <p:ph idx="1"/>
          </p:nvPr>
        </p:nvSpPr>
        <p:spPr>
          <a:xfrm>
            <a:off x="1043608" y="1916832"/>
            <a:ext cx="6624736" cy="3696078"/>
          </a:xfrm>
        </p:spPr>
        <p:txBody>
          <a:bodyPr>
            <a:normAutofit fontScale="70000" lnSpcReduction="20000"/>
          </a:bodyPr>
          <a:lstStyle/>
          <a:p>
            <a:pPr marL="0" indent="0">
              <a:buNone/>
            </a:pPr>
            <a:r>
              <a:rPr lang="es-MX" dirty="0" smtClean="0">
                <a:ln>
                  <a:solidFill>
                    <a:srgbClr val="002060"/>
                  </a:solidFill>
                </a:ln>
              </a:rPr>
              <a:t>La educación se debe de promover el desarrollo sociocultural y cognitivo al alumnos , donde los procesos de desarrollo no son autónomos de los procesos educativos , ambos están vinculados desde el primer día de vida del niño,  en tanto que este es participante de un contexto sociocultural y existen los otros (padres , los compañeros , la escuela), quienes interactúan con él para transmitir una cultura.</a:t>
            </a:r>
          </a:p>
          <a:p>
            <a:pPr marL="0" indent="0">
              <a:buNone/>
            </a:pPr>
            <a:endParaRPr lang="es-MX" dirty="0" smtClean="0">
              <a:ln>
                <a:solidFill>
                  <a:srgbClr val="002060"/>
                </a:solidFill>
              </a:ln>
            </a:endParaRPr>
          </a:p>
          <a:p>
            <a:pPr marL="0" indent="0">
              <a:buNone/>
            </a:pPr>
            <a:r>
              <a:rPr lang="es-MX" dirty="0" smtClean="0">
                <a:ln>
                  <a:solidFill>
                    <a:srgbClr val="002060"/>
                  </a:solidFill>
                </a:ln>
              </a:rPr>
              <a:t>La enseñanza del niño debe de coordinarse con el desarrollo del niño para poder promover niveles superiores de avance y autorregulación.</a:t>
            </a:r>
          </a:p>
          <a:p>
            <a:endParaRPr lang="es-MX" dirty="0"/>
          </a:p>
        </p:txBody>
      </p:sp>
    </p:spTree>
    <p:extLst>
      <p:ext uri="{BB962C8B-B14F-4D97-AF65-F5344CB8AC3E}">
        <p14:creationId xmlns:p14="http://schemas.microsoft.com/office/powerpoint/2010/main" val="80117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2480" cy="665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475656" y="4149080"/>
            <a:ext cx="6984776" cy="2897163"/>
          </a:xfrm>
        </p:spPr>
        <p:txBody>
          <a:bodyPr>
            <a:normAutofit/>
          </a:bodyPr>
          <a:lstStyle/>
          <a:p>
            <a:pPr marL="0" indent="0" algn="ctr">
              <a:buNone/>
            </a:pPr>
            <a:r>
              <a:rPr lang="es-MX" sz="2800" dirty="0" smtClean="0"/>
              <a:t>El alumno debe ser visto como un ente social, protagonista y producto de las múltiples interacciones sociales en que se ve involucrado a lo largo de su vida escolar y extraescolar. </a:t>
            </a:r>
            <a:endParaRPr lang="es-MX" sz="2800" dirty="0"/>
          </a:p>
        </p:txBody>
      </p:sp>
      <p:sp>
        <p:nvSpPr>
          <p:cNvPr id="4" name="3 Rectángulo"/>
          <p:cNvSpPr/>
          <p:nvPr/>
        </p:nvSpPr>
        <p:spPr>
          <a:xfrm>
            <a:off x="2267744" y="3571311"/>
            <a:ext cx="5256584" cy="58477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MX" sz="3200" b="1" cap="all" spc="0" dirty="0" smtClean="0">
                <a:ln/>
                <a:solidFill>
                  <a:schemeClr val="accent1"/>
                </a:solidFill>
                <a:effectLst>
                  <a:reflection blurRad="10000" stA="55000" endPos="48000" dist="500" dir="5400000" sy="-100000" algn="bl" rotWithShape="0"/>
                </a:effectLst>
              </a:rPr>
              <a:t>Concepción del alumno</a:t>
            </a:r>
            <a:endParaRPr lang="es-MX" sz="3200" b="1" cap="all" spc="0" dirty="0">
              <a:ln/>
              <a:solidFill>
                <a:schemeClr val="accent1"/>
              </a:solidFill>
              <a:effectLst>
                <a:reflection blurRad="10000" stA="55000" endPos="48000" dist="500" dir="5400000" sy="-100000" algn="bl" rotWithShape="0"/>
              </a:effectLst>
            </a:endParaRPr>
          </a:p>
        </p:txBody>
      </p:sp>
    </p:spTree>
    <p:extLst>
      <p:ext uri="{BB962C8B-B14F-4D97-AF65-F5344CB8AC3E}">
        <p14:creationId xmlns:p14="http://schemas.microsoft.com/office/powerpoint/2010/main" val="216819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artelaki-onoma025.jpg 375×401 píx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98"/>
            <a:ext cx="9144000" cy="689100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800707" y="3356992"/>
            <a:ext cx="7542585" cy="4525963"/>
          </a:xfrm>
        </p:spPr>
        <p:txBody>
          <a:bodyPr>
            <a:normAutofit/>
          </a:bodyPr>
          <a:lstStyle/>
          <a:p>
            <a:pPr marL="0" indent="0">
              <a:buNone/>
            </a:pPr>
            <a:r>
              <a:rPr lang="es-MX" sz="2400" dirty="0" smtClean="0"/>
              <a:t>La tarea </a:t>
            </a:r>
            <a:r>
              <a:rPr lang="es-MX" sz="2400" dirty="0" err="1" smtClean="0"/>
              <a:t>instruccional</a:t>
            </a:r>
            <a:r>
              <a:rPr lang="es-MX" sz="2400" dirty="0" smtClean="0"/>
              <a:t> se realiza por medio de la provisión de apoyos estratégicos a los alumnos, para lograr una solución superior del problema a aprender, también por el planteamiento de preguntas claves o por la inducción del </a:t>
            </a:r>
            <a:r>
              <a:rPr lang="es-MX" sz="2400" dirty="0" err="1" smtClean="0"/>
              <a:t>autocuestionamiento</a:t>
            </a:r>
            <a:r>
              <a:rPr lang="es-MX" sz="2400" dirty="0" smtClean="0"/>
              <a:t> del niño. La instrucción escolar debe preocuparse menos por las conductas, conocimientos «fosilizados» o automatizados y mas por aquellos en proceso de cambio. </a:t>
            </a:r>
            <a:endParaRPr lang="es-MX" sz="2400" dirty="0"/>
          </a:p>
        </p:txBody>
      </p:sp>
      <p:sp>
        <p:nvSpPr>
          <p:cNvPr id="5" name="4 Rectángulo"/>
          <p:cNvSpPr/>
          <p:nvPr/>
        </p:nvSpPr>
        <p:spPr>
          <a:xfrm>
            <a:off x="2732649" y="2147163"/>
            <a:ext cx="3678699"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MX"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Metodología de </a:t>
            </a:r>
            <a:br>
              <a:rPr lang="es-MX"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MX"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enseñanza</a:t>
            </a:r>
            <a:endParaRPr lang="es-MX"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5063689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813</Words>
  <Application>Microsoft Office PowerPoint</Application>
  <PresentationFormat>Presentación en pantalla (4:3)</PresentationFormat>
  <Paragraphs>35</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Para Vygotsky existen dos tipos de funciones mentales: </vt:lpstr>
      <vt:lpstr>Funciones mentales superiores</vt:lpstr>
      <vt:lpstr>Presentación de PowerPoint</vt:lpstr>
      <vt:lpstr>Metas y los objetivos de la educación</vt:lpstr>
      <vt:lpstr>Presentación de PowerPoint</vt:lpstr>
      <vt:lpstr>Presentación de PowerPoint</vt:lpstr>
      <vt:lpstr>Presentación de PowerPoint</vt:lpstr>
      <vt:lpstr> Bibliografía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Zapata</dc:creator>
  <cp:lastModifiedBy>Belen Zapata</cp:lastModifiedBy>
  <cp:revision>16</cp:revision>
  <dcterms:created xsi:type="dcterms:W3CDTF">2018-05-08T23:17:22Z</dcterms:created>
  <dcterms:modified xsi:type="dcterms:W3CDTF">2018-05-09T01:43:14Z</dcterms:modified>
</cp:coreProperties>
</file>