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T Sans Narrow"/>
      <p:regular r:id="rId16"/>
      <p:bold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bold.fntdata"/><Relationship Id="rId16" Type="http://schemas.openxmlformats.org/officeDocument/2006/relationships/font" Target="fonts/PTSansNarrow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rocioarellanom.blogspot.mx/2009/05/aprendizaje-significativo.html" TargetMode="External"/><Relationship Id="rId4" Type="http://schemas.openxmlformats.org/officeDocument/2006/relationships/hyperlink" Target="https://prezi.com/axatcblc3pdv/una-mirada-cognitiva-en-la-educacion-la/" TargetMode="External"/><Relationship Id="rId5" Type="http://schemas.openxmlformats.org/officeDocument/2006/relationships/hyperlink" Target="http://mjbpa.blogspot.mx/2017/04/una-mirada-cognitiva-en-la-educacion-la.html" TargetMode="External"/><Relationship Id="rId6" Type="http://schemas.openxmlformats.org/officeDocument/2006/relationships/hyperlink" Target="http://aprendizajesinfin.blogspot.mx/2010/11/ventajas-del-aprendizaje-significativo.html" TargetMode="External"/><Relationship Id="rId7" Type="http://schemas.openxmlformats.org/officeDocument/2006/relationships/hyperlink" Target="https://sites.google.com/site/tecncafeglobal/desventajas-del-aprendizaje-significativo" TargetMode="External"/><Relationship Id="rId8" Type="http://schemas.openxmlformats.org/officeDocument/2006/relationships/hyperlink" Target="https://www.educacioninicial.com/c/001/451-aprendizaje-significativo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2t-fdmkJoMw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ctrTitle"/>
          </p:nvPr>
        </p:nvSpPr>
        <p:spPr>
          <a:xfrm>
            <a:off x="91575" y="384450"/>
            <a:ext cx="8520600" cy="52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T</a:t>
            </a:r>
            <a:r>
              <a:rPr lang="es" sz="3600"/>
              <a:t>eoría</a:t>
            </a:r>
            <a:r>
              <a:rPr lang="es" sz="3600"/>
              <a:t> ausbeliana del aprendizaje significativo </a:t>
            </a:r>
            <a:endParaRPr sz="3600"/>
          </a:p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311700" y="4167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Integrantes del equipo: Itzel Garcia Balderas Fatima Samaniego y Daniela Quilantán.</a:t>
            </a:r>
            <a:endParaRPr sz="14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/>
              <a:t>Año y sección: 1A.</a:t>
            </a:r>
            <a:endParaRPr sz="1400"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1581" y="1512063"/>
            <a:ext cx="1560831" cy="20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/>
        </p:nvSpPr>
        <p:spPr>
          <a:xfrm>
            <a:off x="1766450" y="477975"/>
            <a:ext cx="3761400" cy="7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Referencias </a:t>
            </a:r>
            <a:r>
              <a:rPr lang="es"/>
              <a:t>bibliográficas</a:t>
            </a:r>
            <a:endParaRPr/>
          </a:p>
        </p:txBody>
      </p:sp>
      <p:sp>
        <p:nvSpPr>
          <p:cNvPr id="127" name="Shape 127"/>
          <p:cNvSpPr txBox="1"/>
          <p:nvPr/>
        </p:nvSpPr>
        <p:spPr>
          <a:xfrm>
            <a:off x="914400" y="1371600"/>
            <a:ext cx="78555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u="sng">
                <a:solidFill>
                  <a:schemeClr val="hlink"/>
                </a:solidFill>
                <a:hlinkClick r:id="rId3"/>
              </a:rPr>
              <a:t>http://rocioarellanom.blogspot.mx/2009/05/aprendizaje-significativo.htm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https://prezi.com/axatcblc3pdv/una-mirada-cognitiva-en-la-educacion-la/</a:t>
            </a:r>
            <a:endParaRPr sz="100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br>
              <a:rPr lang="es" sz="1000">
                <a:highlight>
                  <a:srgbClr val="FFFFFF"/>
                </a:highlight>
              </a:rPr>
            </a:br>
            <a:r>
              <a:rPr lang="es" sz="10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http://mjbpa.blogspot.mx/2017/04/una-mirada-cognitiva-en-la-educacion-la.html</a:t>
            </a:r>
            <a:endParaRPr sz="100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ighlight>
                  <a:srgbClr val="FFFFFF"/>
                </a:highlight>
                <a:hlinkClick r:id="rId6"/>
              </a:rPr>
              <a:t>http://aprendizajesinfin.blogspot.mx/2010/11/ventajas-del-aprendizaje-significativo.html</a:t>
            </a:r>
            <a:endParaRPr sz="100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ighlight>
                  <a:srgbClr val="FFFFFF"/>
                </a:highlight>
                <a:hlinkClick r:id="rId7"/>
              </a:rPr>
              <a:t>https://sites.google.com/site/tecncafeglobal/desventajas-del-aprendizaje-significativo</a:t>
            </a:r>
            <a:endParaRPr sz="100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u="sng">
                <a:solidFill>
                  <a:schemeClr val="hlink"/>
                </a:solidFill>
                <a:highlight>
                  <a:srgbClr val="FFFFFF"/>
                </a:highlight>
                <a:hlinkClick r:id="rId8"/>
              </a:rPr>
              <a:t>https://www.educacioninicial.com/c/001/451-aprendizaje-significativo/</a:t>
            </a:r>
            <a:endParaRPr sz="100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highlight>
                <a:srgbClr val="FFFFFF"/>
              </a:highligh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ctrTitle"/>
          </p:nvPr>
        </p:nvSpPr>
        <p:spPr>
          <a:xfrm>
            <a:off x="236050" y="397100"/>
            <a:ext cx="8520600" cy="62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/>
              <a:t>¿Quién fue </a:t>
            </a:r>
            <a:r>
              <a:rPr lang="es" sz="1600"/>
              <a:t>ausubel</a:t>
            </a:r>
            <a:r>
              <a:rPr lang="es" sz="1600"/>
              <a:t>?</a:t>
            </a:r>
            <a:endParaRPr sz="1600"/>
          </a:p>
        </p:txBody>
      </p:sp>
      <p:sp>
        <p:nvSpPr>
          <p:cNvPr id="74" name="Shape 74"/>
          <p:cNvSpPr txBox="1"/>
          <p:nvPr>
            <p:ph idx="1" type="subTitle"/>
          </p:nvPr>
        </p:nvSpPr>
        <p:spPr>
          <a:xfrm>
            <a:off x="340850" y="1214925"/>
            <a:ext cx="8632500" cy="30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33333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Fue un psicólogo y pedagogo estadounidense que desarrolló la teoría del aprendizaje significativo, una de las principales aportaciones de la pedagogía constructivista. Desarrolló en su país una importante labor profesional y teórica como psicólogo de la educación escolar. Dio a conocer lo más importante de sus estudios en los años 60, en obras como Psicología del aprendizaje significativo verbal y Psicología educativa: un punto de vista cognoscitivo.</a:t>
            </a:r>
            <a:endParaRPr sz="1400">
              <a:solidFill>
                <a:srgbClr val="33333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33333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Durante mucho tiempo se consideró que el aprendizaje era sinónimo de cambio de conducta, esto, porque dominó una perspectiva conductista de la labor educativa; sin embargo, se puede afirmar con certeza que el aprendizaje humano va más allá de un simple cambio de conducta, conduce a un cambio en el significado de la experiencia.</a:t>
            </a:r>
            <a:endParaRPr sz="1400">
              <a:solidFill>
                <a:srgbClr val="33333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400">
                <a:solidFill>
                  <a:srgbClr val="33333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La experiencia humana no solo implica pensamiento, sino también afectividad y únicamente cuando se consideran en conjunto se capacita al individuo para enriquecer el significado de su experiencia. </a:t>
            </a:r>
            <a:endParaRPr sz="1400">
              <a:solidFill>
                <a:srgbClr val="33333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40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highlight>
                  <a:srgbClr val="FFFFFF"/>
                </a:highlight>
              </a:rPr>
              <a:t>¿QUE ES LA </a:t>
            </a:r>
            <a:r>
              <a:rPr lang="es" sz="1600">
                <a:highlight>
                  <a:srgbClr val="FFFFFF"/>
                </a:highlight>
              </a:rPr>
              <a:t>TEORÍA</a:t>
            </a:r>
            <a:r>
              <a:rPr lang="es" sz="1600">
                <a:highlight>
                  <a:srgbClr val="FFFFFF"/>
                </a:highlight>
              </a:rPr>
              <a:t> DEL APRENDIZAJE SIGNIFICATIVO?</a:t>
            </a:r>
            <a:endParaRPr sz="1600"/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T Sans Narrow"/>
              <a:buChar char="●"/>
            </a:pPr>
            <a:r>
              <a:rPr lang="es" sz="1600">
                <a:solidFill>
                  <a:srgbClr val="333333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Se ocupa los procesos mismos que el individuo pone en juego para aprender.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T Sans Narrow"/>
              <a:buChar char="●"/>
            </a:pPr>
            <a:r>
              <a:rPr lang="es" sz="1600">
                <a:solidFill>
                  <a:srgbClr val="333333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Aborda todos y cada uno de los elementos, factores, condiciones y tipos que garantizan la adquisición, la asimilación y la retención del contenido que la escuela ofrece al alumno, de modo que adquiera significado para el mismo. 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T Sans Narrow"/>
              <a:buChar char="●"/>
            </a:pPr>
            <a:r>
              <a:rPr lang="es" sz="1600">
                <a:solidFill>
                  <a:srgbClr val="333333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Se considera la teoría del aprendizaje significativo como una teoría cognitiva de reestructuración.</a:t>
            </a:r>
            <a:endParaRPr sz="1600">
              <a:solidFill>
                <a:srgbClr val="333333"/>
              </a:solidFill>
              <a:highlight>
                <a:srgbClr val="FFFFFF"/>
              </a:highlight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30200" lvl="0" marL="45720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T Sans Narrow"/>
              <a:buChar char="●"/>
            </a:pPr>
            <a:r>
              <a:rPr lang="es" sz="1600">
                <a:solidFill>
                  <a:srgbClr val="333333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Se construye desde el enfoque organicista del individuo y que se centra en el aprendizaje generado en un contexto escolar.</a:t>
            </a:r>
            <a:endParaRPr sz="1600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975" y="3108200"/>
            <a:ext cx="2807776" cy="17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132375" y="472750"/>
            <a:ext cx="8700000" cy="4453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2794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400">
              <a:solidFill>
                <a:srgbClr val="00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132375" y="671350"/>
            <a:ext cx="8386500" cy="42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940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                                   Existen 3 modalidades de aprendizaje significativo:</a:t>
            </a:r>
            <a:endParaRPr b="1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2794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00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33333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•</a:t>
            </a:r>
            <a:r>
              <a:rPr b="1" lang="es" sz="1300">
                <a:solidFill>
                  <a:srgbClr val="388A2E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Aprendizaje de representaciones:</a:t>
            </a:r>
            <a:r>
              <a:rPr lang="es" sz="1300">
                <a:solidFill>
                  <a:srgbClr val="33333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es cuando el niño adquiere el vocabulario. Primero aprende palabras que representan objetos reales que tienen significado para él. Sin embargo no los identifica como categorías.</a:t>
            </a:r>
            <a:endParaRPr sz="1300">
              <a:solidFill>
                <a:srgbClr val="33333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rgbClr val="33333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300">
                <a:solidFill>
                  <a:srgbClr val="388A2E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•Aprendizaje de conceptos:</a:t>
            </a:r>
            <a:r>
              <a:rPr lang="es" sz="1300">
                <a:solidFill>
                  <a:srgbClr val="33333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el niño, a partir de experiencias concretas, comprende que la palabra "mamá" puede usarse también por otras personas refiriéndose a sus madres. También se presenta cuando los niños en edad preescolar se someten a contextos de aprendizaje por recepción o por descubrimiento y comprenden conceptos abstractos como "gobierno", "país", "mamífero"</a:t>
            </a:r>
            <a:endParaRPr sz="1300">
              <a:solidFill>
                <a:srgbClr val="33333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3333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33333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•</a:t>
            </a:r>
            <a:r>
              <a:rPr b="1" lang="es" sz="1300">
                <a:solidFill>
                  <a:srgbClr val="388A2E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Aprendizaje de proposiciones:</a:t>
            </a:r>
            <a:r>
              <a:rPr lang="es" sz="1300">
                <a:solidFill>
                  <a:srgbClr val="33333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cuando conoce el significado de los conceptos, puede formar frases que contengan dos o más conceptos en donde afirme o niegue algo. Así, un concepto nuevo es asimilado al integrarlo en su estructura cognitiva con los conocimientos previos. Esta asimilación se da en los siguientes pasos:</a:t>
            </a:r>
            <a:endParaRPr sz="1300">
              <a:solidFill>
                <a:srgbClr val="33333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b="1" lang="es" sz="1300">
                <a:solidFill>
                  <a:srgbClr val="44965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Por diferenciación progresiva</a:t>
            </a:r>
            <a:r>
              <a:rPr b="1" lang="es" sz="1300">
                <a:solidFill>
                  <a:schemeClr val="accen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</a:t>
            </a:r>
            <a:r>
              <a:rPr lang="es" sz="1300">
                <a:solidFill>
                  <a:srgbClr val="33333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cuando el concepto nuevo se subordina a conceptos más inclusores que el alumno ya conocía.</a:t>
            </a:r>
            <a:endParaRPr sz="1300">
              <a:solidFill>
                <a:srgbClr val="33333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33333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Por reconciliación integradora: cuando el concepto nuevo es de mayor grado de inclusión que los conceptos que el alumno ya conocía.</a:t>
            </a:r>
            <a:endParaRPr sz="1300">
              <a:solidFill>
                <a:srgbClr val="33333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300"/>
              <a:buChar char="●"/>
            </a:pPr>
            <a:r>
              <a:rPr b="1" lang="es" sz="1300">
                <a:solidFill>
                  <a:srgbClr val="44965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Por combinación</a:t>
            </a:r>
            <a:r>
              <a:rPr lang="es" sz="1300">
                <a:solidFill>
                  <a:srgbClr val="333333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: cuando el concepto nuevo tiene la misma jerarquía que los conocidos.</a:t>
            </a:r>
            <a:endParaRPr sz="1300">
              <a:solidFill>
                <a:srgbClr val="333333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8725" y="3756468"/>
            <a:ext cx="1999475" cy="16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321475" y="226925"/>
            <a:ext cx="8604000" cy="464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PERSISTENCIA AUSUBELIANA:</a:t>
            </a:r>
            <a:endParaRPr b="1" sz="18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latin typeface="PT Sans Narrow"/>
                <a:ea typeface="PT Sans Narrow"/>
                <a:cs typeface="PT Sans Narrow"/>
                <a:sym typeface="PT Sans Narrow"/>
              </a:rPr>
              <a:t>Aprendizaje significativo es el constructor de la teoría de la asimilación propuesta por Ausbel.</a:t>
            </a:r>
            <a:endParaRPr sz="11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100">
                <a:solidFill>
                  <a:srgbClr val="388A2E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a)CARACTERIZACIÓN</a:t>
            </a:r>
            <a:r>
              <a:rPr lang="es" sz="1100">
                <a:latin typeface="PT Sans Narrow"/>
                <a:ea typeface="PT Sans Narrow"/>
                <a:cs typeface="PT Sans Narrow"/>
                <a:sym typeface="PT Sans Narrow"/>
              </a:rPr>
              <a:t> El aprendizaje significativo es el proceso según el cual se relaciona un nuevo conocimiento o una nueva información con la estructura cognitiva de la persona que aprende de forma no arbitraria y sustantiva o no literal.</a:t>
            </a:r>
            <a:endParaRPr sz="11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latin typeface="PT Sans Narrow"/>
                <a:ea typeface="PT Sans Narrow"/>
                <a:cs typeface="PT Sans Narrow"/>
                <a:sym typeface="PT Sans Narrow"/>
              </a:rPr>
              <a:t>         </a:t>
            </a:r>
            <a:endParaRPr b="1" sz="1000">
              <a:solidFill>
                <a:srgbClr val="388A2E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4290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000">
                <a:solidFill>
                  <a:srgbClr val="388A2E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       </a:t>
            </a:r>
            <a:r>
              <a:rPr b="1" lang="es" sz="1100">
                <a:solidFill>
                  <a:srgbClr val="388A2E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b) CONDICIONES:</a:t>
            </a:r>
            <a:r>
              <a:rPr lang="es" sz="1000">
                <a:latin typeface="PT Sans Narrow"/>
                <a:ea typeface="PT Sans Narrow"/>
                <a:cs typeface="PT Sans Narrow"/>
                <a:sym typeface="PT Sans Narrow"/>
              </a:rPr>
              <a:t> Para que se produzca aprendizaje significativo han de darse dos condiciones fundamentales: </a:t>
            </a:r>
            <a:endParaRPr sz="1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T Sans Narrow"/>
              <a:buChar char="●"/>
            </a:pPr>
            <a:r>
              <a:rPr lang="es" sz="1000">
                <a:latin typeface="PT Sans Narrow"/>
                <a:ea typeface="PT Sans Narrow"/>
                <a:cs typeface="PT Sans Narrow"/>
                <a:sym typeface="PT Sans Narrow"/>
              </a:rPr>
              <a:t>Actitud potencialmente significativa de aprendizaje por parte del aprendiz.</a:t>
            </a:r>
            <a:endParaRPr sz="1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PT Sans Narrow"/>
              <a:buChar char="●"/>
            </a:pPr>
            <a:r>
              <a:rPr lang="es" sz="1000">
                <a:latin typeface="PT Sans Narrow"/>
                <a:ea typeface="PT Sans Narrow"/>
                <a:cs typeface="PT Sans Narrow"/>
                <a:sym typeface="PT Sans Narrow"/>
              </a:rPr>
              <a:t>Presentación de un material potencialmente significativo.</a:t>
            </a:r>
            <a:endParaRPr sz="1000"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33333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6100" y="3167425"/>
            <a:ext cx="2360402" cy="158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ctrTitle"/>
          </p:nvPr>
        </p:nvSpPr>
        <p:spPr>
          <a:xfrm>
            <a:off x="1011150" y="1439091"/>
            <a:ext cx="7121700" cy="24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9933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· Produce una retención más duradera de la información, modificando la estructura cognitiva del alumno mediante reacomodos, para integrar la nueva información.</a:t>
            </a:r>
            <a:endParaRPr b="0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· Facilita la construcción de nuevos conocimientos relacionados con los ya aprendidos en forma significativa, ya que, al estar claramente presente en la estructura </a:t>
            </a: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cognitiva</a:t>
            </a: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, se facilita la integración de los nuevos contenidos.</a:t>
            </a:r>
            <a:endParaRPr b="0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Ejemplos para propiciar que un aprendizaje sea significativo:</a:t>
            </a:r>
            <a:endParaRPr b="0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· Organizadores previos</a:t>
            </a:r>
            <a:endParaRPr b="0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· Planteamiento de problemas</a:t>
            </a:r>
            <a:endParaRPr b="0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· Mapas y esquemas conceptuales</a:t>
            </a:r>
            <a:endParaRPr b="0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· Uso de esquemas</a:t>
            </a:r>
            <a:endParaRPr b="0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· Resúmenes de ideas o palabras claves para identificar un material</a:t>
            </a:r>
            <a:endParaRPr b="0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· Formulación de preguntas por parte de los alumnos</a:t>
            </a:r>
            <a:endParaRPr b="0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· Uso de la fantasía y del juego para recrear y modelar la esencia de lo estudiado en un nuevo nivel</a:t>
            </a:r>
            <a:endParaRPr b="0" sz="12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0" lang="es" sz="1200">
                <a:solidFill>
                  <a:srgbClr val="000000"/>
                </a:solidFill>
                <a:highlight>
                  <a:srgbClr val="FFFFFF"/>
                </a:highlight>
              </a:rPr>
              <a:t>· Lectura crítica y lectura recreativa.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2906925" y="446800"/>
            <a:ext cx="36171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8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Las ventajas del aprendizaje significativo</a:t>
            </a:r>
            <a:endParaRPr b="1" sz="1800">
              <a:solidFill>
                <a:schemeClr val="accent1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75" y="2155275"/>
            <a:ext cx="1602975" cy="11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ctrTitle"/>
          </p:nvPr>
        </p:nvSpPr>
        <p:spPr>
          <a:xfrm>
            <a:off x="1503350" y="453844"/>
            <a:ext cx="6221400" cy="50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Desventajas</a:t>
            </a:r>
            <a:r>
              <a:rPr lang="es" sz="1800"/>
              <a:t> del aprendizaje significativo </a:t>
            </a:r>
            <a:endParaRPr sz="1800"/>
          </a:p>
        </p:txBody>
      </p:sp>
      <p:sp>
        <p:nvSpPr>
          <p:cNvPr id="107" name="Shape 107"/>
          <p:cNvSpPr txBox="1"/>
          <p:nvPr>
            <p:ph idx="1" type="subTitle"/>
          </p:nvPr>
        </p:nvSpPr>
        <p:spPr>
          <a:xfrm>
            <a:off x="988500" y="1383200"/>
            <a:ext cx="7167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s" sz="12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La información aprendida por repetición mecánica, queda almacenada en la memoria sin ningún tipo de conexión con los conceptos ya existentes en la estructura cognitiva</a:t>
            </a:r>
            <a:endParaRPr sz="12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2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s" sz="12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Este tipo de aprendizaje tiende a inhibir un nuevo y similar aprendizaje, mientras que el aprendizaje significativo facilita nuevos aprendizajes relacionados.</a:t>
            </a:r>
            <a:endParaRPr sz="12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 </a:t>
            </a:r>
            <a:endParaRPr sz="12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-3048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T Sans Narrow"/>
              <a:buChar char="●"/>
            </a:pPr>
            <a:r>
              <a:rPr lang="es" sz="12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Por otro lado, la retención del conocimiento después del aprendizaje por repetición mecánica, es de un intervalo de tiempo corto, medido en días o incluso en horas.</a:t>
            </a:r>
            <a:endParaRPr sz="1200">
              <a:solidFill>
                <a:srgbClr val="000000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72018" y="29400"/>
            <a:ext cx="1205750" cy="13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ctrTitle"/>
          </p:nvPr>
        </p:nvSpPr>
        <p:spPr>
          <a:xfrm>
            <a:off x="941800" y="197419"/>
            <a:ext cx="7136700" cy="43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/>
              <a:t>Aprendizaje significativo en preescolar</a:t>
            </a:r>
            <a:endParaRPr sz="2400"/>
          </a:p>
        </p:txBody>
      </p:sp>
      <p:sp>
        <p:nvSpPr>
          <p:cNvPr id="114" name="Shape 114"/>
          <p:cNvSpPr txBox="1"/>
          <p:nvPr/>
        </p:nvSpPr>
        <p:spPr>
          <a:xfrm>
            <a:off x="83100" y="716750"/>
            <a:ext cx="8977800" cy="432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accent1"/>
                </a:solidFill>
              </a:rPr>
              <a:t>1. Contenidos escolares y aprendizaje significativo</a:t>
            </a:r>
            <a:endParaRPr sz="1200">
              <a:solidFill>
                <a:schemeClr val="accen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Se parte del supuesto de que todos los contenidos que selecciona el currículo son necesarios para la formación de los alumnos, en la medida en que se aprenda</a:t>
            </a:r>
            <a:endParaRPr sz="1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accent4"/>
                </a:solidFill>
              </a:rPr>
              <a:t>2. Condiciones escolares y aprendizaje significativo</a:t>
            </a:r>
            <a:endParaRPr sz="1200">
              <a:solidFill>
                <a:schemeClr val="accent4"/>
              </a:solidFill>
            </a:endParaRPr>
          </a:p>
          <a:p>
            <a:pPr indent="-228600" lvl="0" marL="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·         Que el aprendizaje tenga sentido para el alumno</a:t>
            </a:r>
            <a:endParaRPr sz="1200"/>
          </a:p>
          <a:p>
            <a:pPr indent="-228600" lvl="0" marL="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·         Que la información que se presenta este estructurada con cierta coherencia interna (significatividad lógica)</a:t>
            </a:r>
            <a:endParaRPr sz="1200"/>
          </a:p>
          <a:p>
            <a:pPr indent="-228600" lvl="0" marL="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·         Que los contenidos se relacionen con lo que el alumno ya sabe (significatividad psicológica)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accent1"/>
                </a:solidFill>
              </a:rPr>
              <a:t>3. El sentido en el aprendizaje significativo</a:t>
            </a:r>
            <a:endParaRPr sz="1200">
              <a:solidFill>
                <a:schemeClr val="accent1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Cuando el alumno está motivado pone en marcha su actividad intelectual. Se utiliza el término sentido para referir a las variables que influyen en que el alumno esté dispuesto a realizar el esfuerzo necesario para aprender de manera significativa.</a:t>
            </a:r>
            <a:endParaRPr sz="1200"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Hace referencia a todo el contexto donde se desarrollan los procesos de enseñanza y de aprendizaje e incluye factores como:</a:t>
            </a:r>
            <a:endParaRPr sz="1200"/>
          </a:p>
          <a:p>
            <a:pPr indent="-228600" lvl="0" marL="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·         la autoimagen del alumno,</a:t>
            </a:r>
            <a:endParaRPr sz="1200"/>
          </a:p>
          <a:p>
            <a:pPr indent="-228600" lvl="0" marL="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·         el miedo a fracasar</a:t>
            </a:r>
            <a:endParaRPr sz="1200"/>
          </a:p>
          <a:p>
            <a:pPr indent="-228600" lvl="0" marL="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·         la confianza que le merece su profesor</a:t>
            </a:r>
            <a:endParaRPr sz="1200"/>
          </a:p>
          <a:p>
            <a:pPr indent="-228600" lvl="0" marL="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·         el clima del grupo</a:t>
            </a:r>
            <a:endParaRPr sz="1200"/>
          </a:p>
          <a:p>
            <a:pPr indent="-228600" lvl="0" marL="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·         la forma de concebir el aprendizaje escolar</a:t>
            </a:r>
            <a:endParaRPr sz="1200"/>
          </a:p>
          <a:p>
            <a:pPr indent="-228600" lvl="0" marL="406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·         el interés por el contenido</a:t>
            </a:r>
            <a:endParaRPr sz="12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/>
              <a:t>Procurar que el alumno quiera aprender requiere tanto del esfuerzo por hacer los contenidos interesantes como de procurar un clima escolar donde tenga sentido el aprendizaje.</a:t>
            </a:r>
            <a:endParaRPr sz="1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ctrTitle"/>
          </p:nvPr>
        </p:nvSpPr>
        <p:spPr>
          <a:xfrm>
            <a:off x="1004150" y="775303"/>
            <a:ext cx="6003600" cy="35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/>
              <a:t>ejemplo</a:t>
            </a:r>
            <a:r>
              <a:rPr lang="es"/>
              <a:t> </a:t>
            </a:r>
            <a:endParaRPr/>
          </a:p>
        </p:txBody>
      </p:sp>
      <p:sp>
        <p:nvSpPr>
          <p:cNvPr id="120" name="Shape 120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Shape 121" title="Ausubel: Aprendizaje significativ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150" y="1257500"/>
            <a:ext cx="7202750" cy="26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