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2" r:id="rId3"/>
  </p:sldMasterIdLst>
  <p:notesMasterIdLst>
    <p:notesMasterId r:id="rId17"/>
  </p:notesMasterIdLst>
  <p:sldIdLst>
    <p:sldId id="260" r:id="rId4"/>
    <p:sldId id="262" r:id="rId5"/>
    <p:sldId id="259" r:id="rId6"/>
    <p:sldId id="267" r:id="rId7"/>
    <p:sldId id="268" r:id="rId8"/>
    <p:sldId id="269" r:id="rId9"/>
    <p:sldId id="266" r:id="rId10"/>
    <p:sldId id="263" r:id="rId11"/>
    <p:sldId id="264" r:id="rId12"/>
    <p:sldId id="265" r:id="rId13"/>
    <p:sldId id="270" r:id="rId14"/>
    <p:sldId id="271" r:id="rId15"/>
    <p:sldId id="261"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1392" autoAdjust="0"/>
  </p:normalViewPr>
  <p:slideViewPr>
    <p:cSldViewPr>
      <p:cViewPr>
        <p:scale>
          <a:sx n="50" d="100"/>
          <a:sy n="50" d="100"/>
        </p:scale>
        <p:origin x="-96" y="-36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BF5E6-F5B9-4257-9929-156F91944429}" type="datetimeFigureOut">
              <a:rPr lang="es-ES" smtClean="0"/>
              <a:pPr/>
              <a:t>02/05/2018</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D70B99-3619-49AA-AD61-7981E74239BF}" type="slidenum">
              <a:rPr lang="es-ES" smtClean="0"/>
              <a:pPr/>
              <a:t>‹Nº›</a:t>
            </a:fld>
            <a:endParaRPr lang="es-ES"/>
          </a:p>
        </p:txBody>
      </p:sp>
    </p:spTree>
    <p:extLst>
      <p:ext uri="{BB962C8B-B14F-4D97-AF65-F5344CB8AC3E}">
        <p14:creationId xmlns:p14="http://schemas.microsoft.com/office/powerpoint/2010/main" xmlns="" val="334599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12" y="992767"/>
            <a:ext cx="8520601"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12" y="3778833"/>
            <a:ext cx="8520601"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389788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12" y="2867801"/>
            <a:ext cx="8520601" cy="11224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27609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12" y="593367"/>
            <a:ext cx="8520601"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766600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12" y="593367"/>
            <a:ext cx="8520601"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2465319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2837140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64" y="600200"/>
            <a:ext cx="6367801" cy="54544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892827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37" name="Shape 37"/>
          <p:cNvSpPr txBox="1">
            <a:spLocks noGrp="1"/>
          </p:cNvSpPr>
          <p:nvPr>
            <p:ph type="title"/>
          </p:nvPr>
        </p:nvSpPr>
        <p:spPr>
          <a:xfrm>
            <a:off x="265501"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1" y="3737435"/>
            <a:ext cx="4045200" cy="164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12" y="965433"/>
            <a:ext cx="3837001" cy="49268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277758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295489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12" y="1474833"/>
            <a:ext cx="8520601" cy="26180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12" y="4202967"/>
            <a:ext cx="8520601" cy="17344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936858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12" y="992767"/>
            <a:ext cx="8520601"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10" y="3778833"/>
            <a:ext cx="8520601"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509684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10" y="2867801"/>
            <a:ext cx="8520601" cy="11224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302215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12" y="593367"/>
            <a:ext cx="8520601"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9943418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10" y="593367"/>
            <a:ext cx="8520601"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35416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10" y="593367"/>
            <a:ext cx="8520601"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9045205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4731956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8" y="600200"/>
            <a:ext cx="6367801" cy="54544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42017172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37" name="Shape 37"/>
          <p:cNvSpPr txBox="1">
            <a:spLocks noGrp="1"/>
          </p:cNvSpPr>
          <p:nvPr>
            <p:ph type="title"/>
          </p:nvPr>
        </p:nvSpPr>
        <p:spPr>
          <a:xfrm>
            <a:off x="265501"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1" y="3737435"/>
            <a:ext cx="4045200" cy="164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12" y="965433"/>
            <a:ext cx="3837001" cy="49268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23392953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23006370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10" y="1474833"/>
            <a:ext cx="8520601" cy="26180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10" y="4202967"/>
            <a:ext cx="8520601" cy="17344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9683560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85367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12" y="593367"/>
            <a:ext cx="8520601"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30907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261809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68" y="600200"/>
            <a:ext cx="6367801" cy="54544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183293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609922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12" y="1474833"/>
            <a:ext cx="8520601" cy="26180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12" y="4202967"/>
            <a:ext cx="8520601" cy="17344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85842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692171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12" y="992767"/>
            <a:ext cx="8520601"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12" y="3778833"/>
            <a:ext cx="8520601"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9"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
                <a:solidFill>
                  <a:srgbClr val="595959"/>
                </a:solidFill>
              </a:rPr>
              <a:pPr/>
              <a:t>‹Nº›</a:t>
            </a:fld>
            <a:endParaRPr>
              <a:solidFill>
                <a:srgbClr val="595959"/>
              </a:solidFill>
            </a:endParaRPr>
          </a:p>
        </p:txBody>
      </p:sp>
    </p:spTree>
    <p:extLst>
      <p:ext uri="{BB962C8B-B14F-4D97-AF65-F5344CB8AC3E}">
        <p14:creationId xmlns:p14="http://schemas.microsoft.com/office/powerpoint/2010/main" xmlns="" val="379363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3.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12" y="593367"/>
            <a:ext cx="8520601" cy="7636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12" y="1536633"/>
            <a:ext cx="8520601"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9"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buClr>
                <a:srgbClr val="000000"/>
              </a:buClr>
              <a:buFont typeface="Arial"/>
              <a:buNone/>
            </a:pPr>
            <a:fld id="{00000000-1234-1234-1234-123412341234}" type="slidenum">
              <a:rPr lang="es" kern="0">
                <a:solidFill>
                  <a:srgbClr val="595959"/>
                </a:solidFill>
                <a:cs typeface="Arial"/>
                <a:sym typeface="Arial"/>
              </a:rPr>
              <a:pPr>
                <a:buClr>
                  <a:srgbClr val="000000"/>
                </a:buClr>
                <a:buFont typeface="Arial"/>
                <a:buNone/>
              </a:pPr>
              <a:t>‹Nº›</a:t>
            </a:fld>
            <a:endParaRPr kern="0">
              <a:solidFill>
                <a:srgbClr val="595959"/>
              </a:solidFill>
              <a:cs typeface="Arial"/>
              <a:sym typeface="Arial"/>
            </a:endParaRPr>
          </a:p>
        </p:txBody>
      </p:sp>
    </p:spTree>
    <p:extLst>
      <p:ext uri="{BB962C8B-B14F-4D97-AF65-F5344CB8AC3E}">
        <p14:creationId xmlns:p14="http://schemas.microsoft.com/office/powerpoint/2010/main" xmlns="" val="3144314099"/>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8" r:id="rId6"/>
    <p:sldLayoutId id="2147483669" r:id="rId7"/>
    <p:sldLayoutId id="214748367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12" y="593367"/>
            <a:ext cx="8520601" cy="7636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12" y="1536633"/>
            <a:ext cx="8520601"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9"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buClr>
                <a:srgbClr val="000000"/>
              </a:buClr>
              <a:buFont typeface="Arial"/>
              <a:buNone/>
            </a:pPr>
            <a:fld id="{00000000-1234-1234-1234-123412341234}" type="slidenum">
              <a:rPr lang="es" kern="0">
                <a:solidFill>
                  <a:srgbClr val="595959"/>
                </a:solidFill>
                <a:cs typeface="Arial"/>
                <a:sym typeface="Arial"/>
              </a:rPr>
              <a:pPr>
                <a:buClr>
                  <a:srgbClr val="000000"/>
                </a:buClr>
                <a:buFont typeface="Arial"/>
                <a:buNone/>
              </a:pPr>
              <a:t>‹Nº›</a:t>
            </a:fld>
            <a:endParaRPr kern="0">
              <a:solidFill>
                <a:srgbClr val="595959"/>
              </a:solidFill>
              <a:cs typeface="Arial"/>
              <a:sym typeface="Arial"/>
            </a:endParaRPr>
          </a:p>
        </p:txBody>
      </p:sp>
    </p:spTree>
    <p:extLst>
      <p:ext uri="{BB962C8B-B14F-4D97-AF65-F5344CB8AC3E}">
        <p14:creationId xmlns:p14="http://schemas.microsoft.com/office/powerpoint/2010/main" xmlns="" val="2577046685"/>
      </p:ext>
    </p:extLst>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10" y="593367"/>
            <a:ext cx="8520601" cy="7636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10" y="1536633"/>
            <a:ext cx="8520601"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9"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buClr>
                <a:srgbClr val="000000"/>
              </a:buClr>
              <a:buFont typeface="Arial"/>
              <a:buNone/>
            </a:pPr>
            <a:fld id="{00000000-1234-1234-1234-123412341234}" type="slidenum">
              <a:rPr lang="es" kern="0">
                <a:solidFill>
                  <a:srgbClr val="595959"/>
                </a:solidFill>
                <a:cs typeface="Arial"/>
                <a:sym typeface="Arial"/>
              </a:rPr>
              <a:pPr>
                <a:buClr>
                  <a:srgbClr val="000000"/>
                </a:buClr>
                <a:buFont typeface="Arial"/>
                <a:buNone/>
              </a:pPr>
              <a:t>‹Nº›</a:t>
            </a:fld>
            <a:endParaRPr kern="0">
              <a:solidFill>
                <a:srgbClr val="595959"/>
              </a:solidFill>
              <a:cs typeface="Arial"/>
              <a:sym typeface="Arial"/>
            </a:endParaRPr>
          </a:p>
        </p:txBody>
      </p:sp>
    </p:spTree>
    <p:extLst>
      <p:ext uri="{BB962C8B-B14F-4D97-AF65-F5344CB8AC3E}">
        <p14:creationId xmlns:p14="http://schemas.microsoft.com/office/powerpoint/2010/main" xmlns="" val="210849450"/>
      </p:ext>
    </p:extLst>
  </p:cSld>
  <p:clrMap bg1="lt1" tx1="dk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000100" y="285728"/>
            <a:ext cx="7380312" cy="969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 NORMAL DE EDUCACIÓN PREESCOLAR</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Arial" pitchFamily="34" charset="0"/>
                <a:ea typeface="Calibri" pitchFamily="34" charset="0"/>
                <a:cs typeface="Arial" pitchFamily="34" charset="0"/>
              </a:rPr>
              <a:t>LICENCIATURA EN EDUCACIÓN </a:t>
            </a:r>
            <a:r>
              <a:rPr kumimoji="0" lang="es-MX" b="1" i="0" u="none" strike="noStrike" cap="none" normalizeH="0" baseline="0" dirty="0" smtClean="0">
                <a:ln>
                  <a:noFill/>
                </a:ln>
                <a:solidFill>
                  <a:schemeClr val="tx1"/>
                </a:solidFill>
                <a:effectLst/>
                <a:latin typeface="Arial" pitchFamily="34" charset="0"/>
                <a:ea typeface="Calibri" pitchFamily="34" charset="0"/>
                <a:cs typeface="Arial" pitchFamily="34" charset="0"/>
              </a:rPr>
              <a:t>PREESCOLAR</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5 Imagen"/>
          <p:cNvPicPr/>
          <p:nvPr/>
        </p:nvPicPr>
        <p:blipFill rotWithShape="1">
          <a:blip r:embed="rId2" cstate="print">
            <a:extLst>
              <a:ext uri="{28A0092B-C50C-407E-A947-70E740481C1C}">
                <a14:useLocalDpi xmlns:a14="http://schemas.microsoft.com/office/drawing/2010/main" xmlns="" val="0"/>
              </a:ext>
            </a:extLst>
          </a:blip>
          <a:srcRect l="20751" r="18535"/>
          <a:stretch/>
        </p:blipFill>
        <p:spPr bwMode="auto">
          <a:xfrm>
            <a:off x="3571868" y="1285860"/>
            <a:ext cx="1512168" cy="1512168"/>
          </a:xfrm>
          <a:prstGeom prst="rect">
            <a:avLst/>
          </a:prstGeom>
          <a:noFill/>
          <a:ln>
            <a:noFill/>
          </a:ln>
        </p:spPr>
      </p:pic>
      <p:sp>
        <p:nvSpPr>
          <p:cNvPr id="7" name="6 Rectángulo"/>
          <p:cNvSpPr/>
          <p:nvPr/>
        </p:nvSpPr>
        <p:spPr>
          <a:xfrm>
            <a:off x="1857356" y="2928933"/>
            <a:ext cx="5357850" cy="923330"/>
          </a:xfrm>
          <a:prstGeom prst="rect">
            <a:avLst/>
          </a:prstGeom>
        </p:spPr>
        <p:txBody>
          <a:bodyPr wrap="square">
            <a:spAutoFit/>
          </a:bodyPr>
          <a:lstStyle/>
          <a:p>
            <a:pPr algn="ctr"/>
            <a:r>
              <a:rPr lang="es-ES" b="1" dirty="0" smtClean="0"/>
              <a:t>Cuadro comparativo de ensayo y </a:t>
            </a:r>
            <a:r>
              <a:rPr lang="es-ES" b="1" dirty="0" smtClean="0"/>
              <a:t>monografía</a:t>
            </a:r>
          </a:p>
          <a:p>
            <a:pPr algn="ctr"/>
            <a:endParaRPr lang="es-ES" b="1" dirty="0" smtClean="0"/>
          </a:p>
          <a:p>
            <a:pPr algn="ctr"/>
            <a:r>
              <a:rPr lang="es-ES" dirty="0" smtClean="0"/>
              <a:t>Alejandra Haydee López Seca</a:t>
            </a:r>
            <a:r>
              <a:rPr lang="es-MX" b="1" dirty="0" smtClean="0"/>
              <a:t>  </a:t>
            </a:r>
            <a:r>
              <a:rPr lang="es-ES" b="1" dirty="0" smtClean="0"/>
              <a:t> </a:t>
            </a:r>
            <a:endParaRPr lang="es-ES" b="1" dirty="0" smtClean="0"/>
          </a:p>
        </p:txBody>
      </p:sp>
      <p:sp>
        <p:nvSpPr>
          <p:cNvPr id="8" name="7 Rectángulo"/>
          <p:cNvSpPr/>
          <p:nvPr/>
        </p:nvSpPr>
        <p:spPr>
          <a:xfrm>
            <a:off x="431032" y="4357694"/>
            <a:ext cx="8712968" cy="1754326"/>
          </a:xfrm>
          <a:prstGeom prst="rect">
            <a:avLst/>
          </a:prstGeom>
        </p:spPr>
        <p:txBody>
          <a:bodyPr wrap="square">
            <a:spAutoFit/>
          </a:bodyPr>
          <a:lstStyle/>
          <a:p>
            <a:r>
              <a:rPr lang="es-MX" b="1" dirty="0" smtClean="0">
                <a:latin typeface="Arial" pitchFamily="34" charset="0"/>
                <a:cs typeface="Arial" pitchFamily="34" charset="0"/>
              </a:rPr>
              <a:t>COMPETENCIAS DEL CURSO:</a:t>
            </a:r>
          </a:p>
          <a:p>
            <a:pPr marL="285750" indent="-285750">
              <a:buFont typeface="Arial" pitchFamily="34" charset="0"/>
              <a:buChar char="•"/>
            </a:pPr>
            <a:r>
              <a:rPr lang="es-MX" dirty="0" smtClean="0">
                <a:latin typeface="Arial" pitchFamily="34" charset="0"/>
                <a:cs typeface="Arial" pitchFamily="34" charset="0"/>
              </a:rPr>
              <a:t>Utiliza </a:t>
            </a:r>
            <a:r>
              <a:rPr lang="es-MX" dirty="0">
                <a:latin typeface="Arial" pitchFamily="34" charset="0"/>
                <a:cs typeface="Arial" pitchFamily="34" charset="0"/>
              </a:rPr>
              <a:t>la comprensión lectora para ampliar sus conocimientos y como insumo para la producción de textos académicos. </a:t>
            </a:r>
            <a:endParaRPr lang="es-ES" dirty="0">
              <a:latin typeface="Arial" pitchFamily="34" charset="0"/>
              <a:cs typeface="Arial" pitchFamily="34" charset="0"/>
            </a:endParaRPr>
          </a:p>
          <a:p>
            <a:pPr marL="285750" indent="-285750">
              <a:buFont typeface="Arial" pitchFamily="34" charset="0"/>
              <a:buChar char="•"/>
            </a:pPr>
            <a:r>
              <a:rPr lang="es-MX" dirty="0" smtClean="0">
                <a:latin typeface="Arial" pitchFamily="34" charset="0"/>
                <a:cs typeface="Arial" pitchFamily="34" charset="0"/>
              </a:rPr>
              <a:t>Diferencia </a:t>
            </a:r>
            <a:r>
              <a:rPr lang="es-MX" dirty="0">
                <a:latin typeface="Arial" pitchFamily="34" charset="0"/>
                <a:cs typeface="Arial" pitchFamily="34" charset="0"/>
              </a:rPr>
              <a:t>las características particulares de los géneros discursivos que se utilizan en el ámbito de la actividad académica para orientar la elaboración de sus producciones escritas</a:t>
            </a:r>
            <a:endParaRPr lang="es-ES"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graphicFrame>
        <p:nvGraphicFramePr>
          <p:cNvPr id="70" name="Shape 70"/>
          <p:cNvGraphicFramePr/>
          <p:nvPr/>
        </p:nvGraphicFramePr>
        <p:xfrm>
          <a:off x="163875" y="249867"/>
          <a:ext cx="8816250" cy="3982480"/>
        </p:xfrm>
        <a:graphic>
          <a:graphicData uri="http://schemas.openxmlformats.org/drawingml/2006/table">
            <a:tbl>
              <a:tblPr>
                <a:noFill/>
              </a:tblPr>
              <a:tblGrid>
                <a:gridCol w="1675025"/>
                <a:gridCol w="7141225"/>
              </a:tblGrid>
              <a:tr h="731480">
                <a:tc>
                  <a:txBody>
                    <a:bodyPr/>
                    <a:lstStyle/>
                    <a:p>
                      <a:pPr marL="0" lvl="0" indent="0" algn="ctr" rtl="0">
                        <a:spcBef>
                          <a:spcPts val="0"/>
                        </a:spcBef>
                        <a:spcAft>
                          <a:spcPts val="0"/>
                        </a:spcAft>
                        <a:buNone/>
                      </a:pPr>
                      <a:r>
                        <a:rPr lang="es" sz="1600" b="1">
                          <a:latin typeface="Delius"/>
                          <a:ea typeface="Delius"/>
                          <a:cs typeface="Delius"/>
                          <a:sym typeface="Delius"/>
                        </a:rPr>
                        <a:t>Género/ subgènero             </a:t>
                      </a:r>
                      <a:endParaRPr sz="1600" b="1">
                        <a:solidFill>
                          <a:srgbClr val="9900FF"/>
                        </a:solidFill>
                        <a:latin typeface="Delius"/>
                        <a:ea typeface="Delius"/>
                        <a:cs typeface="Delius"/>
                        <a:sym typeface="Delius"/>
                      </a:endParaRPr>
                    </a:p>
                  </a:txBody>
                  <a:tcPr marL="91425" marR="91425"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s" sz="1600" b="1">
                          <a:latin typeface="Delius"/>
                          <a:ea typeface="Delius"/>
                          <a:cs typeface="Delius"/>
                          <a:sym typeface="Delius"/>
                        </a:rPr>
                        <a:t>Caracterìsticas</a:t>
                      </a:r>
                      <a:endParaRPr sz="1600" b="1">
                        <a:solidFill>
                          <a:srgbClr val="783F04"/>
                        </a:solidFill>
                        <a:latin typeface="Delius"/>
                        <a:ea typeface="Delius"/>
                        <a:cs typeface="Delius"/>
                        <a:sym typeface="Delius"/>
                      </a:endParaRPr>
                    </a:p>
                  </a:txBody>
                  <a:tcPr marL="91425" marR="91425"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6502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Drama</a:t>
                      </a:r>
                      <a:endParaRPr sz="1300" b="1">
                        <a:solidFill>
                          <a:srgbClr val="9900FF"/>
                        </a:solidFill>
                        <a:latin typeface="Delius"/>
                        <a:ea typeface="Delius"/>
                        <a:cs typeface="Delius"/>
                        <a:sym typeface="Delius"/>
                      </a:endParaRPr>
                    </a:p>
                  </a:txBody>
                  <a:tcPr marL="91425" marR="91425" marT="121900" marB="121900">
                    <a:lnT w="9525" cap="flat" cmpd="sng">
                      <a:solidFill>
                        <a:srgbClr val="9E9E9E"/>
                      </a:solidFill>
                      <a:prstDash val="solid"/>
                      <a:round/>
                      <a:headEnd type="none" w="sm" len="sm"/>
                      <a:tailEnd type="none" w="sm" len="sm"/>
                    </a:lnT>
                  </a:tcPr>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Se cuentan historias con una serie de inconvenientes, con posibles mediaciones de elementos extravagantes y su conclusión casi siempre es oscura. </a:t>
                      </a:r>
                      <a:endParaRPr sz="1300">
                        <a:solidFill>
                          <a:srgbClr val="783F04"/>
                        </a:solidFill>
                        <a:latin typeface="Delius"/>
                        <a:ea typeface="Delius"/>
                        <a:cs typeface="Delius"/>
                        <a:sym typeface="Delius"/>
                      </a:endParaRPr>
                    </a:p>
                  </a:txBody>
                  <a:tcPr marL="91425" marR="91425" marT="121900" marB="121900">
                    <a:lnT w="9525" cap="flat" cmpd="sng">
                      <a:solidFill>
                        <a:srgbClr val="9E9E9E"/>
                      </a:solidFill>
                      <a:prstDash val="solid"/>
                      <a:round/>
                      <a:headEnd type="none" w="sm" len="sm"/>
                      <a:tailEnd type="none" w="sm" len="sm"/>
                    </a:lnT>
                  </a:tcPr>
                </a:tc>
              </a:tr>
              <a:tr h="6502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Opera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Se escucha como una obra del tipo dramática, en la que los actores, en vez de recitar sus papeles, se dedican a cantarlos desde comienzo a fin de la obra. </a:t>
                      </a:r>
                      <a:endParaRPr sz="1300">
                        <a:solidFill>
                          <a:srgbClr val="783F04"/>
                        </a:solidFill>
                        <a:latin typeface="Delius"/>
                        <a:ea typeface="Delius"/>
                        <a:cs typeface="Delius"/>
                        <a:sym typeface="Delius"/>
                      </a:endParaRPr>
                    </a:p>
                  </a:txBody>
                  <a:tcPr marL="91425" marR="91425" marT="121900" marB="121900"/>
                </a:tc>
              </a:tr>
              <a:tr h="6502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Farsa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contextos en que los protagonistas tienden a tener comportamientos extravagantes e insólitos, sin embargo habitualmente conservando una pizca de credibilidad.</a:t>
                      </a:r>
                      <a:endParaRPr sz="1300">
                        <a:solidFill>
                          <a:srgbClr val="783F04"/>
                        </a:solidFill>
                        <a:latin typeface="Delius"/>
                        <a:ea typeface="Delius"/>
                        <a:cs typeface="Delius"/>
                        <a:sym typeface="Delius"/>
                      </a:endParaRPr>
                    </a:p>
                  </a:txBody>
                  <a:tcPr marL="91425" marR="91425" marT="121900" marB="121900"/>
                </a:tc>
              </a:tr>
              <a:tr h="6502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Tragicomedia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Se pueden diferenciar secuencias trágicas y luego cómicas, en una misma obra; dando lugar aunque también abriendo espacio a la ironía y la parodia.</a:t>
                      </a:r>
                      <a:endParaRPr sz="1300">
                        <a:solidFill>
                          <a:srgbClr val="783F04"/>
                        </a:solidFill>
                        <a:latin typeface="Delius"/>
                        <a:ea typeface="Delius"/>
                        <a:cs typeface="Delius"/>
                        <a:sym typeface="Delius"/>
                      </a:endParaRPr>
                    </a:p>
                  </a:txBody>
                  <a:tcPr marL="91425" marR="91425" marT="121900" marB="121900"/>
                </a:tc>
              </a:tr>
              <a:tr h="6502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Melodrama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Se utiliza la exageración en las partes más románticas de la obra, como principio fundamental, con el fin de despertar en el público sentimientos y pasiones.</a:t>
                      </a:r>
                      <a:endParaRPr sz="1300">
                        <a:solidFill>
                          <a:srgbClr val="783F04"/>
                        </a:solidFill>
                        <a:latin typeface="Delius"/>
                        <a:ea typeface="Delius"/>
                        <a:cs typeface="Delius"/>
                        <a:sym typeface="Delius"/>
                      </a:endParaRPr>
                    </a:p>
                  </a:txBody>
                  <a:tcPr marL="91425" marR="91425" marT="121900" marB="12190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sz="3600" dirty="0" smtClean="0">
                <a:latin typeface="Lemon Cake" pitchFamily="50" charset="0"/>
              </a:rPr>
              <a:t>Conclusión </a:t>
            </a:r>
            <a:endParaRPr lang="es-MX" sz="3600" dirty="0">
              <a:latin typeface="Lemon Cake" pitchFamily="50" charset="0"/>
            </a:endParaRPr>
          </a:p>
        </p:txBody>
      </p:sp>
      <p:sp>
        <p:nvSpPr>
          <p:cNvPr id="3" name="2 CuadroTexto"/>
          <p:cNvSpPr txBox="1"/>
          <p:nvPr/>
        </p:nvSpPr>
        <p:spPr>
          <a:xfrm>
            <a:off x="571472" y="1785926"/>
            <a:ext cx="7572428" cy="3539430"/>
          </a:xfrm>
          <a:prstGeom prst="rect">
            <a:avLst/>
          </a:prstGeom>
          <a:noFill/>
        </p:spPr>
        <p:txBody>
          <a:bodyPr wrap="square" rtlCol="0">
            <a:spAutoFit/>
          </a:bodyPr>
          <a:lstStyle/>
          <a:p>
            <a:pPr algn="ctr"/>
            <a:r>
              <a:rPr lang="es-MX" sz="2800" dirty="0" smtClean="0">
                <a:latin typeface="Arial Narrow" pitchFamily="34" charset="0"/>
              </a:rPr>
              <a:t>Los textos académicos han formado parte de nuestra educación a lo largo de nuestra formación, más sin embargo nunca se le realizó de acuerdo a las características marcadas. Con este trabajo reafirmamos los conocimientos previos tanto de los textos académicos así como los géneros literarios, ya que tienen una importancia en la producción de distintos textos.</a:t>
            </a:r>
            <a:endParaRPr lang="es-MX" sz="2800" dirty="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sz="4800" dirty="0" smtClean="0">
                <a:latin typeface="Lemon Cake" pitchFamily="50" charset="0"/>
              </a:rPr>
              <a:t>Nota reflexiva</a:t>
            </a:r>
            <a:endParaRPr lang="es-MX" sz="4800" dirty="0">
              <a:latin typeface="Lemon Cake" pitchFamily="50" charset="0"/>
            </a:endParaRPr>
          </a:p>
        </p:txBody>
      </p:sp>
      <p:sp>
        <p:nvSpPr>
          <p:cNvPr id="3" name="2 CuadroTexto"/>
          <p:cNvSpPr txBox="1"/>
          <p:nvPr/>
        </p:nvSpPr>
        <p:spPr>
          <a:xfrm>
            <a:off x="785786" y="1785926"/>
            <a:ext cx="7858180" cy="4154984"/>
          </a:xfrm>
          <a:prstGeom prst="rect">
            <a:avLst/>
          </a:prstGeom>
          <a:noFill/>
        </p:spPr>
        <p:txBody>
          <a:bodyPr wrap="square" rtlCol="0">
            <a:spAutoFit/>
          </a:bodyPr>
          <a:lstStyle/>
          <a:p>
            <a:pPr algn="just"/>
            <a:r>
              <a:rPr lang="es-MX" sz="2400" dirty="0" smtClean="0">
                <a:latin typeface="Arial Narrow" pitchFamily="34" charset="0"/>
              </a:rPr>
              <a:t>Durante esta unidad del curso de producción de textos académicos aprendí y reforcé los conocimientos que tenia sobre los textos académicos y los diferentes géneros literarios, a través de la realización de diferentes actividades como la  elaboración de algunos textos académicos, y un cuadro comparativo sobre las características de los géneros literarios.</a:t>
            </a:r>
          </a:p>
          <a:p>
            <a:pPr algn="just"/>
            <a:r>
              <a:rPr lang="es-MX" sz="2400" dirty="0" smtClean="0">
                <a:latin typeface="Arial Narrow" pitchFamily="34" charset="0"/>
              </a:rPr>
              <a:t>En lo personal considero que una fortaleza desarrollada en esta unidad fue el análisis de los diferentes textos identificando cada tipo de texto.</a:t>
            </a:r>
          </a:p>
          <a:p>
            <a:pPr algn="just"/>
            <a:r>
              <a:rPr lang="es-MX" sz="2400" dirty="0" smtClean="0">
                <a:latin typeface="Arial Narrow" pitchFamily="34" charset="0"/>
              </a:rPr>
              <a:t>Un área de oportunidad es el manejo de los géneros literarios ya que son distintos y con distintas características.</a:t>
            </a:r>
            <a:endParaRPr lang="es-MX" sz="2400" dirty="0">
              <a:latin typeface="Arial Narrow"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0642" t="12209" r="10641" b="5195"/>
          <a:stretch/>
        </p:blipFill>
        <p:spPr bwMode="auto">
          <a:xfrm>
            <a:off x="-87530" y="857232"/>
            <a:ext cx="9231530" cy="558924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3405" y="1071547"/>
            <a:ext cx="8520601" cy="763600"/>
          </a:xfrm>
        </p:spPr>
        <p:txBody>
          <a:bodyPr/>
          <a:lstStyle/>
          <a:p>
            <a:pPr algn="ctr"/>
            <a:r>
              <a:rPr lang="es-MX" sz="4800" dirty="0" smtClean="0">
                <a:latin typeface="Lemon Cake" pitchFamily="50" charset="0"/>
              </a:rPr>
              <a:t>Introducción </a:t>
            </a:r>
            <a:endParaRPr lang="es-MX" sz="4800" dirty="0">
              <a:latin typeface="Lemon Cake" pitchFamily="50" charset="0"/>
            </a:endParaRPr>
          </a:p>
        </p:txBody>
      </p:sp>
      <p:sp>
        <p:nvSpPr>
          <p:cNvPr id="6" name="5 CuadroTexto"/>
          <p:cNvSpPr txBox="1"/>
          <p:nvPr/>
        </p:nvSpPr>
        <p:spPr>
          <a:xfrm>
            <a:off x="857224" y="2214555"/>
            <a:ext cx="7286676" cy="3416320"/>
          </a:xfrm>
          <a:prstGeom prst="rect">
            <a:avLst/>
          </a:prstGeom>
          <a:noFill/>
        </p:spPr>
        <p:txBody>
          <a:bodyPr wrap="square" rtlCol="0">
            <a:spAutoFit/>
          </a:bodyPr>
          <a:lstStyle/>
          <a:p>
            <a:pPr algn="ctr"/>
            <a:r>
              <a:rPr lang="es-MX" sz="2400" dirty="0" smtClean="0">
                <a:latin typeface="Arial Narrow" pitchFamily="34" charset="0"/>
              </a:rPr>
              <a:t>En el siguiente cuadro se presentan las distintas características, funciones y las partes que conforman los diferentes géneros literarios y los textos académicos. </a:t>
            </a:r>
          </a:p>
          <a:p>
            <a:pPr algn="ctr"/>
            <a:r>
              <a:rPr lang="es-MX" sz="2400" dirty="0" smtClean="0">
                <a:latin typeface="Arial Narrow" pitchFamily="34" charset="0"/>
              </a:rPr>
              <a:t>Para nosotras como estudiantes es importante conocer las características que tienen los diferentes textos académicos ya que forman parte en nuestra formación.</a:t>
            </a:r>
          </a:p>
          <a:p>
            <a:pPr algn="ctr"/>
            <a:r>
              <a:rPr lang="es-MX" sz="2400" dirty="0" smtClean="0">
                <a:latin typeface="Arial Narrow" pitchFamily="34" charset="0"/>
              </a:rPr>
              <a:t>La importancia de los géneros literarios es que son la base de toda elaboración escrita siempre que hablemos de la escritura como arte</a:t>
            </a:r>
            <a:r>
              <a:rPr lang="es-MX" sz="2400" dirty="0" smtClean="0">
                <a:latin typeface="Arial Narrow" pitchFamily="34" charset="0"/>
              </a:rPr>
              <a:t>.</a:t>
            </a:r>
            <a:endParaRPr lang="es-MX" sz="2400" dirty="0">
              <a:latin typeface="Arial Narrow"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xmlns="" val="1334590656"/>
              </p:ext>
            </p:extLst>
          </p:nvPr>
        </p:nvGraphicFramePr>
        <p:xfrm>
          <a:off x="8062" y="-64056"/>
          <a:ext cx="9135940" cy="6949440"/>
        </p:xfrm>
        <a:graphic>
          <a:graphicData uri="http://schemas.openxmlformats.org/drawingml/2006/table">
            <a:tbl>
              <a:tblPr firstRow="1" bandRow="1">
                <a:tableStyleId>{5940675A-B579-460E-94D1-54222C63F5DA}</a:tableStyleId>
              </a:tblPr>
              <a:tblGrid>
                <a:gridCol w="2283985"/>
                <a:gridCol w="2283985"/>
                <a:gridCol w="2283985"/>
                <a:gridCol w="2283985"/>
              </a:tblGrid>
              <a:tr h="6949440">
                <a:tc>
                  <a:txBody>
                    <a:bodyPr/>
                    <a:lstStyle/>
                    <a:p>
                      <a:endParaRPr lang="es-MX" sz="1600" dirty="0" smtClean="0"/>
                    </a:p>
                    <a:p>
                      <a:endParaRPr lang="es-MX" sz="1600" dirty="0" smtClean="0"/>
                    </a:p>
                    <a:p>
                      <a:endParaRPr lang="es-MX" sz="1600" dirty="0" smtClean="0"/>
                    </a:p>
                    <a:p>
                      <a:endParaRPr lang="es-MX" sz="1600" dirty="0" smtClean="0"/>
                    </a:p>
                    <a:p>
                      <a:endParaRPr lang="es-MX" sz="1600" dirty="0" smtClean="0"/>
                    </a:p>
                    <a:p>
                      <a:endParaRPr lang="es-MX" sz="1600" dirty="0" smtClean="0"/>
                    </a:p>
                    <a:p>
                      <a:endParaRPr lang="es-MX" sz="1600" dirty="0" smtClean="0"/>
                    </a:p>
                    <a:p>
                      <a:endParaRPr lang="es-MX" sz="1600" dirty="0" smtClean="0"/>
                    </a:p>
                  </a:txBody>
                  <a:tcPr marT="60960" marB="60960"/>
                </a:tc>
                <a:tc>
                  <a:txBody>
                    <a:bodyPr/>
                    <a:lstStyle/>
                    <a:p>
                      <a:r>
                        <a:rPr lang="es-MX" sz="1600" b="0" i="0" u="none" strike="noStrike" cap="none" dirty="0" smtClean="0">
                          <a:solidFill>
                            <a:schemeClr val="tx1">
                              <a:lumMod val="85000"/>
                              <a:lumOff val="15000"/>
                            </a:schemeClr>
                          </a:solidFill>
                          <a:effectLst/>
                          <a:latin typeface="+mn-lt"/>
                          <a:ea typeface="+mn-ea"/>
                          <a:cs typeface="+mn-cs"/>
                          <a:sym typeface="Arial"/>
                        </a:rPr>
                        <a:t>Una </a:t>
                      </a:r>
                      <a:r>
                        <a:rPr lang="es-MX" sz="1600" b="0" i="0" u="none" strike="noStrike" cap="none" dirty="0" smtClean="0">
                          <a:solidFill>
                            <a:schemeClr val="tx1">
                              <a:lumMod val="85000"/>
                              <a:lumOff val="15000"/>
                            </a:schemeClr>
                          </a:solidFill>
                          <a:effectLst/>
                          <a:latin typeface="+mn-lt"/>
                          <a:ea typeface="+mn-ea"/>
                          <a:cs typeface="+mn-cs"/>
                          <a:sym typeface="Arial"/>
                        </a:rPr>
                        <a:t>ponencia. </a:t>
                      </a:r>
                      <a:r>
                        <a:rPr lang="es-MX" sz="1600" b="0" i="0" u="none" strike="noStrike" cap="none" dirty="0" smtClean="0">
                          <a:solidFill>
                            <a:schemeClr val="tx1">
                              <a:lumMod val="85000"/>
                              <a:lumOff val="15000"/>
                            </a:schemeClr>
                          </a:solidFill>
                          <a:effectLst/>
                          <a:latin typeface="+mn-lt"/>
                          <a:ea typeface="+mn-ea"/>
                          <a:cs typeface="+mn-cs"/>
                          <a:sym typeface="Arial"/>
                        </a:rPr>
                        <a:t>También es posible enseñar una sola parte del trabajo si así se lo cree conveniente.</a:t>
                      </a:r>
                      <a:endParaRPr lang="es-ES" sz="1600" b="0" i="0" u="none" strike="noStrike" cap="none" dirty="0" smtClean="0">
                        <a:solidFill>
                          <a:schemeClr val="tx1">
                            <a:lumMod val="85000"/>
                            <a:lumOff val="15000"/>
                          </a:schemeClr>
                        </a:solidFill>
                        <a:effectLst/>
                        <a:latin typeface="+mn-lt"/>
                        <a:ea typeface="+mn-ea"/>
                        <a:cs typeface="+mn-cs"/>
                        <a:sym typeface="Arial"/>
                      </a:endParaRPr>
                    </a:p>
                    <a:p>
                      <a:r>
                        <a:rPr lang="es-MX" sz="1600" b="0" i="0" u="none" strike="noStrike" cap="none" dirty="0" smtClean="0">
                          <a:solidFill>
                            <a:schemeClr val="tx1">
                              <a:lumMod val="85000"/>
                              <a:lumOff val="15000"/>
                            </a:schemeClr>
                          </a:solidFill>
                          <a:effectLst/>
                          <a:latin typeface="+mn-lt"/>
                          <a:ea typeface="+mn-ea"/>
                          <a:cs typeface="+mn-cs"/>
                          <a:sym typeface="Arial"/>
                        </a:rPr>
                        <a:t> El propósito principal de las ponencias consiste en adelantar parte de los resultados más relevantes, siempre fundamentando adecuadamente lo que se mencione.</a:t>
                      </a:r>
                      <a:endParaRPr lang="es-ES" sz="1600" b="0" i="0" u="none" strike="noStrike" cap="none" dirty="0" smtClean="0">
                        <a:solidFill>
                          <a:schemeClr val="tx1">
                            <a:lumMod val="85000"/>
                            <a:lumOff val="15000"/>
                          </a:schemeClr>
                        </a:solidFill>
                        <a:effectLst/>
                        <a:latin typeface="+mn-lt"/>
                        <a:ea typeface="+mn-ea"/>
                        <a:cs typeface="+mn-cs"/>
                        <a:sym typeface="Arial"/>
                      </a:endParaRPr>
                    </a:p>
                    <a:p>
                      <a:r>
                        <a:rPr lang="es-MX" sz="1600" b="0" i="0" u="none" strike="noStrike" cap="none" dirty="0" smtClean="0">
                          <a:solidFill>
                            <a:schemeClr val="tx1">
                              <a:lumMod val="85000"/>
                              <a:lumOff val="15000"/>
                            </a:schemeClr>
                          </a:solidFill>
                          <a:effectLst/>
                          <a:latin typeface="+mn-lt"/>
                          <a:ea typeface="+mn-ea"/>
                          <a:cs typeface="+mn-cs"/>
                          <a:sym typeface="Arial"/>
                        </a:rPr>
                        <a:t>Generalmente las ponencias son un derivado de un trabajo de mayor extensión, por esa razón se acude a ellas como una reseña o una parte del trabajo.</a:t>
                      </a:r>
                      <a:endParaRPr lang="es-ES" sz="1600" b="0" i="0" u="none" strike="noStrike" cap="none" dirty="0">
                        <a:solidFill>
                          <a:schemeClr val="tx1">
                            <a:lumMod val="85000"/>
                            <a:lumOff val="15000"/>
                          </a:schemeClr>
                        </a:solidFill>
                        <a:effectLst/>
                        <a:latin typeface="+mn-lt"/>
                        <a:ea typeface="+mn-ea"/>
                        <a:cs typeface="+mn-cs"/>
                        <a:sym typeface="Arial"/>
                      </a:endParaRPr>
                    </a:p>
                  </a:txBody>
                  <a:tcPr marT="60960" marB="60960"/>
                </a:tc>
                <a:tc>
                  <a:txBody>
                    <a:bodyPr/>
                    <a:lstStyle/>
                    <a:p>
                      <a:endParaRPr lang="es-MX" sz="1600" dirty="0"/>
                    </a:p>
                  </a:txBody>
                  <a:tcPr marT="60960" marB="60960"/>
                </a:tc>
                <a:tc>
                  <a:txBody>
                    <a:bodyPr/>
                    <a:lstStyle/>
                    <a:p>
                      <a:pPr algn="just"/>
                      <a:endParaRPr lang="es-MX" sz="1600" dirty="0"/>
                    </a:p>
                  </a:txBody>
                  <a:tcPr marT="60960" marB="60960"/>
                </a:tc>
              </a:tr>
            </a:tbl>
          </a:graphicData>
        </a:graphic>
      </p:graphicFrame>
    </p:spTree>
    <p:extLst>
      <p:ext uri="{BB962C8B-B14F-4D97-AF65-F5344CB8AC3E}">
        <p14:creationId xmlns:p14="http://schemas.microsoft.com/office/powerpoint/2010/main" xmlns="" val="2017752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xmlns="" val="354820724"/>
              </p:ext>
            </p:extLst>
          </p:nvPr>
        </p:nvGraphicFramePr>
        <p:xfrm>
          <a:off x="0" y="0"/>
          <a:ext cx="9144000" cy="6881848"/>
        </p:xfrm>
        <a:graphic>
          <a:graphicData uri="http://schemas.openxmlformats.org/drawingml/2006/table">
            <a:tbl>
              <a:tblPr firstRow="1" firstCol="1" bandRow="1">
                <a:tableStyleId>{5A111915-BE36-4E01-A7E5-04B1672EAD32}</a:tableStyleId>
              </a:tblPr>
              <a:tblGrid>
                <a:gridCol w="1561171"/>
                <a:gridCol w="2413953"/>
                <a:gridCol w="1595707"/>
                <a:gridCol w="2160681"/>
                <a:gridCol w="1412488"/>
              </a:tblGrid>
              <a:tr h="571504">
                <a:tc>
                  <a:txBody>
                    <a:bodyPr/>
                    <a:lstStyle/>
                    <a:p>
                      <a:pPr algn="ctr">
                        <a:lnSpc>
                          <a:spcPct val="115000"/>
                        </a:lnSpc>
                        <a:spcAft>
                          <a:spcPts val="0"/>
                        </a:spcAft>
                      </a:pPr>
                      <a:r>
                        <a:rPr lang="es-ES" sz="1100" dirty="0" smtClean="0">
                          <a:effectLst/>
                          <a:latin typeface="Arial Narrow" pitchFamily="34" charset="0"/>
                        </a:rPr>
                        <a:t>Texto académico</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a:effectLst/>
                          <a:latin typeface="Arial Narrow" pitchFamily="34" charset="0"/>
                        </a:rPr>
                        <a:t>Características</a:t>
                      </a:r>
                      <a:endParaRPr lang="es-ES" sz="1100" b="1">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a:effectLst/>
                          <a:latin typeface="Arial Narrow" pitchFamily="34" charset="0"/>
                        </a:rPr>
                        <a:t>Función </a:t>
                      </a:r>
                      <a:endParaRPr lang="es-ES" sz="1100" b="1">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dirty="0" smtClean="0">
                          <a:effectLst/>
                          <a:latin typeface="Arial Narrow" pitchFamily="34" charset="0"/>
                        </a:rPr>
                        <a:t>Partes que lo conforman</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dirty="0">
                          <a:effectLst/>
                          <a:latin typeface="Arial Narrow" pitchFamily="34" charset="0"/>
                        </a:rPr>
                        <a:t>Tipo </a:t>
                      </a:r>
                      <a:endParaRPr lang="es-ES" sz="1100" b="1" dirty="0">
                        <a:effectLst/>
                        <a:latin typeface="Arial Narrow" pitchFamily="34" charset="0"/>
                        <a:ea typeface="Calibri"/>
                        <a:cs typeface="Times New Roman"/>
                      </a:endParaRPr>
                    </a:p>
                  </a:txBody>
                  <a:tcPr marL="59490" marR="59490" marT="0" marB="0"/>
                </a:tc>
              </a:tr>
              <a:tr h="897913">
                <a:tc>
                  <a:txBody>
                    <a:bodyPr/>
                    <a:lstStyle/>
                    <a:p>
                      <a:pPr marL="0" marR="0" indent="0" algn="l" defTabSz="914400" rtl="0" eaLnBrk="1" fontAlgn="auto" latinLnBrk="0" hangingPunct="1">
                        <a:lnSpc>
                          <a:spcPct val="115000"/>
                        </a:lnSpc>
                        <a:spcBef>
                          <a:spcPts val="0"/>
                        </a:spcBef>
                        <a:spcAft>
                          <a:spcPts val="0"/>
                        </a:spcAft>
                        <a:buClr>
                          <a:srgbClr val="000000"/>
                        </a:buClr>
                        <a:buSzTx/>
                        <a:buFont typeface="Arial"/>
                        <a:buNone/>
                        <a:tabLst/>
                        <a:defRPr/>
                      </a:pPr>
                      <a:r>
                        <a:rPr lang="es-ES" sz="1100" dirty="0" smtClean="0">
                          <a:effectLst/>
                          <a:latin typeface="Arial Narrow" pitchFamily="34" charset="0"/>
                        </a:rPr>
                        <a:t>Articulo de investigación</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El artículo de investigación presenta una estructura canónica compuesta por tres apartados.</a:t>
                      </a:r>
                    </a:p>
                    <a:p>
                      <a:pPr>
                        <a:lnSpc>
                          <a:spcPct val="115000"/>
                        </a:lnSpc>
                        <a:spcAft>
                          <a:spcPts val="0"/>
                        </a:spcAft>
                      </a:pPr>
                      <a:r>
                        <a:rPr lang="es-ES" sz="1100" dirty="0" smtClean="0">
                          <a:effectLst/>
                          <a:latin typeface="Arial Narrow" pitchFamily="34" charset="0"/>
                        </a:rPr>
                        <a:t>Sin embargo, dicha estructura sufre pequeñas variaciones según se trate de un trabajo de ciencias humanas y ciencias sociales o de ciencias experimentales.</a:t>
                      </a: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Presentación de resultados de una investigación científica</a:t>
                      </a:r>
                      <a:endParaRPr lang="es-ES" sz="1100" dirty="0">
                        <a:effectLst/>
                        <a:latin typeface="Arial Narrow" pitchFamily="34" charset="0"/>
                        <a:ea typeface="Calibri"/>
                        <a:cs typeface="Arial" pitchFamily="34" charset="0"/>
                      </a:endParaRPr>
                    </a:p>
                  </a:txBody>
                  <a:tcPr marL="59490" marR="59490" marT="0" marB="0"/>
                </a:tc>
                <a:tc>
                  <a:txBody>
                    <a:bodyPr/>
                    <a:lstStyle/>
                    <a:p>
                      <a:pPr marL="228600" indent="-228600">
                        <a:lnSpc>
                          <a:spcPct val="115000"/>
                        </a:lnSpc>
                        <a:spcAft>
                          <a:spcPts val="0"/>
                        </a:spcAft>
                        <a:buFont typeface="+mj-lt"/>
                        <a:buNone/>
                      </a:pPr>
                      <a:r>
                        <a:rPr lang="es-ES" sz="1100" dirty="0" err="1" smtClean="0">
                          <a:effectLst/>
                          <a:latin typeface="Arial Narrow" pitchFamily="34" charset="0"/>
                        </a:rPr>
                        <a:t>Abstract</a:t>
                      </a:r>
                      <a:endParaRPr lang="es-ES" sz="1100" dirty="0" smtClean="0">
                        <a:effectLst/>
                        <a:latin typeface="Arial Narrow" pitchFamily="34" charset="0"/>
                      </a:endParaRPr>
                    </a:p>
                    <a:p>
                      <a:pPr>
                        <a:lnSpc>
                          <a:spcPct val="115000"/>
                        </a:lnSpc>
                        <a:spcAft>
                          <a:spcPts val="0"/>
                        </a:spcAft>
                      </a:pPr>
                      <a:r>
                        <a:rPr lang="es-ES" sz="1100" dirty="0" smtClean="0">
                          <a:effectLst/>
                          <a:latin typeface="Arial Narrow" pitchFamily="34" charset="0"/>
                        </a:rPr>
                        <a:t>Palabras Clave Introducción Desarrollo Conclusiones Agradecimientos Bibliografía</a:t>
                      </a:r>
                    </a:p>
                    <a:p>
                      <a:pPr>
                        <a:lnSpc>
                          <a:spcPct val="115000"/>
                        </a:lnSpc>
                        <a:spcAft>
                          <a:spcPts val="0"/>
                        </a:spcAft>
                      </a:pPr>
                      <a:r>
                        <a:rPr lang="es-ES" sz="1100" dirty="0" smtClean="0">
                          <a:effectLst/>
                          <a:latin typeface="Arial Narrow" pitchFamily="34" charset="0"/>
                        </a:rPr>
                        <a:t>Introducción</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Estructura canónica </a:t>
                      </a:r>
                    </a:p>
                    <a:p>
                      <a:pPr>
                        <a:lnSpc>
                          <a:spcPct val="115000"/>
                        </a:lnSpc>
                        <a:spcAft>
                          <a:spcPts val="0"/>
                        </a:spcAft>
                      </a:pPr>
                      <a:r>
                        <a:rPr lang="es-ES" sz="1100" dirty="0" smtClean="0">
                          <a:effectLst/>
                          <a:latin typeface="Arial Narrow" pitchFamily="34" charset="0"/>
                        </a:rPr>
                        <a:t>Ciencias experimentales </a:t>
                      </a: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r>
              <a:tr h="1512168">
                <a:tc>
                  <a:txBody>
                    <a:bodyPr/>
                    <a:lstStyle/>
                    <a:p>
                      <a:pPr>
                        <a:lnSpc>
                          <a:spcPct val="115000"/>
                        </a:lnSpc>
                        <a:spcAft>
                          <a:spcPts val="0"/>
                        </a:spcAft>
                      </a:pPr>
                      <a:r>
                        <a:rPr lang="es-ES" sz="1100" dirty="0" err="1" smtClean="0">
                          <a:effectLst/>
                          <a:latin typeface="Arial Narrow" pitchFamily="34" charset="0"/>
                        </a:rPr>
                        <a:t>Abstract</a:t>
                      </a:r>
                      <a:endParaRPr lang="es-ES" sz="1100" dirty="0">
                        <a:effectLst/>
                        <a:latin typeface="Arial Narrow" pitchFamily="34" charset="0"/>
                        <a:ea typeface="Calibri"/>
                        <a:cs typeface="Arial" pitchFamily="34" charset="0"/>
                      </a:endParaRPr>
                    </a:p>
                  </a:txBody>
                  <a:tcPr marL="59490" marR="59490" marT="0" marB="0"/>
                </a:tc>
                <a:tc>
                  <a:txBody>
                    <a:bodyPr/>
                    <a:lstStyle/>
                    <a:p>
                      <a:pPr marL="0" marR="0" indent="0" algn="l" defTabSz="914400" rtl="0" eaLnBrk="1" fontAlgn="auto" latinLnBrk="0" hangingPunct="1">
                        <a:lnSpc>
                          <a:spcPct val="115000"/>
                        </a:lnSpc>
                        <a:spcBef>
                          <a:spcPts val="0"/>
                        </a:spcBef>
                        <a:spcAft>
                          <a:spcPts val="0"/>
                        </a:spcAft>
                        <a:buClr>
                          <a:srgbClr val="000000"/>
                        </a:buClr>
                        <a:buSzTx/>
                        <a:buFont typeface="Arial"/>
                        <a:buNone/>
                        <a:tabLst/>
                        <a:defRPr/>
                      </a:pPr>
                      <a:r>
                        <a:rPr lang="es-ES" sz="1100" dirty="0" smtClean="0">
                          <a:effectLst/>
                          <a:latin typeface="Arial Narrow" pitchFamily="34" charset="0"/>
                        </a:rPr>
                        <a:t>Tienen entre 200 y 600 palabras, según el tipo de texto al que aludan y su función específica</a:t>
                      </a: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 Sintetizar textos, (artículos y eventos académicos) </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Objetivos o propósito,</a:t>
                      </a:r>
                    </a:p>
                    <a:p>
                      <a:pPr>
                        <a:lnSpc>
                          <a:spcPct val="115000"/>
                        </a:lnSpc>
                        <a:spcAft>
                          <a:spcPts val="0"/>
                        </a:spcAft>
                      </a:pPr>
                      <a:r>
                        <a:rPr lang="es-ES" sz="1100" dirty="0" smtClean="0">
                          <a:effectLst/>
                          <a:latin typeface="Arial Narrow" pitchFamily="34" charset="0"/>
                        </a:rPr>
                        <a:t>Metodología,</a:t>
                      </a:r>
                    </a:p>
                    <a:p>
                      <a:pPr>
                        <a:lnSpc>
                          <a:spcPct val="115000"/>
                        </a:lnSpc>
                        <a:spcAft>
                          <a:spcPts val="0"/>
                        </a:spcAft>
                      </a:pPr>
                      <a:r>
                        <a:rPr lang="es-ES" sz="1100" dirty="0" smtClean="0">
                          <a:effectLst/>
                          <a:latin typeface="Arial Narrow" pitchFamily="34" charset="0"/>
                        </a:rPr>
                        <a:t>Resultados,</a:t>
                      </a:r>
                    </a:p>
                    <a:p>
                      <a:pPr>
                        <a:lnSpc>
                          <a:spcPct val="115000"/>
                        </a:lnSpc>
                        <a:spcAft>
                          <a:spcPts val="0"/>
                        </a:spcAft>
                      </a:pPr>
                      <a:r>
                        <a:rPr lang="es-ES" sz="1100" dirty="0" smtClean="0">
                          <a:effectLst/>
                          <a:latin typeface="Arial Narrow" pitchFamily="34" charset="0"/>
                        </a:rPr>
                        <a:t>Conclusiones.</a:t>
                      </a:r>
                    </a:p>
                    <a:p>
                      <a:pPr marL="228600" indent="-228600">
                        <a:lnSpc>
                          <a:spcPct val="115000"/>
                        </a:lnSpc>
                        <a:spcAft>
                          <a:spcPts val="0"/>
                        </a:spcAft>
                        <a:buFont typeface="+mj-lt"/>
                        <a:buAutoNum type="alphaLcPeriod"/>
                      </a:pP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Representativo</a:t>
                      </a:r>
                    </a:p>
                    <a:p>
                      <a:pPr>
                        <a:lnSpc>
                          <a:spcPct val="115000"/>
                        </a:lnSpc>
                        <a:spcAft>
                          <a:spcPts val="0"/>
                        </a:spcAft>
                      </a:pPr>
                      <a:r>
                        <a:rPr lang="es-ES" sz="1100" dirty="0" err="1" smtClean="0">
                          <a:effectLst/>
                          <a:latin typeface="Arial Narrow" pitchFamily="34" charset="0"/>
                        </a:rPr>
                        <a:t>Presentativo</a:t>
                      </a:r>
                      <a:r>
                        <a:rPr lang="es-ES" sz="1100" dirty="0" smtClean="0">
                          <a:effectLst/>
                          <a:latin typeface="Arial Narrow" pitchFamily="34" charset="0"/>
                        </a:rPr>
                        <a:t> </a:t>
                      </a: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r>
              <a:tr h="792088">
                <a:tc>
                  <a:txBody>
                    <a:bodyPr/>
                    <a:lstStyle/>
                    <a:p>
                      <a:pPr>
                        <a:lnSpc>
                          <a:spcPct val="115000"/>
                        </a:lnSpc>
                        <a:spcAft>
                          <a:spcPts val="0"/>
                        </a:spcAft>
                      </a:pPr>
                      <a:r>
                        <a:rPr lang="es-ES" sz="1100" dirty="0" smtClean="0">
                          <a:effectLst/>
                          <a:latin typeface="Arial Narrow" pitchFamily="34" charset="0"/>
                        </a:rPr>
                        <a:t>Informe de estado del arte o antecedentes de la cuestión</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a:effectLst/>
                          <a:latin typeface="Arial Narrow" pitchFamily="34" charset="0"/>
                        </a:rPr>
                        <a:t>Reporta los resultados de un proceso de búsqueda de antecedentes sobre un tema seleccionado</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a:effectLst/>
                          <a:latin typeface="Arial Narrow" pitchFamily="34" charset="0"/>
                        </a:rPr>
                        <a:t>Comunicar información para ser evaluada o analizada por otros</a:t>
                      </a:r>
                      <a:endParaRPr lang="es-ES" sz="1100">
                        <a:effectLst/>
                        <a:latin typeface="Arial Narrow" pitchFamily="34" charset="0"/>
                        <a:ea typeface="Calibri"/>
                        <a:cs typeface="Arial" pitchFamily="34" charset="0"/>
                      </a:endParaRPr>
                    </a:p>
                  </a:txBody>
                  <a:tcPr marL="59490" marR="59490" marT="0" marB="0"/>
                </a:tc>
                <a:tc>
                  <a:txBody>
                    <a:bodyPr/>
                    <a:lstStyle/>
                    <a:p>
                      <a:pPr marL="228600" indent="-228600">
                        <a:lnSpc>
                          <a:spcPct val="115000"/>
                        </a:lnSpc>
                        <a:spcAft>
                          <a:spcPts val="0"/>
                        </a:spcAft>
                        <a:buFont typeface="+mj-lt"/>
                        <a:buNone/>
                      </a:pPr>
                      <a:r>
                        <a:rPr lang="es-ES" sz="1100" dirty="0">
                          <a:effectLst/>
                          <a:latin typeface="Arial Narrow" pitchFamily="34" charset="0"/>
                        </a:rPr>
                        <a:t>Estructuración lógica dada por el autor del informe</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a:effectLst/>
                          <a:latin typeface="Arial Narrow" pitchFamily="34" charset="0"/>
                        </a:rPr>
                        <a:t>Textual </a:t>
                      </a:r>
                      <a:endParaRPr lang="es-ES" sz="1100" dirty="0">
                        <a:effectLst/>
                        <a:latin typeface="Arial Narrow" pitchFamily="34" charset="0"/>
                        <a:ea typeface="Calibri"/>
                        <a:cs typeface="Arial" pitchFamily="34" charset="0"/>
                      </a:endParaRPr>
                    </a:p>
                  </a:txBody>
                  <a:tcPr marL="59490" marR="59490" marT="0" marB="0"/>
                </a:tc>
              </a:tr>
              <a:tr h="792088">
                <a:tc>
                  <a:txBody>
                    <a:bodyPr/>
                    <a:lstStyle/>
                    <a:p>
                      <a:pPr algn="l">
                        <a:lnSpc>
                          <a:spcPct val="115000"/>
                        </a:lnSpc>
                        <a:spcAft>
                          <a:spcPts val="1000"/>
                        </a:spcAft>
                      </a:pPr>
                      <a:r>
                        <a:rPr lang="es-ES" sz="1100" dirty="0" smtClean="0">
                          <a:effectLst/>
                          <a:latin typeface="Arial Narrow" pitchFamily="34" charset="0"/>
                        </a:rPr>
                        <a:t>Proyecto</a:t>
                      </a:r>
                      <a:r>
                        <a:rPr lang="es-ES" sz="1100" baseline="0" dirty="0" smtClean="0">
                          <a:effectLst/>
                          <a:latin typeface="Arial Narrow" pitchFamily="34" charset="0"/>
                        </a:rPr>
                        <a:t> d</a:t>
                      </a:r>
                      <a:r>
                        <a:rPr lang="es-ES" sz="1100" dirty="0" smtClean="0">
                          <a:effectLst/>
                          <a:latin typeface="Arial Narrow" pitchFamily="34" charset="0"/>
                        </a:rPr>
                        <a:t>e investigación</a:t>
                      </a:r>
                      <a:endParaRPr lang="es-ES" sz="1100" b="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a:effectLst/>
                          <a:latin typeface="Arial Narrow" pitchFamily="34" charset="0"/>
                        </a:rPr>
                        <a:t>El proyecto de investigación es un documento que describe los objetivos, la fundamentación y las acciones a realizar respecto de un proceso de investigación</a:t>
                      </a:r>
                      <a:endParaRPr lang="es-ES" sz="1100" dirty="0">
                        <a:effectLst/>
                        <a:latin typeface="Arial Narrow" pitchFamily="34" charset="0"/>
                        <a:ea typeface="Calibri"/>
                        <a:cs typeface="Arial" pitchFamily="34" charset="0"/>
                      </a:endParaRPr>
                    </a:p>
                  </a:txBody>
                  <a:tcPr marL="68580" marR="68580" marT="0" marB="0"/>
                </a:tc>
                <a:tc>
                  <a:txBody>
                    <a:bodyPr/>
                    <a:lstStyle/>
                    <a:p>
                      <a:pPr>
                        <a:lnSpc>
                          <a:spcPct val="115000"/>
                        </a:lnSpc>
                        <a:spcAft>
                          <a:spcPts val="0"/>
                        </a:spcAft>
                      </a:pPr>
                      <a:r>
                        <a:rPr lang="es-ES" sz="1100" kern="1200" dirty="0" smtClean="0">
                          <a:effectLst/>
                          <a:latin typeface="Arial Narrow" pitchFamily="34" charset="0"/>
                        </a:rPr>
                        <a:t>Describir aquello que es planificado.</a:t>
                      </a:r>
                      <a:endParaRPr lang="es-ES" sz="1100" dirty="0">
                        <a:effectLst/>
                        <a:latin typeface="Arial Narrow" pitchFamily="34" charset="0"/>
                        <a:ea typeface="Calibri"/>
                        <a:cs typeface="Arial" pitchFamily="34" charset="0"/>
                      </a:endParaRPr>
                    </a:p>
                  </a:txBody>
                  <a:tcPr marL="59490" marR="59490" marT="0" marB="0"/>
                </a:tc>
                <a:tc>
                  <a:txBody>
                    <a:bodyPr/>
                    <a:lstStyle/>
                    <a:p>
                      <a:pPr marL="228600" lvl="0" indent="-228600">
                        <a:buFont typeface="+mj-lt"/>
                        <a:buNone/>
                      </a:pPr>
                      <a:r>
                        <a:rPr lang="es-ES" sz="1100" kern="1200" dirty="0" smtClean="0">
                          <a:effectLst/>
                          <a:latin typeface="Arial Narrow" pitchFamily="34" charset="0"/>
                        </a:rPr>
                        <a:t>Identificación del </a:t>
                      </a:r>
                      <a:r>
                        <a:rPr lang="es-ES" sz="1100" kern="1200" dirty="0" smtClean="0">
                          <a:effectLst/>
                          <a:latin typeface="Arial Narrow" pitchFamily="34" charset="0"/>
                        </a:rPr>
                        <a:t>proyecto</a:t>
                      </a:r>
                    </a:p>
                    <a:p>
                      <a:pPr marL="228600" lvl="0" indent="-228600">
                        <a:buFont typeface="+mj-lt"/>
                        <a:buNone/>
                      </a:pPr>
                      <a:r>
                        <a:rPr lang="es-ES" sz="1100" kern="1200" dirty="0" smtClean="0">
                          <a:effectLst/>
                          <a:latin typeface="Arial Narrow" pitchFamily="34" charset="0"/>
                        </a:rPr>
                        <a:t>Presentación del problema</a:t>
                      </a:r>
                    </a:p>
                    <a:p>
                      <a:pPr marL="228600" lvl="0" indent="-228600">
                        <a:buFont typeface="+mj-lt"/>
                        <a:buNone/>
                      </a:pPr>
                      <a:r>
                        <a:rPr lang="es-ES" sz="1100" kern="1200" dirty="0" smtClean="0">
                          <a:effectLst/>
                          <a:latin typeface="Arial Narrow" pitchFamily="34" charset="0"/>
                        </a:rPr>
                        <a:t>Estado </a:t>
                      </a:r>
                      <a:r>
                        <a:rPr lang="es-ES" sz="1100" kern="1200" dirty="0" smtClean="0">
                          <a:effectLst/>
                          <a:latin typeface="Arial Narrow" pitchFamily="34" charset="0"/>
                        </a:rPr>
                        <a:t>del arte o antecedentes </a:t>
                      </a:r>
                      <a:r>
                        <a:rPr lang="es-ES" sz="1100" kern="1200" dirty="0" smtClean="0">
                          <a:effectLst/>
                          <a:latin typeface="Arial Narrow" pitchFamily="34" charset="0"/>
                        </a:rPr>
                        <a:t>de</a:t>
                      </a:r>
                      <a:r>
                        <a:rPr lang="es-ES" sz="1100" kern="1200" baseline="0" dirty="0" smtClean="0">
                          <a:effectLst/>
                          <a:latin typeface="Arial Narrow" pitchFamily="34" charset="0"/>
                        </a:rPr>
                        <a:t> </a:t>
                      </a:r>
                      <a:r>
                        <a:rPr lang="es-ES" sz="1100" kern="1200" dirty="0" smtClean="0">
                          <a:effectLst/>
                          <a:latin typeface="Arial Narrow" pitchFamily="34" charset="0"/>
                        </a:rPr>
                        <a:t>la </a:t>
                      </a:r>
                      <a:r>
                        <a:rPr lang="es-ES" sz="1100" kern="1200" dirty="0" smtClean="0">
                          <a:effectLst/>
                          <a:latin typeface="Arial Narrow" pitchFamily="34" charset="0"/>
                        </a:rPr>
                        <a:t>cuestión</a:t>
                      </a:r>
                    </a:p>
                    <a:p>
                      <a:pPr marL="228600" lvl="0" indent="-228600">
                        <a:buFont typeface="+mj-lt"/>
                        <a:buNone/>
                      </a:pPr>
                      <a:r>
                        <a:rPr lang="es-ES" sz="1100" kern="1200" dirty="0" smtClean="0">
                          <a:effectLst/>
                          <a:latin typeface="Arial Narrow" pitchFamily="34" charset="0"/>
                        </a:rPr>
                        <a:t>Justificación </a:t>
                      </a:r>
                      <a:r>
                        <a:rPr lang="es-ES" sz="1100" kern="1200" dirty="0" smtClean="0">
                          <a:effectLst/>
                          <a:latin typeface="Arial Narrow" pitchFamily="34" charset="0"/>
                        </a:rPr>
                        <a:t>del proyecto</a:t>
                      </a:r>
                    </a:p>
                    <a:p>
                      <a:pPr marL="228600" lvl="0" indent="-228600">
                        <a:buFont typeface="+mj-lt"/>
                        <a:buNone/>
                      </a:pPr>
                      <a:r>
                        <a:rPr lang="es-ES" sz="1100" kern="1200" dirty="0" smtClean="0">
                          <a:effectLst/>
                          <a:latin typeface="Arial Narrow" pitchFamily="34" charset="0"/>
                        </a:rPr>
                        <a:t>Marco </a:t>
                      </a:r>
                      <a:r>
                        <a:rPr lang="es-ES" sz="1100" kern="1200" dirty="0" smtClean="0">
                          <a:effectLst/>
                          <a:latin typeface="Arial Narrow" pitchFamily="34" charset="0"/>
                        </a:rPr>
                        <a:t>teórico</a:t>
                      </a:r>
                    </a:p>
                    <a:p>
                      <a:pPr marL="228600" lvl="0" indent="-228600">
                        <a:buFont typeface="+mj-lt"/>
                        <a:buNone/>
                      </a:pPr>
                      <a:r>
                        <a:rPr lang="es-ES" sz="1100" kern="1200" dirty="0" smtClean="0">
                          <a:effectLst/>
                          <a:latin typeface="Arial Narrow" pitchFamily="34" charset="0"/>
                        </a:rPr>
                        <a:t>Objetivos</a:t>
                      </a:r>
                    </a:p>
                    <a:p>
                      <a:pPr marL="285750" indent="-285750">
                        <a:buFont typeface="+mj-lt"/>
                        <a:buNone/>
                      </a:pPr>
                      <a:r>
                        <a:rPr lang="es-ES" sz="1100" kern="1200" dirty="0" smtClean="0">
                          <a:effectLst/>
                          <a:latin typeface="Arial Narrow" pitchFamily="34" charset="0"/>
                        </a:rPr>
                        <a:t>Diseño metodológico </a:t>
                      </a:r>
                      <a:endParaRPr lang="es-ES" sz="1100" dirty="0">
                        <a:effectLst/>
                        <a:latin typeface="Arial Narrow" pitchFamily="34" charset="0"/>
                        <a:ea typeface="Calibri"/>
                        <a:cs typeface="Arial" pitchFamily="34" charset="0"/>
                      </a:endParaRPr>
                    </a:p>
                  </a:txBody>
                  <a:tcPr marL="59490" marR="59490" marT="0" marB="0"/>
                </a:tc>
                <a:tc>
                  <a:txBody>
                    <a:bodyPr/>
                    <a:lstStyle/>
                    <a:p>
                      <a:pPr marL="0" lvl="0" indent="0">
                        <a:lnSpc>
                          <a:spcPct val="115000"/>
                        </a:lnSpc>
                        <a:spcAft>
                          <a:spcPts val="0"/>
                        </a:spcAft>
                        <a:buFont typeface="Symbol"/>
                        <a:buNone/>
                      </a:pPr>
                      <a:r>
                        <a:rPr lang="es-ES" sz="1100" dirty="0">
                          <a:effectLst/>
                          <a:latin typeface="Arial Narrow" pitchFamily="34" charset="0"/>
                        </a:rPr>
                        <a:t>Expositiva</a:t>
                      </a:r>
                    </a:p>
                    <a:p>
                      <a:pPr marL="0" lvl="0" indent="0">
                        <a:lnSpc>
                          <a:spcPct val="115000"/>
                        </a:lnSpc>
                        <a:spcAft>
                          <a:spcPts val="0"/>
                        </a:spcAft>
                        <a:buFont typeface="Symbol"/>
                        <a:buNone/>
                      </a:pPr>
                      <a:r>
                        <a:rPr lang="es-ES" sz="1100" dirty="0" smtClean="0">
                          <a:effectLst/>
                          <a:latin typeface="Arial Narrow" pitchFamily="34" charset="0"/>
                        </a:rPr>
                        <a:t>Argumentativa</a:t>
                      </a:r>
                      <a:endParaRPr lang="es-ES" sz="1100" dirty="0">
                        <a:effectLst/>
                        <a:latin typeface="Arial Narrow" pitchFamily="34" charset="0"/>
                        <a:ea typeface="Calibri"/>
                        <a:cs typeface="Arial" pitchFamily="34" charset="0"/>
                      </a:endParaRPr>
                    </a:p>
                  </a:txBody>
                  <a:tcPr marL="68580" marR="68580" marT="0" marB="0"/>
                </a:tc>
              </a:tr>
              <a:tr h="792088">
                <a:tc>
                  <a:txBody>
                    <a:bodyPr/>
                    <a:lstStyle/>
                    <a:p>
                      <a:r>
                        <a:rPr lang="es-ES" sz="1100" kern="1200" dirty="0" smtClean="0">
                          <a:effectLst/>
                          <a:latin typeface="Arial Narrow" pitchFamily="34" charset="0"/>
                        </a:rPr>
                        <a:t>Resumen</a:t>
                      </a:r>
                      <a:endParaRPr lang="es-ES" sz="1100" b="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Es el tipo textual utilizado cuando se presentan las ideas de otros autores ya sea para incluirlas dentro de un escrito mayor o con fines de estudio</a:t>
                      </a:r>
                      <a:endParaRPr lang="es-ES" sz="1100" dirty="0">
                        <a:effectLst/>
                        <a:latin typeface="Arial Narrow" pitchFamily="34" charset="0"/>
                        <a:ea typeface="Calibri"/>
                        <a:cs typeface="Arial" pitchFamily="34" charset="0"/>
                      </a:endParaRPr>
                    </a:p>
                  </a:txBody>
                  <a:tcPr marL="68580" marR="68580" marT="0" marB="0"/>
                </a:tc>
                <a:tc>
                  <a:txBody>
                    <a:bodyPr/>
                    <a:lstStyle/>
                    <a:p>
                      <a:pPr>
                        <a:lnSpc>
                          <a:spcPct val="115000"/>
                        </a:lnSpc>
                        <a:spcAft>
                          <a:spcPts val="0"/>
                        </a:spcAft>
                      </a:pPr>
                      <a:r>
                        <a:rPr lang="es-ES" sz="1100" dirty="0" smtClean="0">
                          <a:effectLst/>
                          <a:latin typeface="Arial Narrow" pitchFamily="34" charset="0"/>
                        </a:rPr>
                        <a:t>Implica la reelaboración del contenido, siguiendo la estructura dada por el autor del original pero expresado con el vocabulario del autor del resumen</a:t>
                      </a:r>
                      <a:endParaRPr lang="es-ES" sz="1100" dirty="0">
                        <a:effectLst/>
                        <a:latin typeface="Arial Narrow" pitchFamily="34" charset="0"/>
                        <a:ea typeface="Calibri"/>
                        <a:cs typeface="Arial" pitchFamily="34" charset="0"/>
                      </a:endParaRPr>
                    </a:p>
                  </a:txBody>
                  <a:tcPr marL="59490" marR="59490" marT="0" marB="0"/>
                </a:tc>
                <a:tc>
                  <a:txBody>
                    <a:bodyPr/>
                    <a:lstStyle/>
                    <a:p>
                      <a:pPr marL="285750" indent="-285750">
                        <a:buFont typeface="+mj-lt"/>
                        <a:buAutoNum type="alphaLcPeriod"/>
                      </a:pPr>
                      <a:r>
                        <a:rPr lang="es-ES" sz="1100" dirty="0" smtClean="0">
                          <a:effectLst/>
                          <a:latin typeface="Arial Narrow" pitchFamily="34" charset="0"/>
                        </a:rPr>
                        <a:t>La extensión del resumen depende tanto de la extensión del texto original como del objetivo que persiga el autor del resumen y de las posibles indicaciones que haya recibido para hacerlo.</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Descriptiva</a:t>
                      </a:r>
                    </a:p>
                    <a:p>
                      <a:r>
                        <a:rPr lang="es-ES" sz="1100" dirty="0" smtClean="0">
                          <a:effectLst/>
                          <a:latin typeface="Arial Narrow" pitchFamily="34" charset="0"/>
                        </a:rPr>
                        <a:t>expositiva</a:t>
                      </a:r>
                      <a:endParaRPr lang="es-ES" sz="1100" dirty="0">
                        <a:effectLst/>
                        <a:latin typeface="Arial Narrow" pitchFamily="34" charset="0"/>
                        <a:ea typeface="Calibri"/>
                        <a:cs typeface="Arial" pitchFamily="34" charset="0"/>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xmlns="" val="354820724"/>
              </p:ext>
            </p:extLst>
          </p:nvPr>
        </p:nvGraphicFramePr>
        <p:xfrm>
          <a:off x="0" y="0"/>
          <a:ext cx="9144000" cy="6735174"/>
        </p:xfrm>
        <a:graphic>
          <a:graphicData uri="http://schemas.openxmlformats.org/drawingml/2006/table">
            <a:tbl>
              <a:tblPr firstRow="1" firstCol="1" bandRow="1">
                <a:tableStyleId>{5A111915-BE36-4E01-A7E5-04B1672EAD32}</a:tableStyleId>
              </a:tblPr>
              <a:tblGrid>
                <a:gridCol w="1142976"/>
                <a:gridCol w="3643338"/>
                <a:gridCol w="1643074"/>
                <a:gridCol w="1302124"/>
                <a:gridCol w="1412488"/>
              </a:tblGrid>
              <a:tr h="571504">
                <a:tc>
                  <a:txBody>
                    <a:bodyPr/>
                    <a:lstStyle/>
                    <a:p>
                      <a:pPr algn="ctr">
                        <a:lnSpc>
                          <a:spcPct val="115000"/>
                        </a:lnSpc>
                        <a:spcAft>
                          <a:spcPts val="0"/>
                        </a:spcAft>
                      </a:pPr>
                      <a:r>
                        <a:rPr lang="es-ES" sz="1100" dirty="0" smtClean="0">
                          <a:effectLst/>
                          <a:latin typeface="Arial Narrow" pitchFamily="34" charset="0"/>
                        </a:rPr>
                        <a:t>Texto académico</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dirty="0">
                          <a:effectLst/>
                          <a:latin typeface="Arial Narrow" pitchFamily="34" charset="0"/>
                        </a:rPr>
                        <a:t>Características</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a:effectLst/>
                          <a:latin typeface="Arial Narrow" pitchFamily="34" charset="0"/>
                        </a:rPr>
                        <a:t>Función </a:t>
                      </a:r>
                      <a:endParaRPr lang="es-ES" sz="1100" b="1">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b="1" dirty="0" smtClean="0">
                          <a:effectLst/>
                          <a:latin typeface="Arial Narrow" pitchFamily="34" charset="0"/>
                          <a:ea typeface="Calibri"/>
                          <a:cs typeface="Times New Roman"/>
                        </a:rPr>
                        <a:t>Partes</a:t>
                      </a:r>
                      <a:r>
                        <a:rPr lang="es-ES" sz="1100" b="1" baseline="0" dirty="0" smtClean="0">
                          <a:effectLst/>
                          <a:latin typeface="Arial Narrow" pitchFamily="34" charset="0"/>
                          <a:ea typeface="Calibri"/>
                          <a:cs typeface="Times New Roman"/>
                        </a:rPr>
                        <a:t> que lo conforman</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dirty="0">
                          <a:effectLst/>
                          <a:latin typeface="Arial Narrow" pitchFamily="34" charset="0"/>
                        </a:rPr>
                        <a:t>Tipo </a:t>
                      </a:r>
                      <a:endParaRPr lang="es-ES" sz="1100" b="1" dirty="0">
                        <a:effectLst/>
                        <a:latin typeface="Arial Narrow" pitchFamily="34" charset="0"/>
                        <a:ea typeface="Calibri"/>
                        <a:cs typeface="Times New Roman"/>
                      </a:endParaRPr>
                    </a:p>
                  </a:txBody>
                  <a:tcPr marL="59490" marR="59490" marT="0" marB="0"/>
                </a:tc>
              </a:tr>
              <a:tr h="897913">
                <a:tc>
                  <a:txBody>
                    <a:bodyPr/>
                    <a:lstStyle/>
                    <a:p>
                      <a:pPr algn="ctr"/>
                      <a:r>
                        <a:rPr lang="es-MX" sz="1100" dirty="0" smtClean="0">
                          <a:latin typeface="Arial Narrow" pitchFamily="34" charset="0"/>
                        </a:rPr>
                        <a:t>Monografía</a:t>
                      </a:r>
                      <a:endParaRPr lang="es-MX" sz="1100" dirty="0">
                        <a:latin typeface="Arial Narrow" pitchFamily="34" charset="0"/>
                      </a:endParaRPr>
                    </a:p>
                  </a:txBody>
                  <a:tcPr marL="59490" marR="59490" marT="0" marB="0"/>
                </a:tc>
                <a:tc>
                  <a:txBody>
                    <a:bodyPr/>
                    <a:lstStyle/>
                    <a:p>
                      <a:pPr algn="l"/>
                      <a:r>
                        <a:rPr lang="es-MX" sz="1100" dirty="0" smtClean="0">
                          <a:latin typeface="Arial Narrow" pitchFamily="34" charset="0"/>
                        </a:rPr>
                        <a:t>-Prólogo</a:t>
                      </a:r>
                    </a:p>
                    <a:p>
                      <a:pPr algn="l"/>
                      <a:r>
                        <a:rPr lang="es-MX" sz="1100" dirty="0" smtClean="0">
                          <a:latin typeface="Arial Narrow" pitchFamily="34" charset="0"/>
                        </a:rPr>
                        <a:t>-Introducción. </a:t>
                      </a:r>
                    </a:p>
                    <a:p>
                      <a:pPr algn="l"/>
                      <a:r>
                        <a:rPr lang="es-MX" sz="1100" dirty="0" smtClean="0">
                          <a:latin typeface="Arial Narrow" pitchFamily="34" charset="0"/>
                        </a:rPr>
                        <a:t>-Cuerpo o desarrollo.</a:t>
                      </a:r>
                    </a:p>
                    <a:p>
                      <a:pPr algn="l"/>
                      <a:r>
                        <a:rPr lang="es-MX" sz="1100" dirty="0" smtClean="0">
                          <a:latin typeface="Arial Narrow" pitchFamily="34" charset="0"/>
                        </a:rPr>
                        <a:t>-Corpus empleado en la    investigación (optativo). Se expone el material analizado (producto de encuestas, textos literarios, etc.).                         -Bibliografía. </a:t>
                      </a:r>
                    </a:p>
                    <a:p>
                      <a:pPr algn="l"/>
                      <a:r>
                        <a:rPr lang="es-MX" sz="1100" dirty="0" smtClean="0">
                          <a:latin typeface="Arial Narrow" pitchFamily="34" charset="0"/>
                        </a:rPr>
                        <a:t>-Índice general. </a:t>
                      </a:r>
                    </a:p>
                    <a:p>
                      <a:pPr algn="l"/>
                      <a:r>
                        <a:rPr lang="es-MX" sz="1100" dirty="0" smtClean="0">
                          <a:latin typeface="Arial Narrow" pitchFamily="34" charset="0"/>
                        </a:rPr>
                        <a:t>-Índice analítico de materias (optativo). </a:t>
                      </a:r>
                    </a:p>
                    <a:p>
                      <a:pPr algn="l"/>
                      <a:r>
                        <a:rPr lang="es-MX" sz="1100" dirty="0" smtClean="0">
                          <a:latin typeface="Arial Narrow" pitchFamily="34" charset="0"/>
                        </a:rPr>
                        <a:t>-Anexos (optativos). </a:t>
                      </a:r>
                    </a:p>
                    <a:p>
                      <a:pPr algn="l"/>
                      <a:r>
                        <a:rPr lang="es-MX" sz="1100" dirty="0" smtClean="0">
                          <a:latin typeface="Arial Narrow" pitchFamily="34" charset="0"/>
                        </a:rPr>
                        <a:t>extensión, lo más habitual es que las monografías tengan entre diez y cuarenta páginas, dependiendo del nivel de formación que esté cursando el autor  y tema.</a:t>
                      </a:r>
                    </a:p>
                    <a:p>
                      <a:pPr algn="l"/>
                      <a:r>
                        <a:rPr lang="es-MX" sz="1100" dirty="0" smtClean="0">
                          <a:latin typeface="Arial Narrow" pitchFamily="34" charset="0"/>
                        </a:rPr>
                        <a:t>elaborar una investigación</a:t>
                      </a:r>
                      <a:r>
                        <a:rPr lang="es-ES" sz="1100" dirty="0" smtClean="0">
                          <a:effectLst/>
                          <a:latin typeface="Arial Narrow" pitchFamily="34" charset="0"/>
                        </a:rPr>
                        <a:t>.</a:t>
                      </a: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c>
                  <a:txBody>
                    <a:bodyPr/>
                    <a:lstStyle/>
                    <a:p>
                      <a:pPr algn="just"/>
                      <a:r>
                        <a:rPr lang="es-MX" sz="1100" dirty="0" smtClean="0">
                          <a:latin typeface="Arial Narrow" pitchFamily="34" charset="0"/>
                        </a:rPr>
                        <a:t>Informar sobre los conocimientos del autor sobre un tema determinado y las técnicas de investigación</a:t>
                      </a:r>
                      <a:endParaRPr lang="es-MX" sz="1100" dirty="0">
                        <a:latin typeface="Arial Narrow" pitchFamily="34" charset="0"/>
                      </a:endParaRPr>
                    </a:p>
                  </a:txBody>
                  <a:tcPr marL="59490" marR="59490" marT="0" marB="0"/>
                </a:tc>
                <a:tc>
                  <a:txBody>
                    <a:bodyPr/>
                    <a:lstStyle/>
                    <a:p>
                      <a:pPr marL="228600" indent="-228600">
                        <a:lnSpc>
                          <a:spcPct val="115000"/>
                        </a:lnSpc>
                        <a:spcAft>
                          <a:spcPts val="0"/>
                        </a:spcAft>
                        <a:buFont typeface="+mj-lt"/>
                        <a:buNone/>
                      </a:pPr>
                      <a:r>
                        <a:rPr lang="es-ES" sz="1100" dirty="0" smtClean="0">
                          <a:effectLst/>
                          <a:latin typeface="Arial Narrow" pitchFamily="34" charset="0"/>
                          <a:ea typeface="Calibri"/>
                          <a:cs typeface="Arial" pitchFamily="34" charset="0"/>
                        </a:rPr>
                        <a:t>-     Prólogo</a:t>
                      </a:r>
                    </a:p>
                    <a:p>
                      <a:pPr marL="228600" indent="-228600">
                        <a:lnSpc>
                          <a:spcPct val="115000"/>
                        </a:lnSpc>
                        <a:spcAft>
                          <a:spcPts val="0"/>
                        </a:spcAft>
                        <a:buFontTx/>
                        <a:buChar char="-"/>
                      </a:pPr>
                      <a:r>
                        <a:rPr lang="es-ES" sz="1100" baseline="0" dirty="0" smtClean="0">
                          <a:effectLst/>
                          <a:latin typeface="Arial Narrow" pitchFamily="34" charset="0"/>
                          <a:ea typeface="Calibri"/>
                          <a:cs typeface="Arial" pitchFamily="34" charset="0"/>
                        </a:rPr>
                        <a:t>Introducción</a:t>
                      </a:r>
                    </a:p>
                    <a:p>
                      <a:pPr marL="228600" indent="-228600">
                        <a:lnSpc>
                          <a:spcPct val="115000"/>
                        </a:lnSpc>
                        <a:spcAft>
                          <a:spcPts val="0"/>
                        </a:spcAft>
                        <a:buFontTx/>
                        <a:buChar char="-"/>
                      </a:pPr>
                      <a:r>
                        <a:rPr lang="es-ES" sz="1100" baseline="0" dirty="0" smtClean="0">
                          <a:effectLst/>
                          <a:latin typeface="Arial Narrow" pitchFamily="34" charset="0"/>
                          <a:ea typeface="Calibri"/>
                          <a:cs typeface="Arial" pitchFamily="34" charset="0"/>
                        </a:rPr>
                        <a:t>-Cuerpo o desarrollo</a:t>
                      </a:r>
                    </a:p>
                    <a:p>
                      <a:pPr marL="228600" indent="-228600">
                        <a:lnSpc>
                          <a:spcPct val="115000"/>
                        </a:lnSpc>
                        <a:spcAft>
                          <a:spcPts val="0"/>
                        </a:spcAft>
                        <a:buFontTx/>
                        <a:buChar char="-"/>
                      </a:pPr>
                      <a:r>
                        <a:rPr lang="es-ES" sz="1100" baseline="0" dirty="0" smtClean="0">
                          <a:effectLst/>
                          <a:latin typeface="Arial Narrow" pitchFamily="34" charset="0"/>
                          <a:ea typeface="Calibri"/>
                          <a:cs typeface="Arial" pitchFamily="34" charset="0"/>
                        </a:rPr>
                        <a:t>Conclusiones</a:t>
                      </a:r>
                    </a:p>
                    <a:p>
                      <a:pPr marL="228600" indent="-228600">
                        <a:lnSpc>
                          <a:spcPct val="115000"/>
                        </a:lnSpc>
                        <a:spcAft>
                          <a:spcPts val="0"/>
                        </a:spcAft>
                        <a:buFontTx/>
                        <a:buChar char="-"/>
                      </a:pPr>
                      <a:r>
                        <a:rPr lang="es-ES" sz="1100" baseline="0" dirty="0" smtClean="0">
                          <a:effectLst/>
                          <a:latin typeface="Arial Narrow" pitchFamily="34" charset="0"/>
                          <a:ea typeface="Calibri"/>
                          <a:cs typeface="Arial" pitchFamily="34" charset="0"/>
                        </a:rPr>
                        <a:t>Bibliografía</a:t>
                      </a:r>
                    </a:p>
                    <a:p>
                      <a:pPr marL="228600" indent="-228600">
                        <a:lnSpc>
                          <a:spcPct val="115000"/>
                        </a:lnSpc>
                        <a:spcAft>
                          <a:spcPts val="0"/>
                        </a:spcAft>
                        <a:buFontTx/>
                        <a:buNone/>
                      </a:pPr>
                      <a:endParaRPr lang="es-ES" sz="1100" dirty="0">
                        <a:effectLst/>
                        <a:latin typeface="Arial Narrow" pitchFamily="34" charset="0"/>
                        <a:ea typeface="Calibri"/>
                        <a:cs typeface="Arial" pitchFamily="34" charset="0"/>
                      </a:endParaRPr>
                    </a:p>
                  </a:txBody>
                  <a:tcPr marL="59490" marR="59490" marT="0" marB="0"/>
                </a:tc>
                <a:tc>
                  <a:txBody>
                    <a:bodyPr/>
                    <a:lstStyle/>
                    <a:p>
                      <a:r>
                        <a:rPr lang="es-MX" sz="1100" b="0" i="0" u="none" strike="noStrike" cap="none" dirty="0" smtClean="0">
                          <a:solidFill>
                            <a:schemeClr val="tx1"/>
                          </a:solidFill>
                          <a:effectLst/>
                          <a:latin typeface="Arial Narrow" pitchFamily="34" charset="0"/>
                          <a:ea typeface="+mn-ea"/>
                          <a:cs typeface="+mn-cs"/>
                          <a:sym typeface="Arial"/>
                        </a:rPr>
                        <a:t>*  Monografía de investigación. </a:t>
                      </a:r>
                    </a:p>
                    <a:p>
                      <a:pPr marL="285750" indent="-285750">
                        <a:buFont typeface="Arial" charset="0"/>
                        <a:buChar char="•"/>
                      </a:pPr>
                      <a:r>
                        <a:rPr lang="es-MX" sz="1100" b="0" i="0" u="none" strike="noStrike" cap="none" dirty="0" smtClean="0">
                          <a:solidFill>
                            <a:schemeClr val="tx1"/>
                          </a:solidFill>
                          <a:effectLst/>
                          <a:latin typeface="Arial Narrow" pitchFamily="34" charset="0"/>
                          <a:ea typeface="+mn-ea"/>
                          <a:cs typeface="+mn-cs"/>
                          <a:sym typeface="Arial"/>
                        </a:rPr>
                        <a:t>Monografía de compilación.</a:t>
                      </a:r>
                    </a:p>
                    <a:p>
                      <a:pPr marL="285750" indent="-285750" algn="l">
                        <a:buFont typeface="Arial" charset="0"/>
                        <a:buChar char="•"/>
                      </a:pPr>
                      <a:r>
                        <a:rPr lang="es-MX" sz="1100" b="0" i="0" u="none" strike="noStrike" cap="none" dirty="0" smtClean="0">
                          <a:solidFill>
                            <a:schemeClr val="tx1"/>
                          </a:solidFill>
                          <a:effectLst/>
                          <a:latin typeface="Arial Narrow" pitchFamily="34" charset="0"/>
                          <a:ea typeface="+mn-ea"/>
                          <a:cs typeface="+mn-cs"/>
                          <a:sym typeface="Arial"/>
                        </a:rPr>
                        <a:t> * Monografía de análisis de experiencias.</a:t>
                      </a:r>
                      <a:endParaRPr lang="es-MX" sz="1100" dirty="0" smtClean="0">
                        <a:latin typeface="Arial Narrow" pitchFamily="34" charset="0"/>
                      </a:endParaRP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r>
              <a:tr h="1512168">
                <a:tc>
                  <a:txBody>
                    <a:bodyPr/>
                    <a:lstStyle/>
                    <a:p>
                      <a:pPr>
                        <a:lnSpc>
                          <a:spcPct val="115000"/>
                        </a:lnSpc>
                        <a:spcAft>
                          <a:spcPts val="0"/>
                        </a:spcAft>
                      </a:pPr>
                      <a:r>
                        <a:rPr lang="es-ES" sz="1100" dirty="0" smtClean="0">
                          <a:effectLst/>
                          <a:latin typeface="Arial Narrow" pitchFamily="34" charset="0"/>
                        </a:rPr>
                        <a:t>Ensayo</a:t>
                      </a:r>
                      <a:endParaRPr lang="es-ES" sz="1100" dirty="0">
                        <a:effectLst/>
                        <a:latin typeface="Arial Narrow" pitchFamily="34" charset="0"/>
                        <a:ea typeface="Calibri"/>
                        <a:cs typeface="Arial" pitchFamily="34" charset="0"/>
                      </a:endParaRPr>
                    </a:p>
                  </a:txBody>
                  <a:tcPr marL="59490" marR="59490" marT="0" marB="0"/>
                </a:tc>
                <a:tc>
                  <a:txBody>
                    <a:bodyPr/>
                    <a:lstStyle/>
                    <a:p>
                      <a:pPr marL="0" lvl="0" indent="0">
                        <a:spcBef>
                          <a:spcPts val="0"/>
                        </a:spcBef>
                        <a:spcAft>
                          <a:spcPts val="0"/>
                        </a:spcAft>
                        <a:buClr>
                          <a:schemeClr val="dk1"/>
                        </a:buClr>
                        <a:buSzPts val="1100"/>
                        <a:buFont typeface="Arial"/>
                        <a:buNone/>
                      </a:pPr>
                      <a:r>
                        <a:rPr lang="es-MX" sz="1100" dirty="0" smtClean="0">
                          <a:latin typeface="Arial Narrow" pitchFamily="34" charset="0"/>
                        </a:rPr>
                        <a:t>- Suele abordar temas humanísticos, filosóficos, sociológicos, históricos y científicos (variedad temática)</a:t>
                      </a:r>
                    </a:p>
                    <a:p>
                      <a:pPr marL="0" lvl="0" indent="0">
                        <a:spcBef>
                          <a:spcPts val="0"/>
                        </a:spcBef>
                        <a:spcAft>
                          <a:spcPts val="0"/>
                        </a:spcAft>
                        <a:buClr>
                          <a:schemeClr val="dk1"/>
                        </a:buClr>
                        <a:buSzPts val="1100"/>
                        <a:buFont typeface="Arial"/>
                        <a:buNone/>
                      </a:pPr>
                      <a:r>
                        <a:rPr lang="es-MX" sz="1100" dirty="0" smtClean="0">
                          <a:latin typeface="Arial Narrow" pitchFamily="34" charset="0"/>
                        </a:rPr>
                        <a:t>- No tiene una estructura predeterminada (estructura libre)</a:t>
                      </a:r>
                    </a:p>
                    <a:p>
                      <a:pPr marL="0" lvl="0" indent="0">
                        <a:spcBef>
                          <a:spcPts val="0"/>
                        </a:spcBef>
                        <a:spcAft>
                          <a:spcPts val="0"/>
                        </a:spcAft>
                        <a:buClr>
                          <a:schemeClr val="dk1"/>
                        </a:buClr>
                        <a:buSzPts val="1100"/>
                        <a:buFont typeface="Arial"/>
                        <a:buNone/>
                      </a:pPr>
                      <a:r>
                        <a:rPr lang="es-MX" sz="1100" dirty="0" smtClean="0">
                          <a:latin typeface="Arial Narrow" pitchFamily="34" charset="0"/>
                        </a:rPr>
                        <a:t>- Se expone y se valora un tema (enfoque subjetivo)</a:t>
                      </a:r>
                    </a:p>
                    <a:p>
                      <a:pPr marL="0" lvl="0" indent="0">
                        <a:spcBef>
                          <a:spcPts val="0"/>
                        </a:spcBef>
                        <a:spcAft>
                          <a:spcPts val="0"/>
                        </a:spcAft>
                        <a:buNone/>
                      </a:pPr>
                      <a:r>
                        <a:rPr lang="es-MX" sz="1100" dirty="0" smtClean="0">
                          <a:latin typeface="Arial Narrow" pitchFamily="34" charset="0"/>
                        </a:rPr>
                        <a:t>- Su extensión generalmente es breve</a:t>
                      </a:r>
                    </a:p>
                  </a:txBody>
                  <a:tcPr marL="59490" marR="59490" marT="0" marB="0"/>
                </a:tc>
                <a:tc>
                  <a:txBody>
                    <a:bodyPr/>
                    <a:lstStyle/>
                    <a:p>
                      <a:pPr marL="0" lvl="0" indent="0">
                        <a:spcBef>
                          <a:spcPts val="0"/>
                        </a:spcBef>
                        <a:spcAft>
                          <a:spcPts val="0"/>
                        </a:spcAft>
                        <a:buNone/>
                      </a:pPr>
                      <a:r>
                        <a:rPr lang="es-MX" sz="1100" dirty="0" smtClean="0">
                          <a:latin typeface="Arial Narrow" pitchFamily="34" charset="0"/>
                          <a:sym typeface="Montserrat"/>
                        </a:rPr>
                        <a:t>se caracteriza por tratar un tema científico desde un punto de vista creativo.</a:t>
                      </a:r>
                      <a:r>
                        <a:rPr lang="es-MX" sz="1100" baseline="0" dirty="0" smtClean="0">
                          <a:latin typeface="Arial Narrow" pitchFamily="34" charset="0"/>
                          <a:sym typeface="Montserrat"/>
                        </a:rPr>
                        <a:t> Presentación de un tema desde una interpretación personal con argumentación.</a:t>
                      </a:r>
                      <a:r>
                        <a:rPr lang="es-MX" sz="1100" dirty="0" smtClean="0">
                          <a:latin typeface="Arial Narrow" pitchFamily="34" charset="0"/>
                          <a:sym typeface="Montserrat"/>
                        </a:rPr>
                        <a:t>, </a:t>
                      </a:r>
                      <a:endParaRPr lang="es-MX" sz="1100" dirty="0">
                        <a:latin typeface="Arial Narrow" pitchFamily="34" charset="0"/>
                      </a:endParaRPr>
                    </a:p>
                  </a:txBody>
                  <a:tcPr marL="59490" marR="59490" marT="0" marB="0"/>
                </a:tc>
                <a:tc>
                  <a:txBody>
                    <a:bodyPr/>
                    <a:lstStyle/>
                    <a:p>
                      <a:pPr>
                        <a:lnSpc>
                          <a:spcPct val="115000"/>
                        </a:lnSpc>
                        <a:spcAft>
                          <a:spcPts val="0"/>
                        </a:spcAft>
                        <a:buFontTx/>
                        <a:buChar char="-"/>
                      </a:pPr>
                      <a:r>
                        <a:rPr lang="es-ES" sz="1100" dirty="0" smtClean="0">
                          <a:effectLst/>
                          <a:latin typeface="Arial Narrow" pitchFamily="34" charset="0"/>
                        </a:rPr>
                        <a:t>Introducción </a:t>
                      </a:r>
                    </a:p>
                    <a:p>
                      <a:pPr>
                        <a:lnSpc>
                          <a:spcPct val="115000"/>
                        </a:lnSpc>
                        <a:spcAft>
                          <a:spcPts val="0"/>
                        </a:spcAft>
                        <a:buFontTx/>
                        <a:buChar char="-"/>
                      </a:pPr>
                      <a:r>
                        <a:rPr lang="es-ES" sz="1100" dirty="0" smtClean="0">
                          <a:effectLst/>
                          <a:latin typeface="Arial Narrow" pitchFamily="34" charset="0"/>
                        </a:rPr>
                        <a:t>Desarrollo</a:t>
                      </a:r>
                    </a:p>
                    <a:p>
                      <a:pPr>
                        <a:lnSpc>
                          <a:spcPct val="115000"/>
                        </a:lnSpc>
                        <a:spcAft>
                          <a:spcPts val="0"/>
                        </a:spcAft>
                        <a:buFontTx/>
                        <a:buChar char="-"/>
                      </a:pPr>
                      <a:r>
                        <a:rPr lang="es-ES" sz="1100" dirty="0" smtClean="0">
                          <a:effectLst/>
                          <a:latin typeface="Arial Narrow" pitchFamily="34" charset="0"/>
                        </a:rPr>
                        <a:t>Conclusión .</a:t>
                      </a:r>
                    </a:p>
                    <a:p>
                      <a:pPr marL="228600" indent="-228600">
                        <a:lnSpc>
                          <a:spcPct val="115000"/>
                        </a:lnSpc>
                        <a:spcAft>
                          <a:spcPts val="0"/>
                        </a:spcAft>
                        <a:buFont typeface="+mj-lt"/>
                        <a:buAutoNum type="alphaLcPeriod"/>
                      </a:pP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Científico </a:t>
                      </a:r>
                    </a:p>
                    <a:p>
                      <a:pPr>
                        <a:lnSpc>
                          <a:spcPct val="115000"/>
                        </a:lnSpc>
                        <a:spcAft>
                          <a:spcPts val="0"/>
                        </a:spcAft>
                      </a:pPr>
                      <a:r>
                        <a:rPr lang="es-ES" sz="1100" dirty="0" smtClean="0">
                          <a:effectLst/>
                          <a:latin typeface="Arial Narrow" pitchFamily="34" charset="0"/>
                        </a:rPr>
                        <a:t>Argumentativo</a:t>
                      </a: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r>
              <a:tr h="792088">
                <a:tc>
                  <a:txBody>
                    <a:bodyPr/>
                    <a:lstStyle/>
                    <a:p>
                      <a:pPr>
                        <a:lnSpc>
                          <a:spcPct val="115000"/>
                        </a:lnSpc>
                        <a:spcAft>
                          <a:spcPts val="0"/>
                        </a:spcAft>
                      </a:pPr>
                      <a:r>
                        <a:rPr lang="es-ES" sz="1100" dirty="0" smtClean="0">
                          <a:effectLst/>
                          <a:latin typeface="Arial Narrow" pitchFamily="34" charset="0"/>
                        </a:rPr>
                        <a:t>Reseña</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Dar noticia</a:t>
                      </a:r>
                      <a:r>
                        <a:rPr lang="es-ES" sz="1100" baseline="0" dirty="0" smtClean="0">
                          <a:effectLst/>
                          <a:latin typeface="Arial Narrow" pitchFamily="34" charset="0"/>
                        </a:rPr>
                        <a:t> en un periódico de una obra literario o científica </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rPr>
                        <a:t>Dar</a:t>
                      </a:r>
                      <a:r>
                        <a:rPr lang="es-ES" sz="1100" baseline="0" dirty="0" smtClean="0">
                          <a:effectLst/>
                          <a:latin typeface="Arial Narrow" pitchFamily="34" charset="0"/>
                        </a:rPr>
                        <a:t> información p breve sobre una obra publicada y una opinión acerca de esta.</a:t>
                      </a:r>
                      <a:endParaRPr lang="es-ES" sz="1100" dirty="0">
                        <a:effectLst/>
                        <a:latin typeface="Arial Narrow" pitchFamily="34" charset="0"/>
                        <a:ea typeface="Calibri"/>
                        <a:cs typeface="Arial" pitchFamily="34" charset="0"/>
                      </a:endParaRPr>
                    </a:p>
                  </a:txBody>
                  <a:tcPr marL="59490" marR="59490" marT="0" marB="0"/>
                </a:tc>
                <a:tc>
                  <a:txBody>
                    <a:bodyPr/>
                    <a:lstStyle/>
                    <a:p>
                      <a:pPr marL="228600" indent="-228600">
                        <a:lnSpc>
                          <a:spcPct val="115000"/>
                        </a:lnSpc>
                        <a:spcAft>
                          <a:spcPts val="0"/>
                        </a:spcAft>
                        <a:buFont typeface="+mj-lt"/>
                        <a:buNone/>
                      </a:pPr>
                      <a:r>
                        <a:rPr lang="es-ES" sz="1100" dirty="0" smtClean="0">
                          <a:effectLst/>
                          <a:latin typeface="Arial Narrow" pitchFamily="34" charset="0"/>
                          <a:ea typeface="Calibri"/>
                          <a:cs typeface="Arial" pitchFamily="34" charset="0"/>
                        </a:rPr>
                        <a:t>Parte</a:t>
                      </a:r>
                      <a:r>
                        <a:rPr lang="es-ES" sz="1100" baseline="0" dirty="0" smtClean="0">
                          <a:effectLst/>
                          <a:latin typeface="Arial Narrow" pitchFamily="34" charset="0"/>
                          <a:ea typeface="Calibri"/>
                          <a:cs typeface="Arial" pitchFamily="34" charset="0"/>
                        </a:rPr>
                        <a:t> inicial (titulo, presentación)</a:t>
                      </a:r>
                    </a:p>
                    <a:p>
                      <a:pPr marL="228600" indent="-228600">
                        <a:lnSpc>
                          <a:spcPct val="115000"/>
                        </a:lnSpc>
                        <a:spcAft>
                          <a:spcPts val="0"/>
                        </a:spcAft>
                        <a:buFont typeface="+mj-lt"/>
                        <a:buNone/>
                      </a:pPr>
                      <a:r>
                        <a:rPr lang="es-ES" sz="1100" baseline="0" dirty="0" smtClean="0">
                          <a:effectLst/>
                          <a:latin typeface="Arial Narrow" pitchFamily="34" charset="0"/>
                          <a:ea typeface="Calibri"/>
                          <a:cs typeface="Arial" pitchFamily="34" charset="0"/>
                        </a:rPr>
                        <a:t>Núcleo textual (antecedentes del autor, fuentes, propósito, organización de la obra, metodología)</a:t>
                      </a:r>
                    </a:p>
                    <a:p>
                      <a:pPr marL="228600" indent="-228600">
                        <a:lnSpc>
                          <a:spcPct val="115000"/>
                        </a:lnSpc>
                        <a:spcAft>
                          <a:spcPts val="0"/>
                        </a:spcAft>
                        <a:buFont typeface="+mj-lt"/>
                        <a:buNone/>
                      </a:pPr>
                      <a:r>
                        <a:rPr lang="es-ES" sz="1100" baseline="0" dirty="0" smtClean="0">
                          <a:effectLst/>
                          <a:latin typeface="Arial Narrow" pitchFamily="34" charset="0"/>
                          <a:ea typeface="Calibri"/>
                          <a:cs typeface="Arial" pitchFamily="34" charset="0"/>
                        </a:rPr>
                        <a:t>Parte terminal (crítica negativa y positiva)</a:t>
                      </a:r>
                    </a:p>
                  </a:txBody>
                  <a:tcPr marL="59490" marR="59490" marT="0" marB="0"/>
                </a:tc>
                <a:tc>
                  <a:txBody>
                    <a:bodyPr/>
                    <a:lstStyle/>
                    <a:p>
                      <a:pPr>
                        <a:lnSpc>
                          <a:spcPct val="115000"/>
                        </a:lnSpc>
                        <a:spcAft>
                          <a:spcPts val="0"/>
                        </a:spcAft>
                      </a:pPr>
                      <a:r>
                        <a:rPr lang="es-ES" sz="1100" dirty="0">
                          <a:effectLst/>
                          <a:latin typeface="Arial Narrow" pitchFamily="34" charset="0"/>
                        </a:rPr>
                        <a:t>Textual </a:t>
                      </a:r>
                      <a:endParaRPr lang="es-ES" sz="1100" dirty="0">
                        <a:effectLst/>
                        <a:latin typeface="Arial Narrow" pitchFamily="34" charset="0"/>
                        <a:ea typeface="Calibri"/>
                        <a:cs typeface="Arial" pitchFamily="34" charset="0"/>
                      </a:endParaRPr>
                    </a:p>
                  </a:txBody>
                  <a:tcPr marL="59490" marR="59490"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xmlns="" val="354820724"/>
              </p:ext>
            </p:extLst>
          </p:nvPr>
        </p:nvGraphicFramePr>
        <p:xfrm>
          <a:off x="0" y="1071546"/>
          <a:ext cx="9144000" cy="4857760"/>
        </p:xfrm>
        <a:graphic>
          <a:graphicData uri="http://schemas.openxmlformats.org/drawingml/2006/table">
            <a:tbl>
              <a:tblPr firstRow="1" firstCol="1" bandRow="1">
                <a:tableStyleId>{5A111915-BE36-4E01-A7E5-04B1672EAD32}</a:tableStyleId>
              </a:tblPr>
              <a:tblGrid>
                <a:gridCol w="1142976"/>
                <a:gridCol w="3643338"/>
                <a:gridCol w="1643074"/>
                <a:gridCol w="1643074"/>
                <a:gridCol w="1071538"/>
              </a:tblGrid>
              <a:tr h="571504">
                <a:tc>
                  <a:txBody>
                    <a:bodyPr/>
                    <a:lstStyle/>
                    <a:p>
                      <a:pPr algn="ctr">
                        <a:lnSpc>
                          <a:spcPct val="115000"/>
                        </a:lnSpc>
                        <a:spcAft>
                          <a:spcPts val="0"/>
                        </a:spcAft>
                      </a:pPr>
                      <a:r>
                        <a:rPr lang="es-ES" sz="1100" dirty="0" smtClean="0">
                          <a:effectLst/>
                          <a:latin typeface="Arial Narrow" pitchFamily="34" charset="0"/>
                        </a:rPr>
                        <a:t>Texto académico</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dirty="0">
                          <a:effectLst/>
                          <a:latin typeface="Arial Narrow" pitchFamily="34" charset="0"/>
                        </a:rPr>
                        <a:t>Características</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a:effectLst/>
                          <a:latin typeface="Arial Narrow" pitchFamily="34" charset="0"/>
                        </a:rPr>
                        <a:t>Función </a:t>
                      </a:r>
                      <a:endParaRPr lang="es-ES" sz="1100" b="1">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b="1" dirty="0" smtClean="0">
                          <a:effectLst/>
                          <a:latin typeface="Arial Narrow" pitchFamily="34" charset="0"/>
                          <a:ea typeface="Calibri"/>
                          <a:cs typeface="Times New Roman"/>
                        </a:rPr>
                        <a:t>Partes</a:t>
                      </a:r>
                      <a:r>
                        <a:rPr lang="es-ES" sz="1100" b="1" baseline="0" dirty="0" smtClean="0">
                          <a:effectLst/>
                          <a:latin typeface="Arial Narrow" pitchFamily="34" charset="0"/>
                          <a:ea typeface="Calibri"/>
                          <a:cs typeface="Times New Roman"/>
                        </a:rPr>
                        <a:t> que lo conforman</a:t>
                      </a:r>
                      <a:endParaRPr lang="es-ES" sz="1100" b="1" dirty="0">
                        <a:effectLst/>
                        <a:latin typeface="Arial Narrow" pitchFamily="34" charset="0"/>
                        <a:ea typeface="Calibri"/>
                        <a:cs typeface="Times New Roman"/>
                      </a:endParaRPr>
                    </a:p>
                  </a:txBody>
                  <a:tcPr marL="59490" marR="59490" marT="0" marB="0"/>
                </a:tc>
                <a:tc>
                  <a:txBody>
                    <a:bodyPr/>
                    <a:lstStyle/>
                    <a:p>
                      <a:pPr algn="ctr">
                        <a:lnSpc>
                          <a:spcPct val="115000"/>
                        </a:lnSpc>
                        <a:spcAft>
                          <a:spcPts val="0"/>
                        </a:spcAft>
                      </a:pPr>
                      <a:r>
                        <a:rPr lang="es-ES" sz="1100" dirty="0">
                          <a:effectLst/>
                          <a:latin typeface="Arial Narrow" pitchFamily="34" charset="0"/>
                        </a:rPr>
                        <a:t>Tipo </a:t>
                      </a:r>
                      <a:endParaRPr lang="es-ES" sz="1100" b="1" dirty="0">
                        <a:effectLst/>
                        <a:latin typeface="Arial Narrow" pitchFamily="34" charset="0"/>
                        <a:ea typeface="Calibri"/>
                        <a:cs typeface="Times New Roman"/>
                      </a:endParaRPr>
                    </a:p>
                  </a:txBody>
                  <a:tcPr marL="59490" marR="59490" marT="0" marB="0"/>
                </a:tc>
              </a:tr>
              <a:tr h="1571612">
                <a:tc>
                  <a:txBody>
                    <a:bodyPr/>
                    <a:lstStyle/>
                    <a:p>
                      <a:pPr algn="ctr"/>
                      <a:r>
                        <a:rPr lang="es-MX" sz="1100" dirty="0" smtClean="0">
                          <a:latin typeface="Arial Narrow" pitchFamily="34" charset="0"/>
                        </a:rPr>
                        <a:t>Ponencia</a:t>
                      </a:r>
                      <a:endParaRPr lang="es-MX" sz="1100" dirty="0">
                        <a:latin typeface="Arial Narrow" pitchFamily="34" charset="0"/>
                      </a:endParaRPr>
                    </a:p>
                  </a:txBody>
                  <a:tcPr marL="59490" marR="59490" marT="0" marB="0"/>
                </a:tc>
                <a:tc>
                  <a:txBody>
                    <a:bodyPr/>
                    <a:lstStyle/>
                    <a:p>
                      <a:pPr algn="l"/>
                      <a:r>
                        <a:rPr lang="es-MX" sz="1100" dirty="0" smtClean="0">
                          <a:latin typeface="Arial Narrow" pitchFamily="34" charset="0"/>
                        </a:rPr>
                        <a:t>-</a:t>
                      </a:r>
                      <a:r>
                        <a:rPr lang="es-MX" sz="1100" b="0" i="0" u="none" strike="noStrike" cap="none" dirty="0" smtClean="0">
                          <a:solidFill>
                            <a:schemeClr val="tx1">
                              <a:lumMod val="85000"/>
                              <a:lumOff val="15000"/>
                            </a:schemeClr>
                          </a:solidFill>
                          <a:effectLst/>
                          <a:latin typeface="Arial Narrow" pitchFamily="34" charset="0"/>
                          <a:ea typeface="+mn-ea"/>
                          <a:cs typeface="+mn-cs"/>
                          <a:sym typeface="Arial"/>
                        </a:rPr>
                        <a:t>se usa para la presentación de los aspectos más relevantes mediante un análisis breve de un cuerpo de resultados mayor. Texto argumentativo que se elabora para ser expuesto a manera de una reflexión o</a:t>
                      </a:r>
                      <a:r>
                        <a:rPr lang="es-MX" sz="1100" b="0" i="0" u="none" strike="noStrike" cap="none" baseline="0" dirty="0" smtClean="0">
                          <a:solidFill>
                            <a:schemeClr val="tx1">
                              <a:lumMod val="85000"/>
                              <a:lumOff val="15000"/>
                            </a:schemeClr>
                          </a:solidFill>
                          <a:effectLst/>
                          <a:latin typeface="Arial Narrow" pitchFamily="34" charset="0"/>
                          <a:ea typeface="+mn-ea"/>
                          <a:cs typeface="+mn-cs"/>
                          <a:sym typeface="Arial"/>
                        </a:rPr>
                        <a:t> tesis algún asunto académico particular.</a:t>
                      </a:r>
                      <a:endParaRPr lang="es-ES" sz="1100" dirty="0">
                        <a:effectLst/>
                        <a:latin typeface="Arial Narrow" pitchFamily="34" charset="0"/>
                        <a:ea typeface="Calibri"/>
                        <a:cs typeface="Arial" pitchFamily="34" charset="0"/>
                      </a:endParaRPr>
                    </a:p>
                  </a:txBody>
                  <a:tcPr marL="59490" marR="59490" marT="0" marB="0"/>
                </a:tc>
                <a:tc>
                  <a:txBody>
                    <a:bodyPr/>
                    <a:lstStyle/>
                    <a:p>
                      <a:pPr algn="just"/>
                      <a:r>
                        <a:rPr lang="es-ES" sz="1100" b="0" i="0" u="none" strike="noStrike" cap="none" dirty="0" smtClean="0">
                          <a:solidFill>
                            <a:schemeClr val="tx1"/>
                          </a:solidFill>
                          <a:effectLst/>
                          <a:latin typeface="Arial Narrow" pitchFamily="34" charset="0"/>
                          <a:ea typeface="+mn-ea"/>
                          <a:cs typeface="+mn-cs"/>
                          <a:sym typeface="Arial"/>
                        </a:rPr>
                        <a:t>Se utiliza en su mayoría para presentarse en algún evento científico, seminario congreso, simposio etc. Suelen ser trabajos breves, que se destinan a la discusión colectiva.</a:t>
                      </a:r>
                      <a:endParaRPr lang="es-MX" sz="1100" dirty="0">
                        <a:latin typeface="Arial Narrow" pitchFamily="34" charset="0"/>
                      </a:endParaRPr>
                    </a:p>
                  </a:txBody>
                  <a:tcPr marL="59490" marR="59490" marT="0" marB="0"/>
                </a:tc>
                <a:tc>
                  <a:txBody>
                    <a:bodyPr/>
                    <a:lstStyle/>
                    <a:p>
                      <a:pPr marL="228600" indent="-228600" algn="l">
                        <a:lnSpc>
                          <a:spcPct val="100000"/>
                        </a:lnSpc>
                        <a:spcAft>
                          <a:spcPts val="0"/>
                        </a:spcAft>
                        <a:buFontTx/>
                        <a:buNone/>
                      </a:pPr>
                      <a:r>
                        <a:rPr lang="es-ES" sz="1100" dirty="0" smtClean="0">
                          <a:effectLst/>
                          <a:latin typeface="Arial Narrow" pitchFamily="34" charset="0"/>
                          <a:ea typeface="Calibri"/>
                          <a:cs typeface="Arial" pitchFamily="34" charset="0"/>
                        </a:rPr>
                        <a:t>Titulo, autor, resumen, palabras clave, introducción,</a:t>
                      </a:r>
                      <a:r>
                        <a:rPr lang="es-ES" sz="1100" baseline="0" dirty="0" smtClean="0">
                          <a:effectLst/>
                          <a:latin typeface="Arial Narrow" pitchFamily="34" charset="0"/>
                          <a:ea typeface="Calibri"/>
                          <a:cs typeface="Arial" pitchFamily="34" charset="0"/>
                        </a:rPr>
                        <a:t> marco referencia, marco conceptual, método, resultados, conclusión, bibliografía.</a:t>
                      </a:r>
                      <a:endParaRPr lang="es-ES" sz="1100" dirty="0">
                        <a:effectLst/>
                        <a:latin typeface="Arial Narrow" pitchFamily="34" charset="0"/>
                        <a:ea typeface="Calibri"/>
                        <a:cs typeface="Arial" pitchFamily="34" charset="0"/>
                      </a:endParaRPr>
                    </a:p>
                  </a:txBody>
                  <a:tcPr marL="59490" marR="59490" marT="0" marB="0"/>
                </a:tc>
                <a:tc>
                  <a:txBody>
                    <a:bodyPr/>
                    <a:lstStyle/>
                    <a:p>
                      <a:r>
                        <a:rPr lang="es-MX" sz="1100" b="0" i="0" u="none" strike="noStrike" cap="none" dirty="0" smtClean="0">
                          <a:solidFill>
                            <a:schemeClr val="tx1"/>
                          </a:solidFill>
                          <a:effectLst/>
                          <a:latin typeface="Arial Narrow" pitchFamily="34" charset="0"/>
                          <a:ea typeface="+mn-ea"/>
                          <a:cs typeface="+mn-cs"/>
                          <a:sym typeface="Arial"/>
                        </a:rPr>
                        <a:t>Economista</a:t>
                      </a:r>
                    </a:p>
                    <a:p>
                      <a:pPr lvl="0"/>
                      <a:r>
                        <a:rPr lang="es-MX" sz="1100" b="0" i="0" u="none" strike="noStrike" cap="none" dirty="0" smtClean="0">
                          <a:solidFill>
                            <a:schemeClr val="tx1"/>
                          </a:solidFill>
                          <a:effectLst/>
                          <a:latin typeface="Arial Narrow" pitchFamily="34" charset="0"/>
                          <a:ea typeface="+mn-ea"/>
                          <a:cs typeface="+mn-cs"/>
                          <a:sym typeface="Arial"/>
                        </a:rPr>
                        <a:t>El lanzamiento de productos en el marco de un evento </a:t>
                      </a:r>
                      <a:endParaRPr lang="es-ES" sz="1100" b="0" i="0" u="none" strike="noStrike" cap="none" dirty="0" smtClean="0">
                        <a:solidFill>
                          <a:schemeClr val="tx1"/>
                        </a:solidFill>
                        <a:effectLst/>
                        <a:latin typeface="Arial Narrow" pitchFamily="34" charset="0"/>
                        <a:ea typeface="+mn-ea"/>
                        <a:cs typeface="+mn-cs"/>
                        <a:sym typeface="Arial"/>
                      </a:endParaRPr>
                    </a:p>
                    <a:p>
                      <a:pPr lvl="0"/>
                      <a:r>
                        <a:rPr lang="es-MX" sz="1100" b="0" i="0" u="none" strike="noStrike" cap="none" dirty="0" smtClean="0">
                          <a:solidFill>
                            <a:schemeClr val="tx1"/>
                          </a:solidFill>
                          <a:effectLst/>
                          <a:latin typeface="Arial Narrow" pitchFamily="34" charset="0"/>
                          <a:ea typeface="+mn-ea"/>
                          <a:cs typeface="+mn-cs"/>
                          <a:sym typeface="Arial"/>
                        </a:rPr>
                        <a:t>Exposiciones científicas </a:t>
                      </a:r>
                      <a:endParaRPr lang="es-ES" sz="1100" b="0" i="0" u="none" strike="noStrike" cap="none" dirty="0" smtClean="0">
                        <a:solidFill>
                          <a:schemeClr val="tx1"/>
                        </a:solidFill>
                        <a:effectLst/>
                        <a:latin typeface="Arial Narrow" pitchFamily="34" charset="0"/>
                        <a:ea typeface="+mn-ea"/>
                        <a:cs typeface="+mn-cs"/>
                        <a:sym typeface="Arial"/>
                      </a:endParaRPr>
                    </a:p>
                    <a:p>
                      <a:pPr lvl="0"/>
                      <a:r>
                        <a:rPr lang="es-MX" sz="1100" b="0" i="0" u="none" strike="noStrike" cap="none" dirty="0" smtClean="0">
                          <a:solidFill>
                            <a:schemeClr val="tx1"/>
                          </a:solidFill>
                          <a:effectLst/>
                          <a:latin typeface="Arial Narrow" pitchFamily="34" charset="0"/>
                          <a:ea typeface="+mn-ea"/>
                          <a:cs typeface="+mn-cs"/>
                          <a:sym typeface="Arial"/>
                        </a:rPr>
                        <a:t>Argumentación académica</a:t>
                      </a:r>
                      <a:endParaRPr lang="es-ES" sz="1100" b="0" i="0" u="none" strike="noStrike" cap="none" dirty="0" smtClean="0">
                        <a:solidFill>
                          <a:schemeClr val="tx1"/>
                        </a:solidFill>
                        <a:effectLst/>
                        <a:latin typeface="Arial Narrow" pitchFamily="34" charset="0"/>
                        <a:ea typeface="+mn-ea"/>
                        <a:cs typeface="+mn-cs"/>
                        <a:sym typeface="Arial"/>
                      </a:endParaRPr>
                    </a:p>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r>
              <a:tr h="1013074">
                <a:tc>
                  <a:txBody>
                    <a:bodyPr/>
                    <a:lstStyle/>
                    <a:p>
                      <a:pPr>
                        <a:lnSpc>
                          <a:spcPct val="115000"/>
                        </a:lnSpc>
                        <a:spcAft>
                          <a:spcPts val="0"/>
                        </a:spcAft>
                      </a:pPr>
                      <a:r>
                        <a:rPr lang="es-ES" sz="1100" dirty="0" smtClean="0">
                          <a:effectLst/>
                          <a:latin typeface="Arial Narrow" pitchFamily="34" charset="0"/>
                        </a:rPr>
                        <a:t>Diario</a:t>
                      </a:r>
                      <a:endParaRPr lang="es-ES" sz="1100" dirty="0">
                        <a:effectLst/>
                        <a:latin typeface="Arial Narrow" pitchFamily="34" charset="0"/>
                        <a:ea typeface="Calibri"/>
                        <a:cs typeface="Arial" pitchFamily="34" charset="0"/>
                      </a:endParaRPr>
                    </a:p>
                  </a:txBody>
                  <a:tcPr marL="59490" marR="59490" marT="0" marB="0"/>
                </a:tc>
                <a:tc>
                  <a:txBody>
                    <a:bodyPr/>
                    <a:lstStyle/>
                    <a:p>
                      <a:pPr marL="0" lvl="0" indent="0">
                        <a:spcBef>
                          <a:spcPts val="0"/>
                        </a:spcBef>
                        <a:spcAft>
                          <a:spcPts val="0"/>
                        </a:spcAft>
                        <a:buClr>
                          <a:schemeClr val="dk1"/>
                        </a:buClr>
                        <a:buSzPts val="1100"/>
                        <a:buFont typeface="Arial"/>
                        <a:buNone/>
                      </a:pPr>
                      <a:r>
                        <a:rPr lang="es-MX" sz="1100" dirty="0" smtClean="0">
                          <a:latin typeface="Arial Narrow" pitchFamily="34" charset="0"/>
                        </a:rPr>
                        <a:t>Reflexión</a:t>
                      </a:r>
                      <a:r>
                        <a:rPr lang="es-MX" sz="1100" baseline="0" dirty="0" smtClean="0">
                          <a:latin typeface="Arial Narrow" pitchFamily="34" charset="0"/>
                        </a:rPr>
                        <a:t> de lo que un docente ha logrado dentro o fuera del aula al llevar a la práctica la situación didáctica.</a:t>
                      </a:r>
                      <a:endParaRPr lang="es-MX" sz="1100" dirty="0" smtClean="0">
                        <a:latin typeface="Arial Narrow" pitchFamily="34" charset="0"/>
                      </a:endParaRPr>
                    </a:p>
                  </a:txBody>
                  <a:tcPr marL="59490" marR="59490" marT="0" marB="0"/>
                </a:tc>
                <a:tc>
                  <a:txBody>
                    <a:bodyPr/>
                    <a:lstStyle/>
                    <a:p>
                      <a:pPr marL="0" lvl="0" indent="0">
                        <a:spcBef>
                          <a:spcPts val="0"/>
                        </a:spcBef>
                        <a:spcAft>
                          <a:spcPts val="0"/>
                        </a:spcAft>
                        <a:buNone/>
                      </a:pPr>
                      <a:r>
                        <a:rPr lang="es-MX" sz="1100" dirty="0" smtClean="0">
                          <a:latin typeface="Arial Narrow" pitchFamily="34" charset="0"/>
                        </a:rPr>
                        <a:t>Estrategia</a:t>
                      </a:r>
                      <a:r>
                        <a:rPr lang="es-MX" sz="1100" baseline="0" dirty="0" smtClean="0">
                          <a:latin typeface="Arial Narrow" pitchFamily="34" charset="0"/>
                        </a:rPr>
                        <a:t> o forma de autoevaluación de lo que se realiza en el día.</a:t>
                      </a:r>
                      <a:endParaRPr lang="es-MX" sz="1100" dirty="0">
                        <a:latin typeface="Arial Narrow" pitchFamily="34" charset="0"/>
                      </a:endParaRPr>
                    </a:p>
                  </a:txBody>
                  <a:tcPr marL="59490" marR="59490" marT="0" marB="0"/>
                </a:tc>
                <a:tc>
                  <a:txBody>
                    <a:bodyPr/>
                    <a:lstStyle/>
                    <a:p>
                      <a:pPr marL="228600" indent="-228600" algn="l">
                        <a:lnSpc>
                          <a:spcPct val="100000"/>
                        </a:lnSpc>
                        <a:spcAft>
                          <a:spcPts val="0"/>
                        </a:spcAft>
                        <a:buFont typeface="+mj-lt"/>
                        <a:buNone/>
                      </a:pPr>
                      <a:r>
                        <a:rPr lang="es-ES" sz="1100" dirty="0" smtClean="0">
                          <a:effectLst/>
                          <a:latin typeface="Arial Narrow" pitchFamily="34" charset="0"/>
                          <a:ea typeface="Calibri"/>
                          <a:cs typeface="Arial" pitchFamily="34" charset="0"/>
                        </a:rPr>
                        <a:t>Desarrollo</a:t>
                      </a:r>
                      <a:r>
                        <a:rPr lang="es-ES" sz="1100" baseline="0" dirty="0" smtClean="0">
                          <a:effectLst/>
                          <a:latin typeface="Arial Narrow" pitchFamily="34" charset="0"/>
                          <a:ea typeface="Calibri"/>
                          <a:cs typeface="Arial" pitchFamily="34" charset="0"/>
                        </a:rPr>
                        <a:t> de la actividad: sucesos, reacciones opiniones de los niños al realizar actividades, autoevaluación breve.</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r>
              <a:tr h="1588654">
                <a:tc>
                  <a:txBody>
                    <a:bodyPr/>
                    <a:lstStyle/>
                    <a:p>
                      <a:pPr>
                        <a:lnSpc>
                          <a:spcPct val="115000"/>
                        </a:lnSpc>
                        <a:spcAft>
                          <a:spcPts val="0"/>
                        </a:spcAft>
                      </a:pPr>
                      <a:r>
                        <a:rPr lang="es-ES" sz="1100" dirty="0" smtClean="0">
                          <a:effectLst/>
                          <a:latin typeface="Arial Narrow" pitchFamily="34" charset="0"/>
                        </a:rPr>
                        <a:t>Portafolio</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ea typeface="Calibri"/>
                          <a:cs typeface="Arial" pitchFamily="34" charset="0"/>
                        </a:rPr>
                        <a:t>Sistema de evaluación que consiste en la recolección de productos desarrollados por el</a:t>
                      </a:r>
                      <a:r>
                        <a:rPr lang="es-ES" sz="1100" baseline="0" dirty="0" smtClean="0">
                          <a:effectLst/>
                          <a:latin typeface="Arial Narrow" pitchFamily="34" charset="0"/>
                          <a:ea typeface="Calibri"/>
                          <a:cs typeface="Arial" pitchFamily="34" charset="0"/>
                        </a:rPr>
                        <a:t> alumno.</a:t>
                      </a:r>
                      <a:endParaRPr lang="es-ES" sz="1100" dirty="0">
                        <a:effectLst/>
                        <a:latin typeface="Arial Narrow" pitchFamily="34" charset="0"/>
                        <a:ea typeface="Calibri"/>
                        <a:cs typeface="Arial" pitchFamily="34" charset="0"/>
                      </a:endParaRPr>
                    </a:p>
                  </a:txBody>
                  <a:tcPr marL="59490" marR="59490" marT="0" marB="0"/>
                </a:tc>
                <a:tc>
                  <a:txBody>
                    <a:bodyPr/>
                    <a:lstStyle/>
                    <a:p>
                      <a:pPr>
                        <a:lnSpc>
                          <a:spcPct val="115000"/>
                        </a:lnSpc>
                        <a:spcAft>
                          <a:spcPts val="0"/>
                        </a:spcAft>
                      </a:pPr>
                      <a:r>
                        <a:rPr lang="es-ES" sz="1100" dirty="0" smtClean="0">
                          <a:effectLst/>
                          <a:latin typeface="Arial Narrow" pitchFamily="34" charset="0"/>
                          <a:ea typeface="Calibri"/>
                          <a:cs typeface="Arial" pitchFamily="34" charset="0"/>
                        </a:rPr>
                        <a:t>Exhibe</a:t>
                      </a:r>
                      <a:r>
                        <a:rPr lang="es-ES" sz="1100" baseline="0" dirty="0" smtClean="0">
                          <a:effectLst/>
                          <a:latin typeface="Arial Narrow" pitchFamily="34" charset="0"/>
                          <a:ea typeface="Calibri"/>
                          <a:cs typeface="Arial" pitchFamily="34" charset="0"/>
                        </a:rPr>
                        <a:t> el esfuerzo, progreso y logros. Forma de evaluación que permite monitorear el proceso de aprendizaje por el maestro y alumno.</a:t>
                      </a:r>
                      <a:endParaRPr lang="es-ES" sz="1100" dirty="0">
                        <a:effectLst/>
                        <a:latin typeface="Arial Narrow" pitchFamily="34" charset="0"/>
                        <a:ea typeface="Calibri"/>
                        <a:cs typeface="Arial" pitchFamily="34" charset="0"/>
                      </a:endParaRPr>
                    </a:p>
                  </a:txBody>
                  <a:tcPr marL="59490" marR="59490" marT="0" marB="0"/>
                </a:tc>
                <a:tc>
                  <a:txBody>
                    <a:bodyPr/>
                    <a:lstStyle/>
                    <a:p>
                      <a:pPr marL="228600" indent="-228600">
                        <a:lnSpc>
                          <a:spcPct val="115000"/>
                        </a:lnSpc>
                        <a:spcAft>
                          <a:spcPts val="0"/>
                        </a:spcAft>
                        <a:buFont typeface="+mj-lt"/>
                        <a:buNone/>
                      </a:pPr>
                      <a:r>
                        <a:rPr lang="es-ES" sz="1100" dirty="0" smtClean="0">
                          <a:effectLst/>
                          <a:latin typeface="Arial Narrow" pitchFamily="34" charset="0"/>
                          <a:ea typeface="Calibri"/>
                          <a:cs typeface="Arial" pitchFamily="34" charset="0"/>
                        </a:rPr>
                        <a:t>Propósito,</a:t>
                      </a:r>
                      <a:r>
                        <a:rPr lang="es-ES" sz="1100" baseline="0" dirty="0" smtClean="0">
                          <a:effectLst/>
                          <a:latin typeface="Arial Narrow" pitchFamily="34" charset="0"/>
                          <a:ea typeface="Calibri"/>
                          <a:cs typeface="Arial" pitchFamily="34" charset="0"/>
                        </a:rPr>
                        <a:t> evidencias, criterios de evaluación </a:t>
                      </a:r>
                    </a:p>
                  </a:txBody>
                  <a:tcPr marL="59490" marR="59490" marT="0" marB="0"/>
                </a:tc>
                <a:tc>
                  <a:txBody>
                    <a:bodyPr/>
                    <a:lstStyle/>
                    <a:p>
                      <a:pPr>
                        <a:lnSpc>
                          <a:spcPct val="115000"/>
                        </a:lnSpc>
                        <a:spcAft>
                          <a:spcPts val="0"/>
                        </a:spcAft>
                      </a:pPr>
                      <a:endParaRPr lang="es-ES" sz="1100" dirty="0">
                        <a:effectLst/>
                        <a:latin typeface="Arial Narrow" pitchFamily="34" charset="0"/>
                        <a:ea typeface="Calibri"/>
                        <a:cs typeface="Arial" pitchFamily="34" charset="0"/>
                      </a:endParaRPr>
                    </a:p>
                  </a:txBody>
                  <a:tcPr marL="59490" marR="59490" marT="0" marB="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285720" y="857232"/>
            <a:ext cx="8520600" cy="2736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s" sz="9600" dirty="0">
                <a:solidFill>
                  <a:schemeClr val="accent5">
                    <a:lumMod val="75000"/>
                  </a:schemeClr>
                </a:solidFill>
                <a:latin typeface="Chiller" pitchFamily="82" charset="0"/>
                <a:ea typeface="Chelsea Market"/>
                <a:cs typeface="Chelsea Market"/>
                <a:sym typeface="Chelsea Market"/>
              </a:rPr>
              <a:t>Géneros literarios</a:t>
            </a:r>
            <a:r>
              <a:rPr lang="es" sz="9600" dirty="0">
                <a:solidFill>
                  <a:schemeClr val="accent5">
                    <a:lumMod val="75000"/>
                  </a:schemeClr>
                </a:solidFill>
                <a:latin typeface="Chiller" pitchFamily="82" charset="0"/>
              </a:rPr>
              <a:t>  </a:t>
            </a:r>
            <a:endParaRPr sz="9600">
              <a:solidFill>
                <a:schemeClr val="accent5">
                  <a:lumMod val="75000"/>
                </a:schemeClr>
              </a:solidFill>
              <a:latin typeface="Chiller" pitchFamily="82" charset="0"/>
            </a:endParaRPr>
          </a:p>
        </p:txBody>
      </p:sp>
      <p:pic>
        <p:nvPicPr>
          <p:cNvPr id="2050" name="Picture 2" descr="Resultado de imagen para melonheadz png"/>
          <p:cNvPicPr>
            <a:picLocks noChangeAspect="1" noChangeArrowheads="1"/>
          </p:cNvPicPr>
          <p:nvPr/>
        </p:nvPicPr>
        <p:blipFill>
          <a:blip r:embed="rId3" cstate="print"/>
          <a:srcRect/>
          <a:stretch>
            <a:fillRect/>
          </a:stretch>
        </p:blipFill>
        <p:spPr bwMode="auto">
          <a:xfrm>
            <a:off x="285720" y="3286124"/>
            <a:ext cx="1857356" cy="3251290"/>
          </a:xfrm>
          <a:prstGeom prst="rect">
            <a:avLst/>
          </a:prstGeom>
          <a:noFill/>
        </p:spPr>
      </p:pic>
      <p:pic>
        <p:nvPicPr>
          <p:cNvPr id="2052" name="Picture 4" descr="Resultado de imagen para melonheadz png"/>
          <p:cNvPicPr>
            <a:picLocks noChangeAspect="1" noChangeArrowheads="1"/>
          </p:cNvPicPr>
          <p:nvPr/>
        </p:nvPicPr>
        <p:blipFill>
          <a:blip r:embed="rId4" cstate="print"/>
          <a:srcRect/>
          <a:stretch>
            <a:fillRect/>
          </a:stretch>
        </p:blipFill>
        <p:spPr bwMode="auto">
          <a:xfrm>
            <a:off x="6715140" y="3857628"/>
            <a:ext cx="1928826" cy="238713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aphicFrame>
        <p:nvGraphicFramePr>
          <p:cNvPr id="60" name="Shape 60"/>
          <p:cNvGraphicFramePr/>
          <p:nvPr/>
        </p:nvGraphicFramePr>
        <p:xfrm>
          <a:off x="2" y="165933"/>
          <a:ext cx="9143999" cy="6449971"/>
        </p:xfrm>
        <a:graphic>
          <a:graphicData uri="http://schemas.openxmlformats.org/drawingml/2006/table">
            <a:tbl>
              <a:tblPr>
                <a:noFill/>
              </a:tblPr>
              <a:tblGrid>
                <a:gridCol w="1463011"/>
                <a:gridCol w="7680988"/>
              </a:tblGrid>
              <a:tr h="411440">
                <a:tc>
                  <a:txBody>
                    <a:bodyPr/>
                    <a:lstStyle/>
                    <a:p>
                      <a:pPr marL="0" lvl="0" indent="0" algn="ctr">
                        <a:spcBef>
                          <a:spcPts val="0"/>
                        </a:spcBef>
                        <a:spcAft>
                          <a:spcPts val="0"/>
                        </a:spcAft>
                        <a:buNone/>
                      </a:pPr>
                      <a:r>
                        <a:rPr lang="es" sz="1100" b="1" dirty="0">
                          <a:latin typeface="Arial Narrow" pitchFamily="34" charset="0"/>
                          <a:ea typeface="Delius"/>
                          <a:cs typeface="Delius"/>
                          <a:sym typeface="Delius"/>
                        </a:rPr>
                        <a:t>Género/ subgènero             </a:t>
                      </a:r>
                      <a:endParaRPr sz="1100" b="1">
                        <a:latin typeface="Arial Narrow" pitchFamily="34" charset="0"/>
                        <a:ea typeface="Delius"/>
                        <a:cs typeface="Delius"/>
                        <a:sym typeface="Delius"/>
                      </a:endParaRPr>
                    </a:p>
                  </a:txBody>
                  <a:tcPr marL="91425" marR="91425" marT="121900" marB="121900"/>
                </a:tc>
                <a:tc>
                  <a:txBody>
                    <a:bodyPr/>
                    <a:lstStyle/>
                    <a:p>
                      <a:pPr marL="0" lvl="0" indent="0" algn="ctr">
                        <a:spcBef>
                          <a:spcPts val="0"/>
                        </a:spcBef>
                        <a:spcAft>
                          <a:spcPts val="0"/>
                        </a:spcAft>
                        <a:buNone/>
                      </a:pPr>
                      <a:r>
                        <a:rPr lang="es" sz="1100" b="1">
                          <a:latin typeface="Arial Narrow" pitchFamily="34" charset="0"/>
                          <a:ea typeface="Delius"/>
                          <a:cs typeface="Delius"/>
                          <a:sym typeface="Delius"/>
                        </a:rPr>
                        <a:t>Caracterìsticas</a:t>
                      </a:r>
                      <a:endParaRPr sz="1100" b="1">
                        <a:latin typeface="Arial Narrow" pitchFamily="34" charset="0"/>
                        <a:ea typeface="Delius"/>
                        <a:cs typeface="Delius"/>
                        <a:sym typeface="Delius"/>
                      </a:endParaRPr>
                    </a:p>
                  </a:txBody>
                  <a:tcPr marL="91425" marR="91425" marT="121900" marB="121900"/>
                </a:tc>
              </a:tr>
              <a:tr h="879827">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Gènero lìrico</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dirty="0">
                          <a:solidFill>
                            <a:srgbClr val="783F04"/>
                          </a:solidFill>
                          <a:latin typeface="Arial Narrow" pitchFamily="34" charset="0"/>
                          <a:ea typeface="Delius"/>
                          <a:cs typeface="Delius"/>
                          <a:sym typeface="Delius"/>
                        </a:rPr>
                        <a:t>Predominan siempre los sentimientos del autor, ya sean emociones, alegres o depresivas.</a:t>
                      </a:r>
                      <a:endParaRPr sz="1100">
                        <a:solidFill>
                          <a:srgbClr val="783F04"/>
                        </a:solidFill>
                        <a:latin typeface="Arial Narrow" pitchFamily="34" charset="0"/>
                        <a:ea typeface="Delius"/>
                        <a:cs typeface="Delius"/>
                        <a:sym typeface="Delius"/>
                      </a:endParaRPr>
                    </a:p>
                    <a:p>
                      <a:pPr marL="0" lvl="0" indent="0">
                        <a:spcBef>
                          <a:spcPts val="0"/>
                        </a:spcBef>
                        <a:spcAft>
                          <a:spcPts val="0"/>
                        </a:spcAft>
                        <a:buNone/>
                      </a:pPr>
                      <a:r>
                        <a:rPr lang="es" sz="1100" dirty="0">
                          <a:solidFill>
                            <a:srgbClr val="783F04"/>
                          </a:solidFill>
                          <a:latin typeface="Arial Narrow" pitchFamily="34" charset="0"/>
                          <a:ea typeface="Delius"/>
                          <a:cs typeface="Delius"/>
                          <a:sym typeface="Delius"/>
                        </a:rPr>
                        <a:t>el poeta expone sus emociones, sus diferentes estados de consciencia o experiencia. Se utiliza la primer apersona, acompañada de una condición subjetiva del escritor. se destaca una peculiaridad de expresión, denominada verso.</a:t>
                      </a:r>
                      <a:endParaRPr sz="1100">
                        <a:solidFill>
                          <a:srgbClr val="783F04"/>
                        </a:solidFill>
                        <a:latin typeface="Arial Narrow" pitchFamily="34" charset="0"/>
                        <a:ea typeface="Delius"/>
                        <a:cs typeface="Delius"/>
                        <a:sym typeface="Delius"/>
                      </a:endParaRPr>
                    </a:p>
                  </a:txBody>
                  <a:tcPr marL="91425" marR="91425" marT="121900" marB="121900"/>
                </a:tc>
              </a:tr>
              <a:tr h="543409">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Oda</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Clr>
                          <a:schemeClr val="dk1"/>
                        </a:buClr>
                        <a:buSzPts val="1100"/>
                        <a:buFont typeface="Arial"/>
                        <a:buNone/>
                      </a:pPr>
                      <a:r>
                        <a:rPr lang="es" sz="1100">
                          <a:solidFill>
                            <a:srgbClr val="783F04"/>
                          </a:solidFill>
                          <a:latin typeface="Arial Narrow" pitchFamily="34" charset="0"/>
                          <a:ea typeface="Delius"/>
                          <a:cs typeface="Delius"/>
                          <a:sym typeface="Delius"/>
                        </a:rPr>
                        <a:t>Es un poesìa pensativa y contemplativa que tiende a enaltecer y elogiar un argumento o cuestiòn.</a:t>
                      </a:r>
                      <a:endParaRPr sz="1100">
                        <a:solidFill>
                          <a:srgbClr val="783F04"/>
                        </a:solidFill>
                        <a:latin typeface="Arial Narrow" pitchFamily="34" charset="0"/>
                        <a:ea typeface="Delius"/>
                        <a:cs typeface="Delius"/>
                        <a:sym typeface="Delius"/>
                      </a:endParaRPr>
                    </a:p>
                  </a:txBody>
                  <a:tcPr marL="91425" marR="91425" marT="121900" marB="121900"/>
                </a:tc>
              </a:tr>
              <a:tr h="411440">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Himno</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a:solidFill>
                            <a:srgbClr val="783F04"/>
                          </a:solidFill>
                          <a:latin typeface="Arial Narrow" pitchFamily="34" charset="0"/>
                          <a:ea typeface="Delius"/>
                          <a:cs typeface="Delius"/>
                          <a:sym typeface="Delius"/>
                        </a:rPr>
                        <a:t>Es una obra lírica que pronuncia pasiones patrióticas, nacionalistas, religiosas.</a:t>
                      </a:r>
                      <a:endParaRPr sz="1100">
                        <a:solidFill>
                          <a:srgbClr val="783F04"/>
                        </a:solidFill>
                        <a:latin typeface="Arial Narrow" pitchFamily="34" charset="0"/>
                        <a:ea typeface="Delius"/>
                        <a:cs typeface="Delius"/>
                        <a:sym typeface="Delius"/>
                      </a:endParaRPr>
                    </a:p>
                  </a:txBody>
                  <a:tcPr marL="91425" marR="91425" marT="121900" marB="121900"/>
                </a:tc>
              </a:tr>
              <a:tr h="579080">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Elegìa</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a:solidFill>
                            <a:srgbClr val="783F04"/>
                          </a:solidFill>
                          <a:latin typeface="Arial Narrow" pitchFamily="34" charset="0"/>
                          <a:ea typeface="Delius"/>
                          <a:cs typeface="Delius"/>
                          <a:sym typeface="Delius"/>
                        </a:rPr>
                        <a:t>Se enfoca al poema derivado de la muerte de un ser querido. Composición poética que expresa melancolía, el dolor ante desdichas propias o ajenas.</a:t>
                      </a:r>
                      <a:endParaRPr sz="1100">
                        <a:solidFill>
                          <a:srgbClr val="783F04"/>
                        </a:solidFill>
                        <a:latin typeface="Arial Narrow" pitchFamily="34" charset="0"/>
                        <a:ea typeface="Delius"/>
                        <a:cs typeface="Delius"/>
                        <a:sym typeface="Delius"/>
                      </a:endParaRPr>
                    </a:p>
                  </a:txBody>
                  <a:tcPr marL="91425" marR="91425" marT="121900" marB="121900"/>
                </a:tc>
              </a:tr>
              <a:tr h="411440">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Égloga</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dirty="0">
                          <a:solidFill>
                            <a:srgbClr val="783F04"/>
                          </a:solidFill>
                          <a:latin typeface="Arial Narrow" pitchFamily="34" charset="0"/>
                          <a:ea typeface="Delius"/>
                          <a:cs typeface="Delius"/>
                          <a:sym typeface="Delius"/>
                        </a:rPr>
                        <a:t>Escrito constituido por sentimientos afectuosos y de entusiasmo por el hábitat que les rodea.</a:t>
                      </a:r>
                      <a:endParaRPr sz="1100">
                        <a:solidFill>
                          <a:srgbClr val="783F04"/>
                        </a:solidFill>
                        <a:latin typeface="Arial Narrow" pitchFamily="34" charset="0"/>
                        <a:ea typeface="Delius"/>
                        <a:cs typeface="Delius"/>
                        <a:sym typeface="Delius"/>
                      </a:endParaRPr>
                    </a:p>
                  </a:txBody>
                  <a:tcPr marL="91425" marR="91425" marT="121900" marB="121900"/>
                </a:tc>
              </a:tr>
              <a:tr h="579080">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Canciòn</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a:solidFill>
                            <a:srgbClr val="783F04"/>
                          </a:solidFill>
                          <a:latin typeface="Arial Narrow" pitchFamily="34" charset="0"/>
                          <a:ea typeface="Delius"/>
                          <a:cs typeface="Delius"/>
                          <a:sym typeface="Delius"/>
                        </a:rPr>
                        <a:t>-lìrica por definición y es cuando se expresa el sentimiento mediante una canción, es una de las màs difundidas, si no es que la más difundida del género lìrico.</a:t>
                      </a:r>
                      <a:endParaRPr sz="1100">
                        <a:solidFill>
                          <a:srgbClr val="783F04"/>
                        </a:solidFill>
                        <a:latin typeface="Arial Narrow" pitchFamily="34" charset="0"/>
                        <a:ea typeface="Delius"/>
                        <a:cs typeface="Delius"/>
                        <a:sym typeface="Delius"/>
                      </a:endParaRPr>
                    </a:p>
                  </a:txBody>
                  <a:tcPr marL="91425" marR="91425" marT="121900" marB="121900"/>
                </a:tc>
              </a:tr>
              <a:tr h="411440">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Satica</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Clr>
                          <a:schemeClr val="dk1"/>
                        </a:buClr>
                        <a:buSzPts val="1100"/>
                        <a:buFont typeface="Arial"/>
                        <a:buNone/>
                      </a:pPr>
                      <a:r>
                        <a:rPr lang="es" sz="1100">
                          <a:solidFill>
                            <a:srgbClr val="783F04"/>
                          </a:solidFill>
                          <a:latin typeface="Arial Narrow" pitchFamily="34" charset="0"/>
                          <a:ea typeface="Delius"/>
                          <a:cs typeface="Delius"/>
                          <a:sym typeface="Delius"/>
                        </a:rPr>
                        <a:t>Obra que de una forma ingeniosa, crítica corrupciones propias o sociales.</a:t>
                      </a:r>
                      <a:endParaRPr sz="1100">
                        <a:solidFill>
                          <a:srgbClr val="783F04"/>
                        </a:solidFill>
                        <a:latin typeface="Arial Narrow" pitchFamily="34" charset="0"/>
                        <a:ea typeface="Delius"/>
                        <a:cs typeface="Delius"/>
                        <a:sym typeface="Delius"/>
                      </a:endParaRPr>
                    </a:p>
                  </a:txBody>
                  <a:tcPr marL="91425" marR="91425" marT="121900" marB="121900"/>
                </a:tc>
              </a:tr>
              <a:tr h="724557">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Gènero èpico</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a:solidFill>
                            <a:srgbClr val="783F04"/>
                          </a:solidFill>
                          <a:latin typeface="Arial Narrow" pitchFamily="34" charset="0"/>
                          <a:ea typeface="Delius"/>
                          <a:cs typeface="Delius"/>
                          <a:sym typeface="Delius"/>
                        </a:rPr>
                        <a:t>El escritor relata sobre situaciones particulares, individuos, entornos, relaciones, eventualidades que se desarrollan en tiempo y espacio. El autor realiza diálogos para que sus personajes cuentan su lado más íntimo, sus reflexiones, emociones y propósitos.</a:t>
                      </a:r>
                      <a:endParaRPr sz="1100">
                        <a:solidFill>
                          <a:srgbClr val="783F04"/>
                        </a:solidFill>
                        <a:latin typeface="Arial Narrow" pitchFamily="34" charset="0"/>
                        <a:ea typeface="Delius"/>
                        <a:cs typeface="Delius"/>
                        <a:sym typeface="Delius"/>
                      </a:endParaRPr>
                    </a:p>
                  </a:txBody>
                  <a:tcPr marL="91425" marR="91425" marT="121900" marB="121900"/>
                </a:tc>
              </a:tr>
              <a:tr h="543409">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Epopeya</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a:solidFill>
                            <a:srgbClr val="783F04"/>
                          </a:solidFill>
                          <a:latin typeface="Arial Narrow" pitchFamily="34" charset="0"/>
                          <a:ea typeface="Delius"/>
                          <a:cs typeface="Delius"/>
                          <a:sym typeface="Delius"/>
                        </a:rPr>
                        <a:t>Narra acciones que merecen ser recordadas y que se consideran de mucho valor para un pueblo.</a:t>
                      </a:r>
                      <a:endParaRPr sz="1100">
                        <a:solidFill>
                          <a:srgbClr val="783F04"/>
                        </a:solidFill>
                        <a:latin typeface="Arial Narrow" pitchFamily="34" charset="0"/>
                        <a:ea typeface="Delius"/>
                        <a:cs typeface="Delius"/>
                        <a:sym typeface="Delius"/>
                      </a:endParaRPr>
                    </a:p>
                  </a:txBody>
                  <a:tcPr marL="91425" marR="91425" marT="121900" marB="121900"/>
                </a:tc>
              </a:tr>
              <a:tr h="543409">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Poema èpico</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a:solidFill>
                            <a:srgbClr val="783F04"/>
                          </a:solidFill>
                          <a:latin typeface="Arial Narrow" pitchFamily="34" charset="0"/>
                          <a:ea typeface="Delius"/>
                          <a:cs typeface="Delius"/>
                          <a:sym typeface="Delius"/>
                        </a:rPr>
                        <a:t>Da cuenta de aventuras memorables de un ídolo propio de su nación, con la intención de honrar al país.</a:t>
                      </a:r>
                      <a:endParaRPr sz="1100">
                        <a:solidFill>
                          <a:srgbClr val="783F04"/>
                        </a:solidFill>
                        <a:latin typeface="Arial Narrow" pitchFamily="34" charset="0"/>
                        <a:ea typeface="Delius"/>
                        <a:cs typeface="Delius"/>
                        <a:sym typeface="Delius"/>
                      </a:endParaRPr>
                    </a:p>
                  </a:txBody>
                  <a:tcPr marL="91425" marR="91425" marT="121900" marB="121900"/>
                </a:tc>
              </a:tr>
              <a:tr h="411440">
                <a:tc>
                  <a:txBody>
                    <a:bodyPr/>
                    <a:lstStyle/>
                    <a:p>
                      <a:pPr marL="0" lvl="0" indent="0">
                        <a:spcBef>
                          <a:spcPts val="0"/>
                        </a:spcBef>
                        <a:spcAft>
                          <a:spcPts val="0"/>
                        </a:spcAft>
                        <a:buNone/>
                      </a:pPr>
                      <a:r>
                        <a:rPr lang="es" sz="1100" b="1">
                          <a:solidFill>
                            <a:srgbClr val="9900FF"/>
                          </a:solidFill>
                          <a:latin typeface="Arial Narrow" pitchFamily="34" charset="0"/>
                          <a:ea typeface="Delius"/>
                          <a:cs typeface="Delius"/>
                          <a:sym typeface="Delius"/>
                        </a:rPr>
                        <a:t>Romance</a:t>
                      </a:r>
                      <a:endParaRPr sz="1100" b="1">
                        <a:solidFill>
                          <a:srgbClr val="9900FF"/>
                        </a:solidFill>
                        <a:latin typeface="Arial Narrow" pitchFamily="34" charset="0"/>
                        <a:ea typeface="Delius"/>
                        <a:cs typeface="Delius"/>
                        <a:sym typeface="Delius"/>
                      </a:endParaRPr>
                    </a:p>
                  </a:txBody>
                  <a:tcPr marL="91425" marR="91425" marT="121900" marB="121900"/>
                </a:tc>
                <a:tc>
                  <a:txBody>
                    <a:bodyPr/>
                    <a:lstStyle/>
                    <a:p>
                      <a:pPr marL="0" lvl="0" indent="0">
                        <a:spcBef>
                          <a:spcPts val="0"/>
                        </a:spcBef>
                        <a:spcAft>
                          <a:spcPts val="0"/>
                        </a:spcAft>
                        <a:buNone/>
                      </a:pPr>
                      <a:r>
                        <a:rPr lang="es" sz="1100" dirty="0">
                          <a:solidFill>
                            <a:srgbClr val="783F04"/>
                          </a:solidFill>
                          <a:latin typeface="Arial Narrow" pitchFamily="34" charset="0"/>
                          <a:ea typeface="Delius"/>
                          <a:cs typeface="Delius"/>
                          <a:sym typeface="Delius"/>
                        </a:rPr>
                        <a:t>Se trata de un texto escrito que cuenta historias valientes, afectivas y sentimentales.</a:t>
                      </a:r>
                      <a:endParaRPr sz="1100">
                        <a:solidFill>
                          <a:srgbClr val="783F04"/>
                        </a:solidFill>
                        <a:latin typeface="Arial Narrow" pitchFamily="34" charset="0"/>
                        <a:ea typeface="Delius"/>
                        <a:cs typeface="Delius"/>
                        <a:sym typeface="Delius"/>
                      </a:endParaRPr>
                    </a:p>
                  </a:txBody>
                  <a:tcPr marL="91425" marR="91425" marT="121900" marB="12190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Shape 65"/>
          <p:cNvGraphicFramePr/>
          <p:nvPr/>
        </p:nvGraphicFramePr>
        <p:xfrm>
          <a:off x="211025" y="165933"/>
          <a:ext cx="8816250" cy="6583320"/>
        </p:xfrm>
        <a:graphic>
          <a:graphicData uri="http://schemas.openxmlformats.org/drawingml/2006/table">
            <a:tbl>
              <a:tblPr>
                <a:noFill/>
              </a:tblPr>
              <a:tblGrid>
                <a:gridCol w="1675025"/>
                <a:gridCol w="7141225"/>
              </a:tblGrid>
              <a:tr h="731480">
                <a:tc>
                  <a:txBody>
                    <a:bodyPr/>
                    <a:lstStyle/>
                    <a:p>
                      <a:pPr marL="0" lvl="0" indent="0" algn="ctr" rtl="0">
                        <a:spcBef>
                          <a:spcPts val="0"/>
                        </a:spcBef>
                        <a:spcAft>
                          <a:spcPts val="0"/>
                        </a:spcAft>
                        <a:buNone/>
                      </a:pPr>
                      <a:r>
                        <a:rPr lang="es" sz="1600" b="1">
                          <a:latin typeface="Delius"/>
                          <a:ea typeface="Delius"/>
                          <a:cs typeface="Delius"/>
                          <a:sym typeface="Delius"/>
                        </a:rPr>
                        <a:t>Género/ subgènero             </a:t>
                      </a:r>
                      <a:endParaRPr sz="1600" b="1">
                        <a:latin typeface="Delius"/>
                        <a:ea typeface="Delius"/>
                        <a:cs typeface="Delius"/>
                        <a:sym typeface="Delius"/>
                      </a:endParaRPr>
                    </a:p>
                  </a:txBody>
                  <a:tcPr marL="91425" marR="91425" marT="121900" marB="121900"/>
                </a:tc>
                <a:tc>
                  <a:txBody>
                    <a:bodyPr/>
                    <a:lstStyle/>
                    <a:p>
                      <a:pPr marL="0" lvl="0" indent="0" algn="ctr" rtl="0">
                        <a:spcBef>
                          <a:spcPts val="0"/>
                        </a:spcBef>
                        <a:spcAft>
                          <a:spcPts val="0"/>
                        </a:spcAft>
                        <a:buNone/>
                      </a:pPr>
                      <a:r>
                        <a:rPr lang="es" sz="1600" b="1">
                          <a:latin typeface="Delius"/>
                          <a:ea typeface="Delius"/>
                          <a:cs typeface="Delius"/>
                          <a:sym typeface="Delius"/>
                        </a:rPr>
                        <a:t>Caracterìsticas</a:t>
                      </a:r>
                      <a:endParaRPr sz="1600" b="1">
                        <a:latin typeface="Delius"/>
                        <a:ea typeface="Delius"/>
                        <a:cs typeface="Delius"/>
                        <a:sym typeface="Delius"/>
                      </a:endParaRPr>
                    </a:p>
                  </a:txBody>
                  <a:tcPr marL="91425" marR="91425" marT="121900" marB="121900"/>
                </a:tc>
              </a:tr>
              <a:tr h="6502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Fàbula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Narración de prosa de una historieta o leyenda de la cual se consigue extraer una enseñanza o moraleja, sus protagonistas la mayoría de las veces son animales.</a:t>
                      </a:r>
                      <a:endParaRPr sz="1300">
                        <a:solidFill>
                          <a:srgbClr val="783F04"/>
                        </a:solidFill>
                        <a:latin typeface="Delius"/>
                        <a:ea typeface="Delius"/>
                        <a:cs typeface="Delius"/>
                        <a:sym typeface="Delius"/>
                      </a:endParaRPr>
                    </a:p>
                  </a:txBody>
                  <a:tcPr marL="91425" marR="91425" marT="121900" marB="121900"/>
                </a:tc>
              </a:tr>
              <a:tr h="4470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Epístola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Escrita en verso, exhibe cierto inconveniente, con características generales.</a:t>
                      </a:r>
                      <a:endParaRPr sz="1300">
                        <a:solidFill>
                          <a:srgbClr val="783F04"/>
                        </a:solidFill>
                        <a:latin typeface="Delius"/>
                        <a:ea typeface="Delius"/>
                        <a:cs typeface="Delius"/>
                        <a:sym typeface="Delius"/>
                      </a:endParaRPr>
                    </a:p>
                  </a:txBody>
                  <a:tcPr marL="91425" marR="91425" marT="121900" marB="121900"/>
                </a:tc>
              </a:tr>
              <a:tr h="8534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Cuento</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Es un escrito en la mayoría de los casos breve, de un acontecimiento ficticio. Se conforma de muy pocos personajes, que solo realizan una acción, que se enmarca en un mismo foco temático. Tiene como propósito incitar al lector a encontrarle una refutación emocional.</a:t>
                      </a:r>
                      <a:endParaRPr sz="1300">
                        <a:solidFill>
                          <a:srgbClr val="783F04"/>
                        </a:solidFill>
                        <a:latin typeface="Delius"/>
                        <a:ea typeface="Delius"/>
                        <a:cs typeface="Delius"/>
                        <a:sym typeface="Delius"/>
                      </a:endParaRPr>
                    </a:p>
                  </a:txBody>
                  <a:tcPr marL="91425" marR="91425" marT="121900" marB="121900"/>
                </a:tc>
              </a:tr>
              <a:tr h="65020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Leyenda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Pequeño escrito que basa su historia en una narración tradicional, encontrándose envuelta en misterio, del estilo de historias de terror y cosas sobrenaturales o extraterrestres. </a:t>
                      </a:r>
                      <a:endParaRPr sz="1300">
                        <a:solidFill>
                          <a:srgbClr val="783F04"/>
                        </a:solidFill>
                        <a:latin typeface="Delius"/>
                        <a:ea typeface="Delius"/>
                        <a:cs typeface="Delius"/>
                        <a:sym typeface="Delius"/>
                      </a:endParaRPr>
                    </a:p>
                  </a:txBody>
                  <a:tcPr marL="91425" marR="91425" marT="121900" marB="121900"/>
                </a:tc>
              </a:tr>
              <a:tr h="103628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Novela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Se expresa como una narración extensa, con una historia argumentada, mucho mejor desarrollada que en el cuento. Se escribe en prosa, y se incluyen personajes tanto de la realidad, como imaginarios; se plantea un problema, y el desenlace del mismo, puede ser bueno o malo.</a:t>
                      </a:r>
                      <a:endParaRPr sz="1300">
                        <a:solidFill>
                          <a:srgbClr val="783F04"/>
                        </a:solidFill>
                        <a:latin typeface="Delius"/>
                        <a:ea typeface="Delius"/>
                        <a:cs typeface="Delius"/>
                        <a:sym typeface="Delius"/>
                      </a:endParaRPr>
                    </a:p>
                  </a:txBody>
                  <a:tcPr marL="91425" marR="91425" marT="121900" marB="121900"/>
                </a:tc>
              </a:tr>
              <a:tr h="83816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Género dramático</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se despliegan uno o varios problemas, concebidos por relaciones internas entre los personajes, fuera de que el narrador los presente ni califique, sin hacerles demostrar sus sentimientos.</a:t>
                      </a:r>
                      <a:endParaRPr sz="1300">
                        <a:solidFill>
                          <a:srgbClr val="783F04"/>
                        </a:solidFill>
                        <a:latin typeface="Delius"/>
                        <a:ea typeface="Delius"/>
                        <a:cs typeface="Delius"/>
                        <a:sym typeface="Delius"/>
                      </a:endParaRPr>
                    </a:p>
                  </a:txBody>
                  <a:tcPr marL="91425" marR="91425" marT="121900" marB="121900"/>
                </a:tc>
              </a:tr>
              <a:tr h="69084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tragedia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demostración de terroríficos problemas entre los  protagonistas de carácter muy pasional, que culminada con un destino necesario, tras la crónica de una muerte anunciada.</a:t>
                      </a:r>
                      <a:r>
                        <a:rPr lang="es" sz="1600">
                          <a:solidFill>
                            <a:schemeClr val="dk1"/>
                          </a:solidFill>
                        </a:rPr>
                        <a:t> </a:t>
                      </a:r>
                      <a:endParaRPr sz="1300">
                        <a:solidFill>
                          <a:srgbClr val="783F04"/>
                        </a:solidFill>
                        <a:latin typeface="Delius"/>
                        <a:ea typeface="Delius"/>
                        <a:cs typeface="Delius"/>
                        <a:sym typeface="Delius"/>
                      </a:endParaRPr>
                    </a:p>
                  </a:txBody>
                  <a:tcPr marL="91425" marR="91425" marT="121900" marB="121900"/>
                </a:tc>
              </a:tr>
              <a:tr h="685760">
                <a:tc>
                  <a:txBody>
                    <a:bodyPr/>
                    <a:lstStyle/>
                    <a:p>
                      <a:pPr marL="0" lvl="0" indent="0" rtl="0">
                        <a:spcBef>
                          <a:spcPts val="0"/>
                        </a:spcBef>
                        <a:spcAft>
                          <a:spcPts val="0"/>
                        </a:spcAft>
                        <a:buNone/>
                      </a:pPr>
                      <a:r>
                        <a:rPr lang="es" sz="1300" b="1">
                          <a:solidFill>
                            <a:srgbClr val="9900FF"/>
                          </a:solidFill>
                          <a:latin typeface="Delius"/>
                          <a:ea typeface="Delius"/>
                          <a:cs typeface="Delius"/>
                          <a:sym typeface="Delius"/>
                        </a:rPr>
                        <a:t>Comedia</a:t>
                      </a:r>
                      <a:endParaRPr sz="1300" b="1">
                        <a:solidFill>
                          <a:srgbClr val="9900FF"/>
                        </a:solidFill>
                        <a:latin typeface="Delius"/>
                        <a:ea typeface="Delius"/>
                        <a:cs typeface="Delius"/>
                        <a:sym typeface="Delius"/>
                      </a:endParaRPr>
                    </a:p>
                  </a:txBody>
                  <a:tcPr marL="91425" marR="91425" marT="121900" marB="121900"/>
                </a:tc>
                <a:tc>
                  <a:txBody>
                    <a:bodyPr/>
                    <a:lstStyle/>
                    <a:p>
                      <a:pPr marL="0" lvl="0" indent="0" rtl="0">
                        <a:spcBef>
                          <a:spcPts val="0"/>
                        </a:spcBef>
                        <a:spcAft>
                          <a:spcPts val="0"/>
                        </a:spcAft>
                        <a:buNone/>
                      </a:pPr>
                      <a:r>
                        <a:rPr lang="es" sz="1300">
                          <a:solidFill>
                            <a:srgbClr val="783F04"/>
                          </a:solidFill>
                          <a:latin typeface="Delius"/>
                          <a:ea typeface="Delius"/>
                          <a:cs typeface="Delius"/>
                          <a:sym typeface="Delius"/>
                        </a:rPr>
                        <a:t>representar a partir de un apuro conflictivo pero de la parte alegre de la vida cotidiana, teniendo un conclusión feliz</a:t>
                      </a:r>
                      <a:r>
                        <a:rPr lang="es" sz="1600">
                          <a:solidFill>
                            <a:schemeClr val="dk1"/>
                          </a:solidFill>
                        </a:rPr>
                        <a:t>.</a:t>
                      </a:r>
                      <a:endParaRPr sz="1300">
                        <a:solidFill>
                          <a:srgbClr val="783F04"/>
                        </a:solidFill>
                        <a:latin typeface="Delius"/>
                        <a:ea typeface="Delius"/>
                        <a:cs typeface="Delius"/>
                        <a:sym typeface="Delius"/>
                      </a:endParaRPr>
                    </a:p>
                  </a:txBody>
                  <a:tcPr marL="91425" marR="91425" marT="121900" marB="121900"/>
                </a:tc>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1783</Words>
  <Application>Microsoft Office PowerPoint</Application>
  <PresentationFormat>Presentación en pantalla (4:3)</PresentationFormat>
  <Paragraphs>192</Paragraphs>
  <Slides>13</Slides>
  <Notes>4</Notes>
  <HiddenSlides>0</HiddenSlides>
  <MMClips>0</MMClips>
  <ScaleCrop>false</ScaleCrop>
  <HeadingPairs>
    <vt:vector size="4" baseType="variant">
      <vt:variant>
        <vt:lpstr>Tema</vt:lpstr>
      </vt:variant>
      <vt:variant>
        <vt:i4>3</vt:i4>
      </vt:variant>
      <vt:variant>
        <vt:lpstr>Títulos de diapositiva</vt:lpstr>
      </vt:variant>
      <vt:variant>
        <vt:i4>13</vt:i4>
      </vt:variant>
    </vt:vector>
  </HeadingPairs>
  <TitlesOfParts>
    <vt:vector size="16" baseType="lpstr">
      <vt:lpstr>Simple Light</vt:lpstr>
      <vt:lpstr>1_Simple Light</vt:lpstr>
      <vt:lpstr>2_Simple Light</vt:lpstr>
      <vt:lpstr>Diapositiva 1</vt:lpstr>
      <vt:lpstr>Introducción </vt:lpstr>
      <vt:lpstr>Diapositiva 3</vt:lpstr>
      <vt:lpstr>Diapositiva 4</vt:lpstr>
      <vt:lpstr>Diapositiva 5</vt:lpstr>
      <vt:lpstr>Diapositiva 6</vt:lpstr>
      <vt:lpstr>Géneros literarios  </vt:lpstr>
      <vt:lpstr>Diapositiva 8</vt:lpstr>
      <vt:lpstr>Diapositiva 9</vt:lpstr>
      <vt:lpstr>Diapositiva 10</vt:lpstr>
      <vt:lpstr>Conclusión </vt:lpstr>
      <vt:lpstr>Nota reflexiva</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PC</cp:lastModifiedBy>
  <cp:revision>7</cp:revision>
  <dcterms:created xsi:type="dcterms:W3CDTF">2018-04-16T14:58:43Z</dcterms:created>
  <dcterms:modified xsi:type="dcterms:W3CDTF">2018-05-03T00:16:26Z</dcterms:modified>
</cp:coreProperties>
</file>