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62" r:id="rId3"/>
    <p:sldId id="257" r:id="rId4"/>
    <p:sldId id="258" r:id="rId5"/>
    <p:sldId id="259" r:id="rId6"/>
    <p:sldId id="260" r:id="rId7"/>
    <p:sldId id="263" r:id="rId8"/>
    <p:sldId id="261"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FB528A3-18A7-4A55-82B9-BF63ABE39356}">
  <a:tblStyle styleId="{1FB528A3-18A7-4A55-82B9-BF63ABE39356}"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46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456499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9029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2408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9157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Shape 109"/>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10" name="Shape 110"/>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2745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3935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Shape 17"/>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Shape 67"/>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p:nvPr/>
        </p:nvSpPr>
        <p:spPr>
          <a:xfrm>
            <a:off x="1763688" y="383062"/>
            <a:ext cx="7380312" cy="11387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s-MX" sz="2000" b="1" i="0" u="none" strike="noStrike" cap="none">
                <a:solidFill>
                  <a:schemeClr val="dk1"/>
                </a:solidFill>
                <a:latin typeface="Arial"/>
                <a:ea typeface="Arial"/>
                <a:cs typeface="Arial"/>
                <a:sym typeface="Arial"/>
              </a:rPr>
              <a:t>ESCUELA NORMAL DE EDUCACI</a:t>
            </a:r>
            <a:r>
              <a:rPr lang="es-MX" sz="2000" b="1" i="0" u="none" strike="noStrike" cap="none">
                <a:solidFill>
                  <a:schemeClr val="dk1"/>
                </a:solidFill>
                <a:latin typeface="Calibri"/>
                <a:ea typeface="Calibri"/>
                <a:cs typeface="Calibri"/>
                <a:sym typeface="Calibri"/>
              </a:rPr>
              <a:t>Ó</a:t>
            </a:r>
            <a:r>
              <a:rPr lang="es-MX" sz="20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s-MX" sz="1800" b="1" i="0" u="none" strike="noStrike" cap="none">
                <a:solidFill>
                  <a:schemeClr val="dk1"/>
                </a:solidFill>
                <a:latin typeface="Arial"/>
                <a:ea typeface="Arial"/>
                <a:cs typeface="Arial"/>
                <a:sym typeface="Arial"/>
              </a:rPr>
              <a:t>LICENCIATURA EN EDUCACI</a:t>
            </a:r>
            <a:r>
              <a:rPr lang="es-MX" sz="1800" b="1" i="0" u="none" strike="noStrike" cap="none">
                <a:solidFill>
                  <a:schemeClr val="dk1"/>
                </a:solidFill>
                <a:latin typeface="Calibri"/>
                <a:ea typeface="Calibri"/>
                <a:cs typeface="Calibri"/>
                <a:sym typeface="Calibri"/>
              </a:rPr>
              <a:t>Ó</a:t>
            </a:r>
            <a:r>
              <a:rPr lang="es-MX" sz="18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s-MX" sz="1200" b="1" i="0" u="none" strike="noStrike" cap="none">
                <a:solidFill>
                  <a:schemeClr val="dk1"/>
                </a:solidFill>
                <a:latin typeface="Arial"/>
                <a:ea typeface="Arial"/>
                <a:cs typeface="Arial"/>
                <a:sym typeface="Arial"/>
              </a:rPr>
              <a:t>CICLO 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es-MX" sz="1600" b="0" i="0" u="none" strike="noStrike" cap="none">
                <a:solidFill>
                  <a:schemeClr val="dk1"/>
                </a:solidFill>
                <a:latin typeface="Arial"/>
                <a:ea typeface="Arial"/>
                <a:cs typeface="Arial"/>
                <a:sym typeface="Arial"/>
              </a:rPr>
              <a:t>2017-2018 </a:t>
            </a:r>
            <a:endParaRPr sz="2800" b="0" i="0" u="none" strike="noStrike" cap="none">
              <a:solidFill>
                <a:schemeClr val="dk1"/>
              </a:solidFill>
              <a:latin typeface="Arial"/>
              <a:ea typeface="Arial"/>
              <a:cs typeface="Arial"/>
              <a:sym typeface="Arial"/>
            </a:endParaRPr>
          </a:p>
        </p:txBody>
      </p:sp>
      <p:sp>
        <p:nvSpPr>
          <p:cNvPr id="89" name="Shape 89"/>
          <p:cNvSpPr/>
          <p:nvPr/>
        </p:nvSpPr>
        <p:spPr>
          <a:xfrm>
            <a:off x="467544" y="2420888"/>
            <a:ext cx="8496944"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s-MX" sz="2000" b="1" i="0" u="none" strike="noStrike" cap="none" dirty="0">
                <a:solidFill>
                  <a:schemeClr val="dk1"/>
                </a:solidFill>
                <a:latin typeface="Calibri"/>
                <a:ea typeface="Calibri"/>
                <a:cs typeface="Calibri"/>
                <a:sym typeface="Calibri"/>
              </a:rPr>
              <a:t>Cuadro comparativo de ensayo y monografía   </a:t>
            </a:r>
            <a:endParaRPr dirty="0"/>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endParaRPr sz="1600" b="1"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s-MX" sz="1600" dirty="0">
                <a:solidFill>
                  <a:schemeClr val="dk1"/>
                </a:solidFill>
              </a:rPr>
              <a:t>Curso: OPTATIVO </a:t>
            </a:r>
            <a:endParaRPr sz="1600" dirty="0">
              <a:solidFill>
                <a:schemeClr val="dk1"/>
              </a:solidFill>
            </a:endParaRPr>
          </a:p>
          <a:p>
            <a:pPr marL="0" marR="0" lvl="0" indent="0" algn="ctr" rtl="0">
              <a:spcBef>
                <a:spcPts val="0"/>
              </a:spcBef>
              <a:spcAft>
                <a:spcPts val="0"/>
              </a:spcAft>
              <a:buNone/>
            </a:pPr>
            <a:r>
              <a:rPr lang="es-MX" sz="1600" dirty="0">
                <a:solidFill>
                  <a:schemeClr val="dk1"/>
                </a:solidFill>
              </a:rPr>
              <a:t>PRODUCCIÓN DE TEXTOS ACADÉMICOS</a:t>
            </a:r>
            <a:endParaRPr sz="1600" dirty="0">
              <a:solidFill>
                <a:schemeClr val="dk1"/>
              </a:solidFill>
            </a:endParaRPr>
          </a:p>
          <a:p>
            <a:pPr marL="0" marR="0" lvl="0" indent="0" algn="ctr" rtl="0">
              <a:spcBef>
                <a:spcPts val="0"/>
              </a:spcBef>
              <a:spcAft>
                <a:spcPts val="0"/>
              </a:spcAft>
              <a:buNone/>
            </a:pPr>
            <a:endParaRPr sz="1600" dirty="0">
              <a:solidFill>
                <a:schemeClr val="dk1"/>
              </a:solidFill>
            </a:endParaRPr>
          </a:p>
          <a:p>
            <a:pPr marL="0" marR="0" lvl="0" indent="0" algn="ctr" rtl="0">
              <a:spcBef>
                <a:spcPts val="0"/>
              </a:spcBef>
              <a:spcAft>
                <a:spcPts val="0"/>
              </a:spcAft>
              <a:buNone/>
            </a:pPr>
            <a:r>
              <a:rPr lang="es-MX" sz="1600" dirty="0">
                <a:solidFill>
                  <a:schemeClr val="dk1"/>
                </a:solidFill>
              </a:rPr>
              <a:t>Alumna: Diana María Dávila Ramos</a:t>
            </a:r>
            <a:endParaRPr sz="1600" dirty="0">
              <a:solidFill>
                <a:schemeClr val="dk1"/>
              </a:solidFill>
            </a:endParaRPr>
          </a:p>
          <a:p>
            <a:pPr marL="0" marR="0" lvl="0" indent="0" algn="ctr" rtl="0">
              <a:spcBef>
                <a:spcPts val="0"/>
              </a:spcBef>
              <a:spcAft>
                <a:spcPts val="0"/>
              </a:spcAft>
              <a:buNone/>
            </a:pPr>
            <a:endParaRPr sz="1600" b="0" i="0" u="none" strike="noStrike" cap="none" dirty="0">
              <a:solidFill>
                <a:schemeClr val="dk1"/>
              </a:solidFill>
              <a:latin typeface="Arial"/>
              <a:ea typeface="Arial"/>
              <a:cs typeface="Arial"/>
              <a:sym typeface="Arial"/>
            </a:endParaRPr>
          </a:p>
          <a:p>
            <a:pPr marL="0" marR="0" lvl="0" indent="0" algn="ctr" rtl="0">
              <a:spcBef>
                <a:spcPts val="0"/>
              </a:spcBef>
              <a:spcAft>
                <a:spcPts val="0"/>
              </a:spcAft>
              <a:buNone/>
            </a:pPr>
            <a:r>
              <a:rPr lang="es-MX" sz="1600" b="0" i="0" u="none" strike="noStrike" cap="none" dirty="0">
                <a:solidFill>
                  <a:schemeClr val="dk1"/>
                </a:solidFill>
                <a:latin typeface="Arial"/>
                <a:ea typeface="Arial"/>
                <a:cs typeface="Arial"/>
                <a:sym typeface="Arial"/>
              </a:rPr>
              <a:t> </a:t>
            </a:r>
            <a:endParaRPr sz="1600" b="0" i="0" u="none" strike="noStrike" cap="none" dirty="0">
              <a:solidFill>
                <a:schemeClr val="dk1"/>
              </a:solidFill>
              <a:latin typeface="Arial"/>
              <a:ea typeface="Arial"/>
              <a:cs typeface="Arial"/>
              <a:sym typeface="Arial"/>
            </a:endParaRPr>
          </a:p>
        </p:txBody>
      </p:sp>
      <p:pic>
        <p:nvPicPr>
          <p:cNvPr id="90" name="Shape 90"/>
          <p:cNvPicPr preferRelativeResize="0"/>
          <p:nvPr/>
        </p:nvPicPr>
        <p:blipFill rotWithShape="1">
          <a:blip r:embed="rId3">
            <a:alphaModFix/>
          </a:blip>
          <a:srcRect l="20751" r="18535"/>
          <a:stretch/>
        </p:blipFill>
        <p:spPr>
          <a:xfrm>
            <a:off x="467544" y="296031"/>
            <a:ext cx="1512168" cy="1512168"/>
          </a:xfrm>
          <a:prstGeom prst="rect">
            <a:avLst/>
          </a:prstGeom>
          <a:noFill/>
          <a:ln>
            <a:noFill/>
          </a:ln>
        </p:spPr>
      </p:pic>
      <p:sp>
        <p:nvSpPr>
          <p:cNvPr id="91" name="Shape 91"/>
          <p:cNvSpPr txBox="1"/>
          <p:nvPr/>
        </p:nvSpPr>
        <p:spPr>
          <a:xfrm>
            <a:off x="4788024" y="6258798"/>
            <a:ext cx="4240648" cy="3385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600" b="1" i="0" u="none" strike="noStrike" cap="none">
                <a:solidFill>
                  <a:schemeClr val="dk1"/>
                </a:solidFill>
                <a:latin typeface="Arial"/>
                <a:ea typeface="Arial"/>
                <a:cs typeface="Arial"/>
                <a:sym typeface="Arial"/>
              </a:rPr>
              <a:t>Saltillo, Coahuila de Zaragoza   Abril 2018</a:t>
            </a:r>
            <a:endParaRPr sz="1600">
              <a:solidFill>
                <a:schemeClr val="dk1"/>
              </a:solidFill>
              <a:latin typeface="Arial"/>
              <a:ea typeface="Arial"/>
              <a:cs typeface="Arial"/>
              <a:sym typeface="Arial"/>
            </a:endParaRPr>
          </a:p>
        </p:txBody>
      </p:sp>
      <p:sp>
        <p:nvSpPr>
          <p:cNvPr id="92" name="Shape 92"/>
          <p:cNvSpPr/>
          <p:nvPr/>
        </p:nvSpPr>
        <p:spPr>
          <a:xfrm>
            <a:off x="251520" y="4653136"/>
            <a:ext cx="8712968"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1">
                <a:solidFill>
                  <a:schemeClr val="dk1"/>
                </a:solidFill>
                <a:latin typeface="Calibri"/>
                <a:ea typeface="Calibri"/>
                <a:cs typeface="Calibri"/>
                <a:sym typeface="Calibri"/>
              </a:rPr>
              <a:t>COMPETENCIAS DEL CURSO:</a:t>
            </a:r>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Utiliza la comprensión lectora para ampliar sus conocimientos y como insumo para la producción de textos académicos.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Diferencia las características particulares de los géneros discursivos que se utilizan en el ámbito de la actividad académica para orientar la elaboración de sus producciones escritas</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dirty="0" smtClean="0"/>
              <a:t>Introducción.</a:t>
            </a:r>
            <a:endParaRPr lang="es-MX" dirty="0"/>
          </a:p>
        </p:txBody>
      </p:sp>
      <p:sp>
        <p:nvSpPr>
          <p:cNvPr id="5" name="Marcador de texto 4"/>
          <p:cNvSpPr>
            <a:spLocks noGrp="1"/>
          </p:cNvSpPr>
          <p:nvPr>
            <p:ph type="body" idx="1"/>
          </p:nvPr>
        </p:nvSpPr>
        <p:spPr/>
        <p:txBody>
          <a:bodyPr/>
          <a:lstStyle/>
          <a:p>
            <a:pPr marL="25400" indent="0">
              <a:buNone/>
            </a:pPr>
            <a:r>
              <a:rPr lang="es-MX" dirty="0" smtClean="0"/>
              <a:t>En el documento se presentan dos cuadros comparativos: uno de ensayo y monografía y otro de referentes bibliográficos.</a:t>
            </a:r>
          </a:p>
          <a:p>
            <a:pPr marL="25400" indent="0">
              <a:buNone/>
            </a:pPr>
            <a:r>
              <a:rPr lang="es-MX" dirty="0" smtClean="0"/>
              <a:t>En este documento se resumen los contenidos abordados en la unidad en el curso de Optativa: taller de producción de textos académicos.</a:t>
            </a:r>
          </a:p>
          <a:p>
            <a:pPr marL="25400" indent="0">
              <a:buNone/>
            </a:pPr>
            <a:r>
              <a:rPr lang="es-MX" dirty="0" smtClean="0"/>
              <a:t> </a:t>
            </a:r>
            <a:endParaRPr lang="es-MX" dirty="0"/>
          </a:p>
        </p:txBody>
      </p:sp>
    </p:spTree>
    <p:extLst>
      <p:ext uri="{BB962C8B-B14F-4D97-AF65-F5344CB8AC3E}">
        <p14:creationId xmlns:p14="http://schemas.microsoft.com/office/powerpoint/2010/main" val="295083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nvGraphicFramePr>
        <p:xfrm>
          <a:off x="107504" y="-1474"/>
          <a:ext cx="8929000" cy="6901787"/>
        </p:xfrm>
        <a:graphic>
          <a:graphicData uri="http://schemas.openxmlformats.org/drawingml/2006/table">
            <a:tbl>
              <a:tblPr firstRow="1" firstCol="1" bandRow="1">
                <a:noFill/>
                <a:tableStyleId>{1FB528A3-18A7-4A55-82B9-BF63ABE39356}</a:tableStyleId>
              </a:tblPr>
              <a:tblGrid>
                <a:gridCol w="1872200">
                  <a:extLst>
                    <a:ext uri="{9D8B030D-6E8A-4147-A177-3AD203B41FA5}">
                      <a16:colId xmlns:a16="http://schemas.microsoft.com/office/drawing/2014/main" xmlns="" val="20000"/>
                    </a:ext>
                  </a:extLst>
                </a:gridCol>
                <a:gridCol w="1512175">
                  <a:extLst>
                    <a:ext uri="{9D8B030D-6E8A-4147-A177-3AD203B41FA5}">
                      <a16:colId xmlns:a16="http://schemas.microsoft.com/office/drawing/2014/main" xmlns="" val="20001"/>
                    </a:ext>
                  </a:extLst>
                </a:gridCol>
                <a:gridCol w="1296150">
                  <a:extLst>
                    <a:ext uri="{9D8B030D-6E8A-4147-A177-3AD203B41FA5}">
                      <a16:colId xmlns:a16="http://schemas.microsoft.com/office/drawing/2014/main" xmlns="" val="20002"/>
                    </a:ext>
                  </a:extLst>
                </a:gridCol>
                <a:gridCol w="1584175">
                  <a:extLst>
                    <a:ext uri="{9D8B030D-6E8A-4147-A177-3AD203B41FA5}">
                      <a16:colId xmlns:a16="http://schemas.microsoft.com/office/drawing/2014/main" xmlns="" val="20003"/>
                    </a:ext>
                  </a:extLst>
                </a:gridCol>
                <a:gridCol w="2664300">
                  <a:extLst>
                    <a:ext uri="{9D8B030D-6E8A-4147-A177-3AD203B41FA5}">
                      <a16:colId xmlns:a16="http://schemas.microsoft.com/office/drawing/2014/main" xmlns="" val="20004"/>
                    </a:ext>
                  </a:extLst>
                </a:gridCol>
              </a:tblGrid>
              <a:tr h="191475">
                <a:tc>
                  <a:txBody>
                    <a:bodyPr/>
                    <a:lstStyle/>
                    <a:p>
                      <a:pPr marL="0" marR="0" lvl="0" indent="0" algn="ctr" rtl="0">
                        <a:lnSpc>
                          <a:spcPct val="115000"/>
                        </a:lnSpc>
                        <a:spcBef>
                          <a:spcPts val="0"/>
                        </a:spcBef>
                        <a:spcAft>
                          <a:spcPts val="0"/>
                        </a:spcAft>
                        <a:buNone/>
                      </a:pPr>
                      <a:r>
                        <a:rPr lang="es-MX" sz="1200" b="1" u="none" strike="noStrike" cap="none"/>
                        <a:t>Conceptos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Características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Funciones</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Estructura</a:t>
                      </a:r>
                      <a:endParaRPr sz="1200" b="1" u="none" strike="noStrike" cap="none">
                        <a:latin typeface="Calibri"/>
                        <a:ea typeface="Calibri"/>
                        <a:cs typeface="Calibri"/>
                        <a:sym typeface="Calibri"/>
                      </a:endParaRPr>
                    </a:p>
                  </a:txBody>
                  <a:tcPr marL="46725" marR="46725" marT="0" marB="0"/>
                </a:tc>
                <a:tc>
                  <a:txBody>
                    <a:bodyPr/>
                    <a:lstStyle/>
                    <a:p>
                      <a:pPr marL="0" marR="0" lvl="0" indent="0" algn="ctr" rtl="0">
                        <a:lnSpc>
                          <a:spcPct val="115000"/>
                        </a:lnSpc>
                        <a:spcBef>
                          <a:spcPts val="0"/>
                        </a:spcBef>
                        <a:spcAft>
                          <a:spcPts val="0"/>
                        </a:spcAft>
                        <a:buNone/>
                      </a:pPr>
                      <a:r>
                        <a:rPr lang="es-MX" sz="1200" b="1" u="none" strike="noStrike" cap="none"/>
                        <a:t>Tipos</a:t>
                      </a:r>
                      <a:endParaRPr sz="1200" b="1" u="none" strike="noStrike" cap="none">
                        <a:latin typeface="Calibri"/>
                        <a:ea typeface="Calibri"/>
                        <a:cs typeface="Calibri"/>
                        <a:sym typeface="Calibri"/>
                      </a:endParaRPr>
                    </a:p>
                  </a:txBody>
                  <a:tcPr marL="46725" marR="46725" marT="0" marB="0"/>
                </a:tc>
                <a:extLst>
                  <a:ext uri="{0D108BD9-81ED-4DB2-BD59-A6C34878D82A}">
                    <a16:rowId xmlns:a16="http://schemas.microsoft.com/office/drawing/2014/main" xmlns="" val="10000"/>
                  </a:ext>
                </a:extLst>
              </a:tr>
              <a:tr h="2309975">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Monografía: </a:t>
                      </a:r>
                      <a:r>
                        <a:rPr lang="es-MX" sz="1000" u="none" strike="noStrike" cap="none">
                          <a:latin typeface="Arial"/>
                          <a:ea typeface="Arial"/>
                          <a:cs typeface="Arial"/>
                          <a:sym typeface="Arial"/>
                        </a:rPr>
                        <a:t>Escritura sobre una única temática. El diccionario de la RAE la define como: Descripción y tratado especial de determinada parte de una ciencia o asunto particular. // Documento que maneja un tema en concreto; utiliza y organiza los datos compilados y procesados, teniendo en cuenta las diferentes fuentes y autor o autores</a:t>
                      </a:r>
                      <a:endParaRPr sz="1000" u="none"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 objeto de estudio debe ser reconocido por todos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Datos nuevos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Utilidad</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Elementos que impugnen o confirmen otras hipótesis</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Exponer un tema de manera concreta para profundizar en un investigación científica que ya ha sido realizada o dar comienzo a una nueva</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INTRODUCCIÒN: Planteamiento del tema, presentación sintetizada.</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DESARROLLO: Fundamentación, su función es exponer y demostrar.</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CIERRE: Resumen completo (argumentos, pruebas y ejemplos)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compilación: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Elige tema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Analiza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Redacción crítica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Opinión personal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Investigación:</a:t>
                      </a:r>
                      <a:r>
                        <a:rPr lang="es-MX" sz="1000" u="none" strike="noStrike" cap="none">
                          <a:latin typeface="Arial"/>
                          <a:ea typeface="Arial"/>
                          <a:cs typeface="Arial"/>
                          <a:sym typeface="Arial"/>
                        </a:rPr>
                        <a:t>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Tema nuevo</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Poca indagación </a:t>
                      </a:r>
                      <a:endParaRPr sz="1000" u="none" strike="noStrike" cap="none">
                        <a:latin typeface="Arial"/>
                        <a:ea typeface="Arial"/>
                        <a:cs typeface="Arial"/>
                        <a:sym typeface="Arial"/>
                      </a:endParaRPr>
                    </a:p>
                    <a:p>
                      <a:pPr marL="457200" marR="0" lvl="0" indent="0" algn="l" rtl="0">
                        <a:lnSpc>
                          <a:spcPct val="115000"/>
                        </a:lnSpc>
                        <a:spcBef>
                          <a:spcPts val="0"/>
                        </a:spcBef>
                        <a:spcAft>
                          <a:spcPts val="0"/>
                        </a:spcAft>
                        <a:buNone/>
                      </a:pPr>
                      <a:r>
                        <a:rPr lang="es-MX" sz="1000" u="none" strike="noStrike" cap="none">
                          <a:latin typeface="Arial"/>
                          <a:ea typeface="Arial"/>
                          <a:cs typeface="Arial"/>
                          <a:sym typeface="Arial"/>
                        </a:rPr>
                        <a:t>(investigación original)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De análisis de Experiencias: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Sacar conclusiones de experiencias que se comparan con semejantes</a:t>
                      </a:r>
                      <a:endParaRPr sz="1000" u="none" strike="noStrike" cap="none">
                        <a:latin typeface="Arial"/>
                        <a:ea typeface="Arial"/>
                        <a:cs typeface="Arial"/>
                        <a:sym typeface="Arial"/>
                      </a:endParaRPr>
                    </a:p>
                  </a:txBody>
                  <a:tcPr marL="46725" marR="46725" marT="0" marB="0"/>
                </a:tc>
                <a:extLst>
                  <a:ext uri="{0D108BD9-81ED-4DB2-BD59-A6C34878D82A}">
                    <a16:rowId xmlns:a16="http://schemas.microsoft.com/office/drawing/2014/main" xmlns="" val="10001"/>
                  </a:ext>
                </a:extLst>
              </a:tr>
              <a:tr h="2016575">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Ensayo: </a:t>
                      </a:r>
                      <a:r>
                        <a:rPr lang="es-MX" sz="1000" u="none" strike="noStrike" cap="none">
                          <a:latin typeface="Arial"/>
                          <a:ea typeface="Arial"/>
                          <a:cs typeface="Arial"/>
                          <a:sym typeface="Arial"/>
                        </a:rPr>
                        <a:t>Escrito breve que implica la recolección de la información, su discernimiento, profundización, síntesis y la apreciación del autor. </a:t>
                      </a:r>
                      <a:endParaRPr sz="1000" u="none"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Combina información nueva y vieja</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Repeticiones innecesarias</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Orden lógico </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Uso adecuado de las relaciones causa y efecto</a:t>
                      </a:r>
                      <a:endParaRPr sz="1000" u="none" strike="noStrike" cap="none">
                        <a:latin typeface="Arial"/>
                        <a:ea typeface="Arial"/>
                        <a:cs typeface="Arial"/>
                        <a:sym typeface="Arial"/>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Pregunta clave: ¿Sobre qué hago el ensayo?</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Argumentar sobre un tema (exposición de argumentos) y convencer al lector. </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 </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Argumentar – Demostrar - Persuadir</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TÌTULO: Enunciado para orientar el tema central</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PLANTEAMIENTO: delimitar, probar o refutar hipótesis, proponer.</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CONCLUSIÒN: Reexamina la hipótesis. Presenta recomendaciones</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BIBLIOGRAFÌA: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endParaRPr sz="1000" u="none" strike="noStrike" cap="none">
                        <a:latin typeface="Arial"/>
                        <a:ea typeface="Arial"/>
                        <a:cs typeface="Arial"/>
                        <a:sym typeface="Arial"/>
                      </a:endParaRPr>
                    </a:p>
                  </a:txBody>
                  <a:tcPr marL="46725" marR="46725" marT="0" marB="0"/>
                </a:tc>
                <a:extLst>
                  <a:ext uri="{0D108BD9-81ED-4DB2-BD59-A6C34878D82A}">
                    <a16:rowId xmlns:a16="http://schemas.microsoft.com/office/drawing/2014/main" xmlns="" val="10002"/>
                  </a:ext>
                </a:extLst>
              </a:tr>
              <a:tr h="2145350">
                <a:tc>
                  <a:txBody>
                    <a:bodyPr/>
                    <a:lstStyle/>
                    <a:p>
                      <a:pPr marL="0" marR="0" lvl="0" indent="0" algn="l" rtl="0">
                        <a:lnSpc>
                          <a:spcPct val="115000"/>
                        </a:lnSpc>
                        <a:spcBef>
                          <a:spcPts val="0"/>
                        </a:spcBef>
                        <a:spcAft>
                          <a:spcPts val="0"/>
                        </a:spcAft>
                        <a:buNone/>
                      </a:pPr>
                      <a:r>
                        <a:rPr lang="es-MX" sz="1000" u="sng" strike="noStrike" cap="none">
                          <a:latin typeface="Arial"/>
                          <a:ea typeface="Arial"/>
                          <a:cs typeface="Arial"/>
                          <a:sym typeface="Arial"/>
                        </a:rPr>
                        <a:t>Ponencias:  </a:t>
                      </a:r>
                      <a:r>
                        <a:rPr lang="es-MX" sz="1000" u="none" strike="noStrike" cap="none">
                          <a:latin typeface="Arial"/>
                          <a:ea typeface="Arial"/>
                          <a:cs typeface="Arial"/>
                          <a:sym typeface="Arial"/>
                        </a:rPr>
                        <a:t>Texto argumentativo que se elabora para ser expuesto a manera de una reflexión. </a:t>
                      </a:r>
                      <a:endParaRPr sz="1000" u="sng" strike="noStrike" cap="none">
                        <a:latin typeface="Arial"/>
                        <a:ea typeface="Arial"/>
                        <a:cs typeface="Arial"/>
                        <a:sym typeface="Arial"/>
                      </a:endParaRPr>
                    </a:p>
                  </a:txBody>
                  <a:tcPr marL="46725" marR="46725" marT="0" marB="0"/>
                </a:tc>
                <a:tc>
                  <a:txBody>
                    <a:bodyPr/>
                    <a:lstStyle/>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Son derivados de un trabajo de mayor extensión.</a:t>
                      </a:r>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Deben ser elaboradas pensando en reproducir la estructura general</a:t>
                      </a:r>
                      <a:endParaRPr/>
                    </a:p>
                    <a:p>
                      <a:pPr marL="342900" marR="0" lvl="0" indent="-342900" algn="l" rtl="0">
                        <a:lnSpc>
                          <a:spcPct val="115000"/>
                        </a:lnSpc>
                        <a:spcBef>
                          <a:spcPts val="0"/>
                        </a:spcBef>
                        <a:spcAft>
                          <a:spcPts val="0"/>
                        </a:spcAft>
                        <a:buClr>
                          <a:schemeClr val="dk1"/>
                        </a:buClr>
                        <a:buSzPts val="1000"/>
                        <a:buFont typeface="Noto Sans Symbols"/>
                        <a:buChar char="✓"/>
                      </a:pPr>
                      <a:r>
                        <a:rPr lang="es-MX" sz="1000" u="none" strike="noStrike" cap="none">
                          <a:latin typeface="Arial"/>
                          <a:ea typeface="Arial"/>
                          <a:cs typeface="Arial"/>
                          <a:sym typeface="Arial"/>
                        </a:rPr>
                        <a:t>La presentación consta de 20 min. Con un máximo de 1 hora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Exposición de serie de contenidos académicos dentro de un grupo.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Presentación de aspectos relevantes en un análisis </a:t>
                      </a:r>
                      <a:endParaRPr sz="1000" u="none" strike="noStrike" cap="none">
                        <a:latin typeface="Arial"/>
                        <a:ea typeface="Arial"/>
                        <a:cs typeface="Arial"/>
                        <a:sym typeface="Arial"/>
                      </a:endParaRPr>
                    </a:p>
                  </a:txBody>
                  <a:tcPr marL="46725" marR="46725" marT="0" marB="0"/>
                </a:tc>
                <a:tc>
                  <a:txBody>
                    <a:bodyPr/>
                    <a:lstStyle/>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Título</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Autor / Autores</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Resumen</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Palabras clave</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Introducción</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Marco referencial/ estado del arte</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Marco conceptual</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Método</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Resultados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Conclusión </a:t>
                      </a:r>
                      <a:endParaRPr/>
                    </a:p>
                    <a:p>
                      <a:pPr marL="0" marR="0" lvl="0" indent="0" algn="l" rtl="0">
                        <a:lnSpc>
                          <a:spcPct val="115000"/>
                        </a:lnSpc>
                        <a:spcBef>
                          <a:spcPts val="0"/>
                        </a:spcBef>
                        <a:spcAft>
                          <a:spcPts val="0"/>
                        </a:spcAft>
                        <a:buNone/>
                      </a:pPr>
                      <a:r>
                        <a:rPr lang="es-MX" sz="1000" u="none" strike="noStrike" cap="none">
                          <a:latin typeface="Arial"/>
                          <a:ea typeface="Arial"/>
                          <a:cs typeface="Arial"/>
                          <a:sym typeface="Arial"/>
                        </a:rPr>
                        <a:t>Bibliografía</a:t>
                      </a:r>
                      <a:endParaRPr sz="1000" u="none" strike="noStrike" cap="none">
                        <a:latin typeface="Arial"/>
                        <a:ea typeface="Arial"/>
                        <a:cs typeface="Arial"/>
                        <a:sym typeface="Arial"/>
                      </a:endParaRPr>
                    </a:p>
                    <a:p>
                      <a:pPr marL="0" marR="0" lvl="0" indent="0" algn="l" rtl="0">
                        <a:lnSpc>
                          <a:spcPct val="115000"/>
                        </a:lnSpc>
                        <a:spcBef>
                          <a:spcPts val="0"/>
                        </a:spcBef>
                        <a:spcAft>
                          <a:spcPts val="0"/>
                        </a:spcAft>
                        <a:buNone/>
                      </a:pPr>
                      <a:endParaRPr sz="1000" u="none" strike="noStrike" cap="none">
                        <a:latin typeface="Arial"/>
                        <a:ea typeface="Arial"/>
                        <a:cs typeface="Arial"/>
                        <a:sym typeface="Arial"/>
                      </a:endParaRPr>
                    </a:p>
                  </a:txBody>
                  <a:tcPr marL="46725" marR="46725" marT="0" marB="0"/>
                </a:tc>
                <a:tc>
                  <a:txBody>
                    <a:bodyPr/>
                    <a:lstStyle/>
                    <a:p>
                      <a:pPr marL="0" marR="0" lvl="0" indent="0" algn="l" rtl="0">
                        <a:spcBef>
                          <a:spcPts val="0"/>
                        </a:spcBef>
                        <a:spcAft>
                          <a:spcPts val="0"/>
                        </a:spcAft>
                        <a:buNone/>
                      </a:pPr>
                      <a:r>
                        <a:rPr lang="es-MX" sz="1050" b="0" i="0" u="sng" strike="noStrike" cap="none" dirty="0">
                          <a:solidFill>
                            <a:schemeClr val="dk1"/>
                          </a:solidFill>
                          <a:latin typeface="Arial"/>
                          <a:ea typeface="Arial"/>
                          <a:cs typeface="Arial"/>
                          <a:sym typeface="Arial"/>
                        </a:rPr>
                        <a:t>Economista</a:t>
                      </a:r>
                      <a:endParaRPr dirty="0"/>
                    </a:p>
                    <a:p>
                      <a:pPr marL="0" marR="0" lvl="0" indent="0" algn="l" rtl="0">
                        <a:spcBef>
                          <a:spcPts val="0"/>
                        </a:spcBef>
                        <a:spcAft>
                          <a:spcPts val="0"/>
                        </a:spcAft>
                        <a:buNone/>
                      </a:pPr>
                      <a:r>
                        <a:rPr lang="es-MX" sz="1050" b="0" i="0" u="sng" dirty="0">
                          <a:solidFill>
                            <a:schemeClr val="dk1"/>
                          </a:solidFill>
                          <a:latin typeface="Arial"/>
                          <a:ea typeface="Arial"/>
                          <a:cs typeface="Arial"/>
                          <a:sym typeface="Arial"/>
                        </a:rPr>
                        <a:t>Exposiciones científicas </a:t>
                      </a:r>
                      <a:endParaRPr dirty="0"/>
                    </a:p>
                    <a:p>
                      <a:pPr marL="0" marR="0" lvl="0" indent="0" algn="l" rtl="0">
                        <a:spcBef>
                          <a:spcPts val="0"/>
                        </a:spcBef>
                        <a:spcAft>
                          <a:spcPts val="0"/>
                        </a:spcAft>
                        <a:buNone/>
                      </a:pPr>
                      <a:r>
                        <a:rPr lang="es-MX" sz="1050" b="0" i="0" u="sng" dirty="0">
                          <a:solidFill>
                            <a:schemeClr val="dk1"/>
                          </a:solidFill>
                          <a:latin typeface="Arial"/>
                          <a:ea typeface="Arial"/>
                          <a:cs typeface="Arial"/>
                          <a:sym typeface="Arial"/>
                        </a:rPr>
                        <a:t>Argumentación académica</a:t>
                      </a:r>
                      <a:endParaRPr dirty="0"/>
                    </a:p>
                    <a:p>
                      <a:pPr marL="0" marR="0" lvl="0" indent="0" algn="l" rtl="0">
                        <a:lnSpc>
                          <a:spcPct val="115000"/>
                        </a:lnSpc>
                        <a:spcBef>
                          <a:spcPts val="0"/>
                        </a:spcBef>
                        <a:spcAft>
                          <a:spcPts val="0"/>
                        </a:spcAft>
                        <a:buNone/>
                      </a:pPr>
                      <a:endParaRPr sz="1000" dirty="0">
                        <a:latin typeface="Arial"/>
                        <a:ea typeface="Arial"/>
                        <a:cs typeface="Arial"/>
                        <a:sym typeface="Arial"/>
                      </a:endParaRPr>
                    </a:p>
                  </a:txBody>
                  <a:tcPr marL="46725" marR="46725" marT="0" marB="0"/>
                </a:tc>
                <a:extLst>
                  <a:ext uri="{0D108BD9-81ED-4DB2-BD59-A6C34878D82A}">
                    <a16:rowId xmlns:a16="http://schemas.microsoft.com/office/drawing/2014/main" xmlns=""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p:nvPr/>
        </p:nvSpPr>
        <p:spPr>
          <a:xfrm>
            <a:off x="1763688" y="383062"/>
            <a:ext cx="7380312" cy="11387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r>
              <a:rPr lang="es-MX" sz="2000" b="1" i="0" u="none" strike="noStrike" cap="none">
                <a:solidFill>
                  <a:schemeClr val="dk1"/>
                </a:solidFill>
                <a:latin typeface="Arial"/>
                <a:ea typeface="Arial"/>
                <a:cs typeface="Arial"/>
                <a:sym typeface="Arial"/>
              </a:rPr>
              <a:t>ESCUELA NORMAL DE EDUCACI</a:t>
            </a:r>
            <a:r>
              <a:rPr lang="es-MX" sz="2000" b="1" i="0" u="none" strike="noStrike" cap="none">
                <a:solidFill>
                  <a:schemeClr val="dk1"/>
                </a:solidFill>
                <a:latin typeface="Calibri"/>
                <a:ea typeface="Calibri"/>
                <a:cs typeface="Calibri"/>
                <a:sym typeface="Calibri"/>
              </a:rPr>
              <a:t>Ó</a:t>
            </a:r>
            <a:r>
              <a:rPr lang="es-MX" sz="20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s-MX" sz="1800" b="1" i="0" u="none" strike="noStrike" cap="none">
                <a:solidFill>
                  <a:schemeClr val="dk1"/>
                </a:solidFill>
                <a:latin typeface="Arial"/>
                <a:ea typeface="Arial"/>
                <a:cs typeface="Arial"/>
                <a:sym typeface="Arial"/>
              </a:rPr>
              <a:t>LICENCIATURA EN EDUCACI</a:t>
            </a:r>
            <a:r>
              <a:rPr lang="es-MX" sz="1800" b="1" i="0" u="none" strike="noStrike" cap="none">
                <a:solidFill>
                  <a:schemeClr val="dk1"/>
                </a:solidFill>
                <a:latin typeface="Calibri"/>
                <a:ea typeface="Calibri"/>
                <a:cs typeface="Calibri"/>
                <a:sym typeface="Calibri"/>
              </a:rPr>
              <a:t>Ó</a:t>
            </a:r>
            <a:r>
              <a:rPr lang="es-MX" sz="1800" b="1" i="0" u="none" strike="noStrike" cap="none">
                <a:solidFill>
                  <a:schemeClr val="dk1"/>
                </a:solidFill>
                <a:latin typeface="Arial"/>
                <a:ea typeface="Arial"/>
                <a:cs typeface="Arial"/>
                <a:sym typeface="Arial"/>
              </a:rPr>
              <a:t>N PREESCOLAR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200"/>
              <a:buFont typeface="Arial"/>
              <a:buNone/>
            </a:pPr>
            <a:r>
              <a:rPr lang="es-MX" sz="1200" b="1" i="0" u="none" strike="noStrike" cap="none">
                <a:solidFill>
                  <a:schemeClr val="dk1"/>
                </a:solidFill>
                <a:latin typeface="Arial"/>
                <a:ea typeface="Arial"/>
                <a:cs typeface="Arial"/>
                <a:sym typeface="Arial"/>
              </a:rPr>
              <a:t>CICLO ESCOLAR</a:t>
            </a:r>
            <a:endParaRPr sz="16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es-MX" sz="1600" b="0" i="0" u="none" strike="noStrike" cap="none">
                <a:solidFill>
                  <a:schemeClr val="dk1"/>
                </a:solidFill>
                <a:latin typeface="Arial"/>
                <a:ea typeface="Arial"/>
                <a:cs typeface="Arial"/>
                <a:sym typeface="Arial"/>
              </a:rPr>
              <a:t>2017-2018 </a:t>
            </a:r>
            <a:endParaRPr sz="2800" b="0" i="0" u="none" strike="noStrike" cap="none">
              <a:solidFill>
                <a:schemeClr val="dk1"/>
              </a:solidFill>
              <a:latin typeface="Arial"/>
              <a:ea typeface="Arial"/>
              <a:cs typeface="Arial"/>
              <a:sym typeface="Arial"/>
            </a:endParaRPr>
          </a:p>
        </p:txBody>
      </p:sp>
      <p:sp>
        <p:nvSpPr>
          <p:cNvPr id="103" name="Shape 103"/>
          <p:cNvSpPr/>
          <p:nvPr/>
        </p:nvSpPr>
        <p:spPr>
          <a:xfrm>
            <a:off x="467544" y="2420888"/>
            <a:ext cx="8496944" cy="236988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s-MX" sz="2000" b="1" dirty="0">
                <a:solidFill>
                  <a:schemeClr val="dk1"/>
                </a:solidFill>
                <a:latin typeface="Calibri"/>
                <a:ea typeface="Calibri"/>
                <a:cs typeface="Calibri"/>
                <a:sym typeface="Calibri"/>
              </a:rPr>
              <a:t>Cuadro comparativo de referentes bibliográficos</a:t>
            </a:r>
            <a:endParaRPr sz="2000" b="1" dirty="0">
              <a:solidFill>
                <a:schemeClr val="dk1"/>
              </a:solidFill>
              <a:latin typeface="Calibri"/>
              <a:ea typeface="Calibri"/>
              <a:cs typeface="Calibri"/>
              <a:sym typeface="Calibri"/>
            </a:endParaRPr>
          </a:p>
          <a:p>
            <a:pPr marL="0" marR="0" lvl="0" indent="0" algn="ctr" rtl="0">
              <a:spcBef>
                <a:spcPts val="0"/>
              </a:spcBef>
              <a:spcAft>
                <a:spcPts val="0"/>
              </a:spcAft>
              <a:buNone/>
            </a:pPr>
            <a:endParaRPr sz="1600" b="1" dirty="0">
              <a:solidFill>
                <a:schemeClr val="dk1"/>
              </a:solidFill>
              <a:latin typeface="Arial"/>
              <a:ea typeface="Arial"/>
              <a:cs typeface="Arial"/>
              <a:sym typeface="Arial"/>
            </a:endParaRPr>
          </a:p>
          <a:p>
            <a:pPr marL="0" marR="0" lvl="0" indent="0" algn="ctr" rtl="0">
              <a:spcBef>
                <a:spcPts val="0"/>
              </a:spcBef>
              <a:spcAft>
                <a:spcPts val="0"/>
              </a:spcAft>
              <a:buNone/>
            </a:pPr>
            <a:endParaRPr sz="1600" b="1" dirty="0">
              <a:solidFill>
                <a:schemeClr val="dk1"/>
              </a:solidFill>
              <a:latin typeface="Arial"/>
              <a:ea typeface="Arial"/>
              <a:cs typeface="Arial"/>
              <a:sym typeface="Arial"/>
            </a:endParaRPr>
          </a:p>
          <a:p>
            <a:pPr marL="0" lvl="0" indent="0" algn="ctr" rtl="0">
              <a:spcBef>
                <a:spcPts val="0"/>
              </a:spcBef>
              <a:spcAft>
                <a:spcPts val="0"/>
              </a:spcAft>
              <a:buClr>
                <a:schemeClr val="dk1"/>
              </a:buClr>
              <a:buFont typeface="Arial"/>
              <a:buNone/>
            </a:pPr>
            <a:r>
              <a:rPr lang="es-MX" sz="1600" dirty="0">
                <a:solidFill>
                  <a:schemeClr val="dk1"/>
                </a:solidFill>
              </a:rPr>
              <a:t>Curso: OPTATIVO </a:t>
            </a:r>
            <a:endParaRPr sz="1600" dirty="0">
              <a:solidFill>
                <a:schemeClr val="dk1"/>
              </a:solidFill>
            </a:endParaRPr>
          </a:p>
          <a:p>
            <a:pPr marL="0" lvl="0" indent="0" algn="ctr" rtl="0">
              <a:spcBef>
                <a:spcPts val="0"/>
              </a:spcBef>
              <a:spcAft>
                <a:spcPts val="0"/>
              </a:spcAft>
              <a:buClr>
                <a:schemeClr val="dk1"/>
              </a:buClr>
              <a:buFont typeface="Arial"/>
              <a:buNone/>
            </a:pPr>
            <a:r>
              <a:rPr lang="es-MX" sz="1600" dirty="0">
                <a:solidFill>
                  <a:schemeClr val="dk1"/>
                </a:solidFill>
              </a:rPr>
              <a:t>PRODUCCIÓN DE TEXTOS ACADÉMICOS</a:t>
            </a:r>
            <a:endParaRPr sz="1600" dirty="0">
              <a:solidFill>
                <a:schemeClr val="dk1"/>
              </a:solidFill>
            </a:endParaRPr>
          </a:p>
          <a:p>
            <a:pPr marL="0" lvl="0" indent="0" algn="ctr" rtl="0">
              <a:spcBef>
                <a:spcPts val="0"/>
              </a:spcBef>
              <a:spcAft>
                <a:spcPts val="0"/>
              </a:spcAft>
              <a:buClr>
                <a:schemeClr val="dk1"/>
              </a:buClr>
              <a:buFont typeface="Arial"/>
              <a:buNone/>
            </a:pPr>
            <a:endParaRPr sz="1600" dirty="0">
              <a:solidFill>
                <a:schemeClr val="dk1"/>
              </a:solidFill>
            </a:endParaRPr>
          </a:p>
          <a:p>
            <a:pPr marL="0" lvl="0" indent="0" algn="ctr" rtl="0">
              <a:spcBef>
                <a:spcPts val="0"/>
              </a:spcBef>
              <a:spcAft>
                <a:spcPts val="0"/>
              </a:spcAft>
              <a:buClr>
                <a:schemeClr val="dk1"/>
              </a:buClr>
              <a:buFont typeface="Arial"/>
              <a:buNone/>
            </a:pPr>
            <a:r>
              <a:rPr lang="es-MX" sz="1600" dirty="0">
                <a:solidFill>
                  <a:schemeClr val="dk1"/>
                </a:solidFill>
              </a:rPr>
              <a:t>Alumna: Diana María Dávila Ramos</a:t>
            </a:r>
            <a:endParaRPr sz="1600" dirty="0">
              <a:solidFill>
                <a:schemeClr val="dk1"/>
              </a:solidFill>
            </a:endParaRPr>
          </a:p>
          <a:p>
            <a:pPr marL="0" marR="0" lvl="0" indent="0" algn="ctr" rtl="0">
              <a:spcBef>
                <a:spcPts val="0"/>
              </a:spcBef>
              <a:spcAft>
                <a:spcPts val="0"/>
              </a:spcAft>
              <a:buNone/>
            </a:pPr>
            <a:endParaRPr sz="1600" b="1" dirty="0">
              <a:solidFill>
                <a:schemeClr val="dk1"/>
              </a:solidFill>
            </a:endParaRPr>
          </a:p>
          <a:p>
            <a:pPr marL="0" marR="0" lvl="0" indent="0" algn="ctr" rtl="0">
              <a:spcBef>
                <a:spcPts val="0"/>
              </a:spcBef>
              <a:spcAft>
                <a:spcPts val="0"/>
              </a:spcAft>
              <a:buNone/>
            </a:pPr>
            <a:r>
              <a:rPr lang="es-MX" sz="1600" dirty="0">
                <a:solidFill>
                  <a:schemeClr val="dk1"/>
                </a:solidFill>
                <a:latin typeface="Arial"/>
                <a:ea typeface="Arial"/>
                <a:cs typeface="Arial"/>
                <a:sym typeface="Arial"/>
              </a:rPr>
              <a:t> </a:t>
            </a:r>
            <a:endParaRPr sz="1600" dirty="0">
              <a:solidFill>
                <a:schemeClr val="dk1"/>
              </a:solidFill>
              <a:latin typeface="Arial"/>
              <a:ea typeface="Arial"/>
              <a:cs typeface="Arial"/>
              <a:sym typeface="Arial"/>
            </a:endParaRPr>
          </a:p>
        </p:txBody>
      </p:sp>
      <p:pic>
        <p:nvPicPr>
          <p:cNvPr id="104" name="Shape 104"/>
          <p:cNvPicPr preferRelativeResize="0"/>
          <p:nvPr/>
        </p:nvPicPr>
        <p:blipFill rotWithShape="1">
          <a:blip r:embed="rId3">
            <a:alphaModFix/>
          </a:blip>
          <a:srcRect l="20751" r="18535"/>
          <a:stretch/>
        </p:blipFill>
        <p:spPr>
          <a:xfrm>
            <a:off x="467544" y="296031"/>
            <a:ext cx="1512168" cy="1512168"/>
          </a:xfrm>
          <a:prstGeom prst="rect">
            <a:avLst/>
          </a:prstGeom>
          <a:noFill/>
          <a:ln>
            <a:noFill/>
          </a:ln>
        </p:spPr>
      </p:pic>
      <p:sp>
        <p:nvSpPr>
          <p:cNvPr id="105" name="Shape 105"/>
          <p:cNvSpPr txBox="1"/>
          <p:nvPr/>
        </p:nvSpPr>
        <p:spPr>
          <a:xfrm>
            <a:off x="4788024" y="6258798"/>
            <a:ext cx="4240648" cy="3385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600" b="1">
                <a:solidFill>
                  <a:schemeClr val="dk1"/>
                </a:solidFill>
                <a:latin typeface="Arial"/>
                <a:ea typeface="Arial"/>
                <a:cs typeface="Arial"/>
                <a:sym typeface="Arial"/>
              </a:rPr>
              <a:t>Saltillo, Coahuila de Zaragoza   Abril 2018</a:t>
            </a:r>
            <a:endParaRPr sz="1600">
              <a:solidFill>
                <a:schemeClr val="dk1"/>
              </a:solidFill>
              <a:latin typeface="Arial"/>
              <a:ea typeface="Arial"/>
              <a:cs typeface="Arial"/>
              <a:sym typeface="Arial"/>
            </a:endParaRPr>
          </a:p>
        </p:txBody>
      </p:sp>
      <p:sp>
        <p:nvSpPr>
          <p:cNvPr id="106" name="Shape 106"/>
          <p:cNvSpPr/>
          <p:nvPr/>
        </p:nvSpPr>
        <p:spPr>
          <a:xfrm>
            <a:off x="251520" y="4653136"/>
            <a:ext cx="8712968" cy="17543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MX" sz="1800" b="1">
                <a:solidFill>
                  <a:schemeClr val="dk1"/>
                </a:solidFill>
                <a:latin typeface="Calibri"/>
                <a:ea typeface="Calibri"/>
                <a:cs typeface="Calibri"/>
                <a:sym typeface="Calibri"/>
              </a:rPr>
              <a:t>COMPETENCIAS DEL CURSO:</a:t>
            </a:r>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Utiliza la comprensión lectora para ampliar sus conocimientos y como insumo para la producción de textos académicos.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s-MX" sz="1800">
                <a:solidFill>
                  <a:schemeClr val="dk1"/>
                </a:solidFill>
                <a:latin typeface="Calibri"/>
                <a:ea typeface="Calibri"/>
                <a:cs typeface="Calibri"/>
                <a:sym typeface="Calibri"/>
              </a:rPr>
              <a:t>Diferencia las características particulares de los géneros discursivos que se utilizan en el ámbito de la actividad académica para orientar la elaboración de sus producciones escritas</a:t>
            </a: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graphicFrame>
        <p:nvGraphicFramePr>
          <p:cNvPr id="112" name="Shape 112"/>
          <p:cNvGraphicFramePr/>
          <p:nvPr/>
        </p:nvGraphicFramePr>
        <p:xfrm>
          <a:off x="179512" y="193577"/>
          <a:ext cx="8856975" cy="6138948"/>
        </p:xfrm>
        <a:graphic>
          <a:graphicData uri="http://schemas.openxmlformats.org/drawingml/2006/table">
            <a:tbl>
              <a:tblPr firstRow="1" firstCol="1" bandRow="1">
                <a:noFill/>
                <a:tableStyleId>{1FB528A3-18A7-4A55-82B9-BF63ABE39356}</a:tableStyleId>
              </a:tblPr>
              <a:tblGrid>
                <a:gridCol w="1512175">
                  <a:extLst>
                    <a:ext uri="{9D8B030D-6E8A-4147-A177-3AD203B41FA5}">
                      <a16:colId xmlns:a16="http://schemas.microsoft.com/office/drawing/2014/main" xmlns="" val="20000"/>
                    </a:ext>
                  </a:extLst>
                </a:gridCol>
                <a:gridCol w="2338175">
                  <a:extLst>
                    <a:ext uri="{9D8B030D-6E8A-4147-A177-3AD203B41FA5}">
                      <a16:colId xmlns:a16="http://schemas.microsoft.com/office/drawing/2014/main" xmlns="" val="20001"/>
                    </a:ext>
                  </a:extLst>
                </a:gridCol>
                <a:gridCol w="1545625">
                  <a:extLst>
                    <a:ext uri="{9D8B030D-6E8A-4147-A177-3AD203B41FA5}">
                      <a16:colId xmlns:a16="http://schemas.microsoft.com/office/drawing/2014/main" xmlns="" val="20002"/>
                    </a:ext>
                  </a:extLst>
                </a:gridCol>
                <a:gridCol w="2092850">
                  <a:extLst>
                    <a:ext uri="{9D8B030D-6E8A-4147-A177-3AD203B41FA5}">
                      <a16:colId xmlns:a16="http://schemas.microsoft.com/office/drawing/2014/main" xmlns="" val="20003"/>
                    </a:ext>
                  </a:extLst>
                </a:gridCol>
                <a:gridCol w="1368150">
                  <a:extLst>
                    <a:ext uri="{9D8B030D-6E8A-4147-A177-3AD203B41FA5}">
                      <a16:colId xmlns:a16="http://schemas.microsoft.com/office/drawing/2014/main" xmlns="" val="20004"/>
                    </a:ext>
                  </a:extLst>
                </a:gridCol>
              </a:tblGrid>
              <a:tr h="249275">
                <a:tc>
                  <a:txBody>
                    <a:bodyPr/>
                    <a:lstStyle/>
                    <a:p>
                      <a:pPr marL="0" marR="0" lvl="0" indent="0" algn="ctr" rtl="0">
                        <a:lnSpc>
                          <a:spcPct val="115000"/>
                        </a:lnSpc>
                        <a:spcBef>
                          <a:spcPts val="0"/>
                        </a:spcBef>
                        <a:spcAft>
                          <a:spcPts val="0"/>
                        </a:spcAft>
                        <a:buNone/>
                      </a:pPr>
                      <a:r>
                        <a:rPr lang="es-MX" sz="1400" b="1"/>
                        <a:t>Referente Bibliográfico</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Características</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Función </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Estructura</a:t>
                      </a:r>
                      <a:endParaRPr sz="1400" b="1">
                        <a:latin typeface="Calibri"/>
                        <a:ea typeface="Calibri"/>
                        <a:cs typeface="Calibri"/>
                        <a:sym typeface="Calibri"/>
                      </a:endParaRPr>
                    </a:p>
                  </a:txBody>
                  <a:tcPr marL="59500" marR="59500" marT="0" marB="0"/>
                </a:tc>
                <a:tc>
                  <a:txBody>
                    <a:bodyPr/>
                    <a:lstStyle/>
                    <a:p>
                      <a:pPr marL="0" marR="0" lvl="0" indent="0" algn="ctr" rtl="0">
                        <a:lnSpc>
                          <a:spcPct val="115000"/>
                        </a:lnSpc>
                        <a:spcBef>
                          <a:spcPts val="0"/>
                        </a:spcBef>
                        <a:spcAft>
                          <a:spcPts val="0"/>
                        </a:spcAft>
                        <a:buNone/>
                      </a:pPr>
                      <a:r>
                        <a:rPr lang="es-MX" sz="1400" b="1"/>
                        <a:t>Tipo </a:t>
                      </a:r>
                      <a:endParaRPr sz="1400" b="1">
                        <a:latin typeface="Calibri"/>
                        <a:ea typeface="Calibri"/>
                        <a:cs typeface="Calibri"/>
                        <a:sym typeface="Calibri"/>
                      </a:endParaRPr>
                    </a:p>
                  </a:txBody>
                  <a:tcPr marL="59500" marR="59500" marT="0" marB="0"/>
                </a:tc>
                <a:extLst>
                  <a:ext uri="{0D108BD9-81ED-4DB2-BD59-A6C34878D82A}">
                    <a16:rowId xmlns:a16="http://schemas.microsoft.com/office/drawing/2014/main" xmlns="" val="10000"/>
                  </a:ext>
                </a:extLst>
              </a:tr>
              <a:tr h="897925">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ABSTRACT</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Tienen entre 200 y 600 palabras, según el tipo de texto al que aludan y su función específica</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Sintetizar textos, (artículos y eventos académicos)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 Introducción,</a:t>
                      </a:r>
                      <a:endParaRPr/>
                    </a:p>
                    <a:p>
                      <a:pPr marL="0" marR="0" lvl="0" indent="0" algn="l" rtl="0">
                        <a:lnSpc>
                          <a:spcPct val="115000"/>
                        </a:lnSpc>
                        <a:spcBef>
                          <a:spcPts val="0"/>
                        </a:spcBef>
                        <a:spcAft>
                          <a:spcPts val="0"/>
                        </a:spcAft>
                        <a:buNone/>
                      </a:pPr>
                      <a:r>
                        <a:rPr lang="es-MX" sz="1000">
                          <a:latin typeface="Arial"/>
                          <a:ea typeface="Arial"/>
                          <a:cs typeface="Arial"/>
                          <a:sym typeface="Arial"/>
                        </a:rPr>
                        <a:t> b. Objetivos o propósito,</a:t>
                      </a:r>
                      <a:endParaRPr/>
                    </a:p>
                    <a:p>
                      <a:pPr marL="0" marR="0" lvl="0" indent="0" algn="l" rtl="0">
                        <a:lnSpc>
                          <a:spcPct val="115000"/>
                        </a:lnSpc>
                        <a:spcBef>
                          <a:spcPts val="0"/>
                        </a:spcBef>
                        <a:spcAft>
                          <a:spcPts val="0"/>
                        </a:spcAft>
                        <a:buNone/>
                      </a:pPr>
                      <a:r>
                        <a:rPr lang="es-MX" sz="1000">
                          <a:latin typeface="Arial"/>
                          <a:ea typeface="Arial"/>
                          <a:cs typeface="Arial"/>
                          <a:sym typeface="Arial"/>
                        </a:rPr>
                        <a:t> c. Metodología,</a:t>
                      </a:r>
                      <a:endParaRPr/>
                    </a:p>
                    <a:p>
                      <a:pPr marL="0" marR="0" lvl="0" indent="0" algn="l" rtl="0">
                        <a:lnSpc>
                          <a:spcPct val="115000"/>
                        </a:lnSpc>
                        <a:spcBef>
                          <a:spcPts val="0"/>
                        </a:spcBef>
                        <a:spcAft>
                          <a:spcPts val="0"/>
                        </a:spcAft>
                        <a:buNone/>
                      </a:pPr>
                      <a:r>
                        <a:rPr lang="es-MX" sz="1000">
                          <a:latin typeface="Arial"/>
                          <a:ea typeface="Arial"/>
                          <a:cs typeface="Arial"/>
                          <a:sym typeface="Arial"/>
                        </a:rPr>
                        <a:t> d. Resultados,</a:t>
                      </a:r>
                      <a:endParaRPr/>
                    </a:p>
                    <a:p>
                      <a:pPr marL="0" marR="0" lvl="0" indent="0" algn="l" rtl="0">
                        <a:lnSpc>
                          <a:spcPct val="115000"/>
                        </a:lnSpc>
                        <a:spcBef>
                          <a:spcPts val="0"/>
                        </a:spcBef>
                        <a:spcAft>
                          <a:spcPts val="0"/>
                        </a:spcAft>
                        <a:buNone/>
                      </a:pPr>
                      <a:r>
                        <a:rPr lang="es-MX" sz="1000">
                          <a:latin typeface="Arial"/>
                          <a:ea typeface="Arial"/>
                          <a:cs typeface="Arial"/>
                          <a:sym typeface="Arial"/>
                        </a:rPr>
                        <a:t> e. Conclusiones.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Representativo</a:t>
                      </a:r>
                      <a:endParaRPr sz="1000">
                        <a:latin typeface="Arial"/>
                        <a:ea typeface="Arial"/>
                        <a:cs typeface="Arial"/>
                        <a:sym typeface="Arial"/>
                      </a:endParaRPr>
                    </a:p>
                    <a:p>
                      <a:pPr marL="0" marR="0" lvl="0" indent="0" algn="l" rtl="0">
                        <a:lnSpc>
                          <a:spcPct val="115000"/>
                        </a:lnSpc>
                        <a:spcBef>
                          <a:spcPts val="0"/>
                        </a:spcBef>
                        <a:spcAft>
                          <a:spcPts val="0"/>
                        </a:spcAft>
                        <a:buNone/>
                      </a:pPr>
                      <a:r>
                        <a:rPr lang="es-MX" sz="1000">
                          <a:latin typeface="Arial"/>
                          <a:ea typeface="Arial"/>
                          <a:cs typeface="Arial"/>
                          <a:sym typeface="Arial"/>
                        </a:rPr>
                        <a:t>Presentativo </a:t>
                      </a:r>
                      <a:endParaRPr sz="1000">
                        <a:latin typeface="Arial"/>
                        <a:ea typeface="Arial"/>
                        <a:cs typeface="Arial"/>
                        <a:sym typeface="Arial"/>
                      </a:endParaRPr>
                    </a:p>
                  </a:txBody>
                  <a:tcPr marL="59500" marR="59500" marT="0" marB="0"/>
                </a:tc>
                <a:extLst>
                  <a:ext uri="{0D108BD9-81ED-4DB2-BD59-A6C34878D82A}">
                    <a16:rowId xmlns:a16="http://schemas.microsoft.com/office/drawing/2014/main" xmlns="" val="10001"/>
                  </a:ext>
                </a:extLst>
              </a:tr>
              <a:tr h="1512175">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ARTICULO DE INVESTIGACIÒN O PAPER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El artículo de investigación presenta una estructura canónica compuesta por tres apartados.</a:t>
                      </a:r>
                      <a:endParaRPr/>
                    </a:p>
                    <a:p>
                      <a:pPr marL="0" marR="0" lvl="0" indent="0" algn="l" rtl="0">
                        <a:lnSpc>
                          <a:spcPct val="115000"/>
                        </a:lnSpc>
                        <a:spcBef>
                          <a:spcPts val="0"/>
                        </a:spcBef>
                        <a:spcAft>
                          <a:spcPts val="0"/>
                        </a:spcAft>
                        <a:buNone/>
                      </a:pPr>
                      <a:r>
                        <a:rPr lang="es-MX" sz="1000">
                          <a:latin typeface="Arial"/>
                          <a:ea typeface="Arial"/>
                          <a:cs typeface="Arial"/>
                          <a:sym typeface="Arial"/>
                        </a:rPr>
                        <a:t>Sin embargo, dicha estructura sufre pequeñas variaciones según se trate de un trabajo de ciencias humanas y ciencias sociales o de ciencias experimentales.</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Presentación de resultados de una investigación científica.</a:t>
                      </a:r>
                      <a:endParaRPr sz="1000">
                        <a:latin typeface="Arial"/>
                        <a:ea typeface="Arial"/>
                        <a:cs typeface="Arial"/>
                        <a:sym typeface="Arial"/>
                      </a:endParaRPr>
                    </a:p>
                  </a:txBody>
                  <a:tcPr marL="59500" marR="59500" marT="0" marB="0"/>
                </a:tc>
                <a:tc>
                  <a:txBody>
                    <a:bodyPr/>
                    <a:lstStyle/>
                    <a:p>
                      <a:pPr marL="228600" marR="0" lvl="0" indent="-228600" algn="l" rtl="0">
                        <a:lnSpc>
                          <a:spcPct val="115000"/>
                        </a:lnSpc>
                        <a:spcBef>
                          <a:spcPts val="0"/>
                        </a:spcBef>
                        <a:spcAft>
                          <a:spcPts val="0"/>
                        </a:spcAft>
                        <a:buClr>
                          <a:schemeClr val="dk1"/>
                        </a:buClr>
                        <a:buSzPts val="1000"/>
                        <a:buFont typeface="Calibri"/>
                        <a:buAutoNum type="alphaLcPeriod"/>
                      </a:pPr>
                      <a:r>
                        <a:rPr lang="es-MX" sz="1000">
                          <a:latin typeface="Arial"/>
                          <a:ea typeface="Arial"/>
                          <a:cs typeface="Arial"/>
                          <a:sym typeface="Arial"/>
                        </a:rPr>
                        <a:t>Abstract</a:t>
                      </a:r>
                      <a:endParaRPr sz="1000">
                        <a:latin typeface="Arial"/>
                        <a:ea typeface="Arial"/>
                        <a:cs typeface="Arial"/>
                        <a:sym typeface="Arial"/>
                      </a:endParaRPr>
                    </a:p>
                    <a:p>
                      <a:pPr marL="228600" marR="0" lvl="0" indent="-228600" algn="l" rtl="0">
                        <a:lnSpc>
                          <a:spcPct val="115000"/>
                        </a:lnSpc>
                        <a:spcBef>
                          <a:spcPts val="0"/>
                        </a:spcBef>
                        <a:spcAft>
                          <a:spcPts val="0"/>
                        </a:spcAft>
                        <a:buClr>
                          <a:schemeClr val="dk1"/>
                        </a:buClr>
                        <a:buSzPts val="1000"/>
                        <a:buFont typeface="Calibri"/>
                        <a:buAutoNum type="alphaLcPeriod"/>
                      </a:pPr>
                      <a:r>
                        <a:rPr lang="es-MX" sz="1000">
                          <a:latin typeface="Arial"/>
                          <a:ea typeface="Arial"/>
                          <a:cs typeface="Arial"/>
                          <a:sym typeface="Arial"/>
                        </a:rPr>
                        <a:t>Palabras Clave Introducción Desarrollo Conclusiones Agradecimientos Bibliografía</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Estructura canónica </a:t>
                      </a:r>
                      <a:endParaRPr/>
                    </a:p>
                    <a:p>
                      <a:pPr marL="0" marR="0" lvl="0" indent="0" algn="l" rtl="0">
                        <a:lnSpc>
                          <a:spcPct val="115000"/>
                        </a:lnSpc>
                        <a:spcBef>
                          <a:spcPts val="0"/>
                        </a:spcBef>
                        <a:spcAft>
                          <a:spcPts val="0"/>
                        </a:spcAft>
                        <a:buNone/>
                      </a:pPr>
                      <a:r>
                        <a:rPr lang="es-MX" sz="1000">
                          <a:latin typeface="Arial"/>
                          <a:ea typeface="Arial"/>
                          <a:cs typeface="Arial"/>
                          <a:sym typeface="Arial"/>
                        </a:rPr>
                        <a:t>Ciencias experimentales </a:t>
                      </a:r>
                      <a:endParaRPr sz="1000">
                        <a:latin typeface="Arial"/>
                        <a:ea typeface="Arial"/>
                        <a:cs typeface="Arial"/>
                        <a:sym typeface="Arial"/>
                      </a:endParaRPr>
                    </a:p>
                  </a:txBody>
                  <a:tcPr marL="59500" marR="59500" marT="0" marB="0"/>
                </a:tc>
                <a:extLst>
                  <a:ext uri="{0D108BD9-81ED-4DB2-BD59-A6C34878D82A}">
                    <a16:rowId xmlns:a16="http://schemas.microsoft.com/office/drawing/2014/main" xmlns="" val="10002"/>
                  </a:ext>
                </a:extLst>
              </a:tr>
              <a:tr h="792100">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INFORME DE ESTADO DEL ARTE O ANTECEDENTES DE LA CUESTIÒN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Reporta los resultados de un proceso de búsqueda de antecedentes sobre un tema seleccionado</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Comunicar información para ser evaluada o analizada por otros</a:t>
                      </a:r>
                      <a:endParaRPr sz="1000">
                        <a:latin typeface="Arial"/>
                        <a:ea typeface="Arial"/>
                        <a:cs typeface="Arial"/>
                        <a:sym typeface="Arial"/>
                      </a:endParaRPr>
                    </a:p>
                  </a:txBody>
                  <a:tcPr marL="59500" marR="59500" marT="0" marB="0"/>
                </a:tc>
                <a:tc>
                  <a:txBody>
                    <a:bodyPr/>
                    <a:lstStyle/>
                    <a:p>
                      <a:pPr marL="228600" marR="0" lvl="0" indent="-228600" algn="l" rtl="0">
                        <a:lnSpc>
                          <a:spcPct val="115000"/>
                        </a:lnSpc>
                        <a:spcBef>
                          <a:spcPts val="0"/>
                        </a:spcBef>
                        <a:spcAft>
                          <a:spcPts val="0"/>
                        </a:spcAft>
                        <a:buClr>
                          <a:schemeClr val="dk1"/>
                        </a:buClr>
                        <a:buSzPts val="1000"/>
                        <a:buFont typeface="Calibri"/>
                        <a:buAutoNum type="alphaLcPeriod"/>
                      </a:pPr>
                      <a:r>
                        <a:rPr lang="es-MX" sz="1000">
                          <a:latin typeface="Arial"/>
                          <a:ea typeface="Arial"/>
                          <a:cs typeface="Arial"/>
                          <a:sym typeface="Arial"/>
                        </a:rPr>
                        <a:t>Estructuración lógica dada por el autor del informe</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Textual </a:t>
                      </a:r>
                      <a:endParaRPr sz="1000">
                        <a:latin typeface="Arial"/>
                        <a:ea typeface="Arial"/>
                        <a:cs typeface="Arial"/>
                        <a:sym typeface="Arial"/>
                      </a:endParaRPr>
                    </a:p>
                  </a:txBody>
                  <a:tcPr marL="59500" marR="59500" marT="0" marB="0"/>
                </a:tc>
                <a:extLst>
                  <a:ext uri="{0D108BD9-81ED-4DB2-BD59-A6C34878D82A}">
                    <a16:rowId xmlns:a16="http://schemas.microsoft.com/office/drawing/2014/main" xmlns="" val="10003"/>
                  </a:ext>
                </a:extLst>
              </a:tr>
              <a:tr h="792100">
                <a:tc>
                  <a:txBody>
                    <a:bodyPr/>
                    <a:lstStyle/>
                    <a:p>
                      <a:pPr marL="0" marR="0" lvl="0" indent="0" algn="l" rtl="0">
                        <a:lnSpc>
                          <a:spcPct val="115000"/>
                        </a:lnSpc>
                        <a:spcBef>
                          <a:spcPts val="0"/>
                        </a:spcBef>
                        <a:spcAft>
                          <a:spcPts val="0"/>
                        </a:spcAft>
                        <a:buNone/>
                      </a:pPr>
                      <a:r>
                        <a:rPr lang="es-MX" sz="1000" b="0">
                          <a:latin typeface="Arial"/>
                          <a:ea typeface="Arial"/>
                          <a:cs typeface="Arial"/>
                          <a:sym typeface="Arial"/>
                        </a:rPr>
                        <a:t>PROYECTO</a:t>
                      </a:r>
                      <a:endParaRPr/>
                    </a:p>
                    <a:p>
                      <a:pPr marL="0" marR="0" lvl="0" indent="0" algn="l" rtl="0">
                        <a:spcBef>
                          <a:spcPts val="1000"/>
                        </a:spcBef>
                        <a:spcAft>
                          <a:spcPts val="0"/>
                        </a:spcAft>
                        <a:buNone/>
                      </a:pPr>
                      <a:r>
                        <a:rPr lang="es-MX" sz="1000" b="0">
                          <a:latin typeface="Arial"/>
                          <a:ea typeface="Arial"/>
                          <a:cs typeface="Arial"/>
                          <a:sym typeface="Arial"/>
                        </a:rPr>
                        <a:t>DE INVESTIGACIÓN</a:t>
                      </a:r>
                      <a:endParaRPr sz="1000" b="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El proyecto de investigación es un documento que describe los objetivos, la fundamentación y las acciones a realizar respecto de un proceso de investigación</a:t>
                      </a:r>
                      <a:endParaRPr/>
                    </a:p>
                  </a:txBody>
                  <a:tcPr marL="68575" marR="68575" marT="0" marB="0"/>
                </a:tc>
                <a:tc>
                  <a:txBody>
                    <a:bodyPr/>
                    <a:lstStyle/>
                    <a:p>
                      <a:pPr marL="0" marR="0" lvl="0" indent="0" algn="l" rtl="0">
                        <a:lnSpc>
                          <a:spcPct val="115000"/>
                        </a:lnSpc>
                        <a:spcBef>
                          <a:spcPts val="0"/>
                        </a:spcBef>
                        <a:spcAft>
                          <a:spcPts val="0"/>
                        </a:spcAft>
                        <a:buNone/>
                      </a:pPr>
                      <a:r>
                        <a:rPr lang="es-MX" sz="1000">
                          <a:solidFill>
                            <a:schemeClr val="dk1"/>
                          </a:solidFill>
                          <a:latin typeface="Arial"/>
                          <a:ea typeface="Arial"/>
                          <a:cs typeface="Arial"/>
                          <a:sym typeface="Arial"/>
                        </a:rPr>
                        <a:t>Describir aquello que es planificado.</a:t>
                      </a:r>
                      <a:endParaRPr sz="1000">
                        <a:latin typeface="Arial"/>
                        <a:ea typeface="Arial"/>
                        <a:cs typeface="Arial"/>
                        <a:sym typeface="Arial"/>
                      </a:endParaRPr>
                    </a:p>
                  </a:txBody>
                  <a:tcPr marL="59500" marR="59500" marT="0" marB="0"/>
                </a:tc>
                <a:tc>
                  <a:txBody>
                    <a:bodyPr/>
                    <a:lstStyle/>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Identificación del proyecto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Presentación del problema</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Estado del arte o antecedentes de la cuestión</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Justificación del proyecto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Marco teórico</a:t>
                      </a:r>
                      <a:endParaRPr/>
                    </a:p>
                    <a:p>
                      <a:pPr marL="228600" marR="0" lvl="0" indent="-22860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Objetivos</a:t>
                      </a:r>
                      <a:endParaRPr/>
                    </a:p>
                    <a:p>
                      <a:pPr marL="285750" marR="0" lvl="0" indent="-285750" algn="l" rtl="0">
                        <a:spcBef>
                          <a:spcPts val="0"/>
                        </a:spcBef>
                        <a:spcAft>
                          <a:spcPts val="0"/>
                        </a:spcAft>
                        <a:buClr>
                          <a:schemeClr val="dk1"/>
                        </a:buClr>
                        <a:buSzPts val="1000"/>
                        <a:buFont typeface="Calibri"/>
                        <a:buAutoNum type="alphaLcPeriod"/>
                      </a:pPr>
                      <a:r>
                        <a:rPr lang="es-MX" sz="1000">
                          <a:solidFill>
                            <a:schemeClr val="dk1"/>
                          </a:solidFill>
                          <a:latin typeface="Arial"/>
                          <a:ea typeface="Arial"/>
                          <a:cs typeface="Arial"/>
                          <a:sym typeface="Arial"/>
                        </a:rPr>
                        <a:t>Diseño metodológico </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Expositiva</a:t>
                      </a:r>
                      <a:endParaRPr/>
                    </a:p>
                    <a:p>
                      <a:pPr marL="0" marR="0" lvl="0" indent="0" algn="l"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Argumentativa</a:t>
                      </a:r>
                      <a:endParaRPr sz="1000">
                        <a:latin typeface="Arial"/>
                        <a:ea typeface="Arial"/>
                        <a:cs typeface="Arial"/>
                        <a:sym typeface="Arial"/>
                      </a:endParaRPr>
                    </a:p>
                  </a:txBody>
                  <a:tcPr marL="68575" marR="68575" marT="0" marB="0"/>
                </a:tc>
                <a:extLst>
                  <a:ext uri="{0D108BD9-81ED-4DB2-BD59-A6C34878D82A}">
                    <a16:rowId xmlns:a16="http://schemas.microsoft.com/office/drawing/2014/main" xmlns="" val="10004"/>
                  </a:ext>
                </a:extLst>
              </a:tr>
              <a:tr h="792100">
                <a:tc>
                  <a:txBody>
                    <a:bodyPr/>
                    <a:lstStyle/>
                    <a:p>
                      <a:pPr marL="0" marR="0" lvl="0" indent="0" algn="l" rtl="0">
                        <a:spcBef>
                          <a:spcPts val="0"/>
                        </a:spcBef>
                        <a:spcAft>
                          <a:spcPts val="0"/>
                        </a:spcAft>
                        <a:buNone/>
                      </a:pPr>
                      <a:r>
                        <a:rPr lang="es-MX" sz="1000" b="0">
                          <a:solidFill>
                            <a:schemeClr val="dk1"/>
                          </a:solidFill>
                          <a:latin typeface="Arial"/>
                          <a:ea typeface="Arial"/>
                          <a:cs typeface="Arial"/>
                          <a:sym typeface="Arial"/>
                        </a:rPr>
                        <a:t>Resumen</a:t>
                      </a:r>
                      <a:endParaRPr sz="1000" b="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Es el tipo textual utilizado cuando se presentan las ideas de otros autores ya sea para incluirlas dentro de un escrito mayor o con fines de estudio</a:t>
                      </a:r>
                      <a:endParaRPr sz="1000">
                        <a:latin typeface="Arial"/>
                        <a:ea typeface="Arial"/>
                        <a:cs typeface="Arial"/>
                        <a:sym typeface="Arial"/>
                      </a:endParaRPr>
                    </a:p>
                  </a:txBody>
                  <a:tcPr marL="68575" marR="68575"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Implica la reelaboración del contenido, siguiendo la estructura dada por el autor del original pero expresado con el vocabulario del autor del resumen</a:t>
                      </a:r>
                      <a:endParaRPr sz="1000">
                        <a:latin typeface="Arial"/>
                        <a:ea typeface="Arial"/>
                        <a:cs typeface="Arial"/>
                        <a:sym typeface="Arial"/>
                      </a:endParaRPr>
                    </a:p>
                  </a:txBody>
                  <a:tcPr marL="59500" marR="59500" marT="0" marB="0"/>
                </a:tc>
                <a:tc>
                  <a:txBody>
                    <a:bodyPr/>
                    <a:lstStyle/>
                    <a:p>
                      <a:pPr marL="285750" marR="0" lvl="0" indent="-285750" algn="l" rtl="0">
                        <a:spcBef>
                          <a:spcPts val="0"/>
                        </a:spcBef>
                        <a:spcAft>
                          <a:spcPts val="0"/>
                        </a:spcAft>
                        <a:buClr>
                          <a:schemeClr val="dk1"/>
                        </a:buClr>
                        <a:buSzPts val="1000"/>
                        <a:buFont typeface="Calibri"/>
                        <a:buAutoNum type="alphaLcPeriod"/>
                      </a:pPr>
                      <a:r>
                        <a:rPr lang="es-MX" sz="1000">
                          <a:latin typeface="Arial"/>
                          <a:ea typeface="Arial"/>
                          <a:cs typeface="Arial"/>
                          <a:sym typeface="Arial"/>
                        </a:rPr>
                        <a:t>La extensión del resumen depende tanto de la extensión del texto original como del objetivo que persiga el autor del resumen y de las posibles indicaciones que haya recibido para hacerlo.</a:t>
                      </a:r>
                      <a:endParaRPr sz="1000">
                        <a:latin typeface="Arial"/>
                        <a:ea typeface="Arial"/>
                        <a:cs typeface="Arial"/>
                        <a:sym typeface="Arial"/>
                      </a:endParaRPr>
                    </a:p>
                  </a:txBody>
                  <a:tcPr marL="59500" marR="59500"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Descriptiva</a:t>
                      </a:r>
                      <a:endParaRPr/>
                    </a:p>
                    <a:p>
                      <a:pPr marL="0" marR="0" lvl="0" indent="0" algn="l" rtl="0">
                        <a:spcBef>
                          <a:spcPts val="0"/>
                        </a:spcBef>
                        <a:spcAft>
                          <a:spcPts val="0"/>
                        </a:spcAft>
                        <a:buNone/>
                      </a:pPr>
                      <a:r>
                        <a:rPr lang="es-MX" sz="1000">
                          <a:latin typeface="Arial"/>
                          <a:ea typeface="Arial"/>
                          <a:cs typeface="Arial"/>
                          <a:sym typeface="Arial"/>
                        </a:rPr>
                        <a:t>expositiva</a:t>
                      </a:r>
                      <a:endParaRPr sz="1000">
                        <a:latin typeface="Arial"/>
                        <a:ea typeface="Arial"/>
                        <a:cs typeface="Arial"/>
                        <a:sym typeface="Arial"/>
                      </a:endParaRPr>
                    </a:p>
                  </a:txBody>
                  <a:tcPr marL="68575" marR="68575" marT="0" marB="0"/>
                </a:tc>
                <a:extLst>
                  <a:ext uri="{0D108BD9-81ED-4DB2-BD59-A6C34878D82A}">
                    <a16:rowId xmlns:a16="http://schemas.microsoft.com/office/drawing/2014/main" xmlns=""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aphicFrame>
        <p:nvGraphicFramePr>
          <p:cNvPr id="117" name="Shape 117"/>
          <p:cNvGraphicFramePr/>
          <p:nvPr/>
        </p:nvGraphicFramePr>
        <p:xfrm>
          <a:off x="179511" y="216003"/>
          <a:ext cx="8785000" cy="3676433"/>
        </p:xfrm>
        <a:graphic>
          <a:graphicData uri="http://schemas.openxmlformats.org/drawingml/2006/table">
            <a:tbl>
              <a:tblPr firstRow="1" firstCol="1" bandRow="1">
                <a:noFill/>
                <a:tableStyleId>{1FB528A3-18A7-4A55-82B9-BF63ABE39356}</a:tableStyleId>
              </a:tblPr>
              <a:tblGrid>
                <a:gridCol w="1356075">
                  <a:extLst>
                    <a:ext uri="{9D8B030D-6E8A-4147-A177-3AD203B41FA5}">
                      <a16:colId xmlns:a16="http://schemas.microsoft.com/office/drawing/2014/main" xmlns="" val="20000"/>
                    </a:ext>
                  </a:extLst>
                </a:gridCol>
                <a:gridCol w="1688000">
                  <a:extLst>
                    <a:ext uri="{9D8B030D-6E8A-4147-A177-3AD203B41FA5}">
                      <a16:colId xmlns:a16="http://schemas.microsoft.com/office/drawing/2014/main" xmlns="" val="20001"/>
                    </a:ext>
                  </a:extLst>
                </a:gridCol>
                <a:gridCol w="1590825">
                  <a:extLst>
                    <a:ext uri="{9D8B030D-6E8A-4147-A177-3AD203B41FA5}">
                      <a16:colId xmlns:a16="http://schemas.microsoft.com/office/drawing/2014/main" xmlns="" val="20002"/>
                    </a:ext>
                  </a:extLst>
                </a:gridCol>
                <a:gridCol w="1876875">
                  <a:extLst>
                    <a:ext uri="{9D8B030D-6E8A-4147-A177-3AD203B41FA5}">
                      <a16:colId xmlns:a16="http://schemas.microsoft.com/office/drawing/2014/main" xmlns="" val="20003"/>
                    </a:ext>
                  </a:extLst>
                </a:gridCol>
                <a:gridCol w="2273225">
                  <a:extLst>
                    <a:ext uri="{9D8B030D-6E8A-4147-A177-3AD203B41FA5}">
                      <a16:colId xmlns:a16="http://schemas.microsoft.com/office/drawing/2014/main" xmlns="" val="20004"/>
                    </a:ext>
                  </a:extLst>
                </a:gridCol>
              </a:tblGrid>
              <a:tr h="342275">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Referente Bibliográfico </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Características</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Función</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Estructura</a:t>
                      </a:r>
                      <a:endParaRPr sz="1400" b="1">
                        <a:latin typeface="Arial"/>
                        <a:ea typeface="Arial"/>
                        <a:cs typeface="Arial"/>
                        <a:sym typeface="Arial"/>
                      </a:endParaRPr>
                    </a:p>
                  </a:txBody>
                  <a:tcPr marL="51925" marR="51925" marT="0" marB="0"/>
                </a:tc>
                <a:tc>
                  <a:txBody>
                    <a:bodyPr/>
                    <a:lstStyle/>
                    <a:p>
                      <a:pPr marL="0" marR="0" lvl="0" indent="0" algn="ctr" rtl="0">
                        <a:lnSpc>
                          <a:spcPct val="115000"/>
                        </a:lnSpc>
                        <a:spcBef>
                          <a:spcPts val="0"/>
                        </a:spcBef>
                        <a:spcAft>
                          <a:spcPts val="0"/>
                        </a:spcAft>
                        <a:buNone/>
                      </a:pPr>
                      <a:r>
                        <a:rPr lang="es-MX" sz="1400" b="1">
                          <a:latin typeface="Arial"/>
                          <a:ea typeface="Arial"/>
                          <a:cs typeface="Arial"/>
                          <a:sym typeface="Arial"/>
                        </a:rPr>
                        <a:t>Tipo</a:t>
                      </a:r>
                      <a:endParaRPr sz="1400" b="1">
                        <a:latin typeface="Arial"/>
                        <a:ea typeface="Arial"/>
                        <a:cs typeface="Arial"/>
                        <a:sym typeface="Arial"/>
                      </a:endParaRPr>
                    </a:p>
                  </a:txBody>
                  <a:tcPr marL="51925" marR="51925" marT="0" marB="0"/>
                </a:tc>
                <a:extLst>
                  <a:ext uri="{0D108BD9-81ED-4DB2-BD59-A6C34878D82A}">
                    <a16:rowId xmlns:a16="http://schemas.microsoft.com/office/drawing/2014/main" xmlns="" val="10000"/>
                  </a:ext>
                </a:extLst>
              </a:tr>
              <a:tr h="1159100">
                <a:tc>
                  <a:txBody>
                    <a:bodyPr/>
                    <a:lstStyle/>
                    <a:p>
                      <a:pPr marL="0" marR="0" lvl="0" indent="0" algn="just" rtl="0">
                        <a:lnSpc>
                          <a:spcPct val="115000"/>
                        </a:lnSpc>
                        <a:spcBef>
                          <a:spcPts val="0"/>
                        </a:spcBef>
                        <a:spcAft>
                          <a:spcPts val="0"/>
                        </a:spcAft>
                        <a:buNone/>
                      </a:pPr>
                      <a:r>
                        <a:rPr lang="es-MX" sz="1000">
                          <a:latin typeface="Arial"/>
                          <a:ea typeface="Arial"/>
                          <a:cs typeface="Arial"/>
                          <a:sym typeface="Arial"/>
                        </a:rPr>
                        <a:t>Síntesis temática</a:t>
                      </a:r>
                      <a:endParaRPr/>
                    </a:p>
                    <a:p>
                      <a:pPr marL="0" marR="0" lvl="0" indent="0" algn="just" rtl="0">
                        <a:lnSpc>
                          <a:spcPct val="115000"/>
                        </a:lnSpc>
                        <a:spcBef>
                          <a:spcPts val="0"/>
                        </a:spcBef>
                        <a:spcAft>
                          <a:spcPts val="0"/>
                        </a:spcAft>
                        <a:buNone/>
                      </a:pPr>
                      <a:r>
                        <a:rPr lang="es-MX" sz="1000">
                          <a:latin typeface="Arial"/>
                          <a:ea typeface="Arial"/>
                          <a:cs typeface="Arial"/>
                          <a:sym typeface="Arial"/>
                        </a:rPr>
                        <a:t> </a:t>
                      </a:r>
                      <a:endParaRPr/>
                    </a:p>
                    <a:p>
                      <a:pPr marL="0" marR="0" lvl="0" indent="0" algn="just" rtl="0">
                        <a:lnSpc>
                          <a:spcPct val="115000"/>
                        </a:lnSpc>
                        <a:spcBef>
                          <a:spcPts val="0"/>
                        </a:spcBef>
                        <a:spcAft>
                          <a:spcPts val="0"/>
                        </a:spcAft>
                        <a:buNone/>
                      </a:pPr>
                      <a:r>
                        <a:rPr lang="es-MX" sz="1000">
                          <a:latin typeface="Arial"/>
                          <a:ea typeface="Arial"/>
                          <a:cs typeface="Arial"/>
                          <a:sym typeface="Arial"/>
                        </a:rPr>
                        <a:t> </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El objeto tratado es un tema de estudio y no sólo un texto.</a:t>
                      </a:r>
                      <a:endParaRPr sz="1000">
                        <a:latin typeface="Arial"/>
                        <a:ea typeface="Arial"/>
                        <a:cs typeface="Arial"/>
                        <a:sym typeface="Arial"/>
                      </a:endParaRPr>
                    </a:p>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Consiste en la recapitulación de las ideas principales de uno o más textos</a:t>
                      </a:r>
                      <a:endParaRPr/>
                    </a:p>
                    <a:p>
                      <a:pPr marL="0" marR="0" lvl="0" indent="0" algn="just" rtl="0">
                        <a:lnSpc>
                          <a:spcPct val="115000"/>
                        </a:lnSpc>
                        <a:spcBef>
                          <a:spcPts val="0"/>
                        </a:spcBef>
                        <a:spcAft>
                          <a:spcPts val="0"/>
                        </a:spcAft>
                        <a:buNone/>
                      </a:pPr>
                      <a:r>
                        <a:rPr lang="es-MX" sz="1000">
                          <a:latin typeface="Arial"/>
                          <a:ea typeface="Arial"/>
                          <a:cs typeface="Arial"/>
                          <a:sym typeface="Arial"/>
                        </a:rPr>
                        <a:t>.</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Combinar diferentes elementos para conformar un todo.</a:t>
                      </a:r>
                      <a:endParaRPr/>
                    </a:p>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Exige la incorporación de opiniones y datos de otros textos, y el análisis de todos ellos por parte su autor</a:t>
                      </a:r>
                      <a:endParaRPr sz="1000">
                        <a:latin typeface="Arial"/>
                        <a:ea typeface="Arial"/>
                        <a:cs typeface="Arial"/>
                        <a:sym typeface="Arial"/>
                      </a:endParaRPr>
                    </a:p>
                  </a:txBody>
                  <a:tcPr marL="51925" marR="51925" marT="0" marB="0"/>
                </a:tc>
                <a:tc>
                  <a:txBody>
                    <a:bodyPr/>
                    <a:lstStyle/>
                    <a:p>
                      <a:pPr marL="457200" marR="0" lvl="0" indent="0" algn="just" rtl="0">
                        <a:lnSpc>
                          <a:spcPct val="115000"/>
                        </a:lnSpc>
                        <a:spcBef>
                          <a:spcPts val="0"/>
                        </a:spcBef>
                        <a:spcAft>
                          <a:spcPts val="0"/>
                        </a:spcAft>
                        <a:buClr>
                          <a:schemeClr val="dk1"/>
                        </a:buClr>
                        <a:buSzPts val="1000"/>
                        <a:buFont typeface="Calibri"/>
                        <a:buNone/>
                      </a:pPr>
                      <a:r>
                        <a:rPr lang="es-MX" sz="1000">
                          <a:latin typeface="Arial"/>
                          <a:ea typeface="Arial"/>
                          <a:cs typeface="Arial"/>
                          <a:sym typeface="Arial"/>
                        </a:rPr>
                        <a:t>La síntesis se estructura según subtítulos</a:t>
                      </a:r>
                      <a:endParaRPr sz="1000">
                        <a:latin typeface="Arial"/>
                        <a:ea typeface="Arial"/>
                        <a:cs typeface="Arial"/>
                        <a:sym typeface="Arial"/>
                      </a:endParaRPr>
                    </a:p>
                  </a:txBody>
                  <a:tcPr marL="51925" marR="51925" marT="0" marB="0"/>
                </a:tc>
                <a:tc>
                  <a:txBody>
                    <a:bodyPr/>
                    <a:lstStyle/>
                    <a:p>
                      <a:pPr marL="342900" marR="0" lvl="0" indent="-342900" algn="just" rtl="0">
                        <a:lnSpc>
                          <a:spcPct val="115000"/>
                        </a:lnSpc>
                        <a:spcBef>
                          <a:spcPts val="0"/>
                        </a:spcBef>
                        <a:spcAft>
                          <a:spcPts val="0"/>
                        </a:spcAft>
                        <a:buClr>
                          <a:schemeClr val="dk1"/>
                        </a:buClr>
                        <a:buSzPts val="1000"/>
                        <a:buFont typeface="Noto Sans Symbols"/>
                        <a:buChar char="∙"/>
                      </a:pPr>
                      <a:r>
                        <a:rPr lang="es-MX" sz="1000">
                          <a:latin typeface="Arial"/>
                          <a:ea typeface="Arial"/>
                          <a:cs typeface="Arial"/>
                          <a:sym typeface="Arial"/>
                        </a:rPr>
                        <a:t>Expositiva</a:t>
                      </a:r>
                      <a:endParaRPr/>
                    </a:p>
                    <a:p>
                      <a:pPr marL="342900" marR="0" lvl="0" indent="-342900" algn="just" rtl="0">
                        <a:lnSpc>
                          <a:spcPct val="115000"/>
                        </a:lnSpc>
                        <a:spcBef>
                          <a:spcPts val="0"/>
                        </a:spcBef>
                        <a:spcAft>
                          <a:spcPts val="0"/>
                        </a:spcAft>
                        <a:buClr>
                          <a:schemeClr val="dk1"/>
                        </a:buClr>
                        <a:buSzPts val="1000"/>
                        <a:buFont typeface="Noto Sans Symbols"/>
                        <a:buChar char="∙"/>
                      </a:pPr>
                      <a:r>
                        <a:rPr lang="es-MX" sz="1000">
                          <a:latin typeface="Arial"/>
                          <a:ea typeface="Arial"/>
                          <a:cs typeface="Arial"/>
                          <a:sym typeface="Arial"/>
                        </a:rPr>
                        <a:t>Argumentativa</a:t>
                      </a:r>
                      <a:endParaRPr sz="1000">
                        <a:latin typeface="Arial"/>
                        <a:ea typeface="Arial"/>
                        <a:cs typeface="Arial"/>
                        <a:sym typeface="Arial"/>
                      </a:endParaRPr>
                    </a:p>
                  </a:txBody>
                  <a:tcPr marL="51925" marR="51925" marT="0" marB="0"/>
                </a:tc>
                <a:extLst>
                  <a:ext uri="{0D108BD9-81ED-4DB2-BD59-A6C34878D82A}">
                    <a16:rowId xmlns:a16="http://schemas.microsoft.com/office/drawing/2014/main" xmlns="" val="10001"/>
                  </a:ext>
                </a:extLst>
              </a:tr>
              <a:tr h="1783625">
                <a:tc>
                  <a:txBody>
                    <a:bodyPr/>
                    <a:lstStyle/>
                    <a:p>
                      <a:pPr marL="0" marR="0" lvl="0" indent="0" algn="just" rtl="0">
                        <a:lnSpc>
                          <a:spcPct val="115000"/>
                        </a:lnSpc>
                        <a:spcBef>
                          <a:spcPts val="0"/>
                        </a:spcBef>
                        <a:spcAft>
                          <a:spcPts val="0"/>
                        </a:spcAft>
                        <a:buNone/>
                      </a:pPr>
                      <a:r>
                        <a:rPr lang="es-MX" sz="1000" b="1">
                          <a:latin typeface="Arial"/>
                          <a:ea typeface="Arial"/>
                          <a:cs typeface="Arial"/>
                          <a:sym typeface="Arial"/>
                        </a:rPr>
                        <a:t>Reseña o recensión</a:t>
                      </a:r>
                      <a:endParaRPr sz="1000">
                        <a:latin typeface="Arial"/>
                        <a:ea typeface="Arial"/>
                        <a:cs typeface="Arial"/>
                        <a:sym typeface="Arial"/>
                      </a:endParaRPr>
                    </a:p>
                  </a:txBody>
                  <a:tcPr marL="51925" marR="51925" marT="0" marB="0"/>
                </a:tc>
                <a:tc>
                  <a:txBody>
                    <a:bodyPr/>
                    <a:lstStyle/>
                    <a:p>
                      <a:pPr marL="0" marR="0" lvl="0" indent="0" algn="l" rtl="0">
                        <a:lnSpc>
                          <a:spcPct val="115000"/>
                        </a:lnSpc>
                        <a:spcBef>
                          <a:spcPts val="0"/>
                        </a:spcBef>
                        <a:spcAft>
                          <a:spcPts val="0"/>
                        </a:spcAft>
                        <a:buNone/>
                      </a:pPr>
                      <a:r>
                        <a:rPr lang="es-MX" sz="1000">
                          <a:latin typeface="Arial"/>
                          <a:ea typeface="Arial"/>
                          <a:cs typeface="Arial"/>
                          <a:sym typeface="Arial"/>
                        </a:rPr>
                        <a:t>Documento Científico </a:t>
                      </a:r>
                      <a:endParaRPr/>
                    </a:p>
                    <a:p>
                      <a:pPr marL="0" marR="0" lvl="0" indent="0" algn="l" rtl="0">
                        <a:spcBef>
                          <a:spcPts val="1000"/>
                        </a:spcBef>
                        <a:spcAft>
                          <a:spcPts val="0"/>
                        </a:spcAft>
                        <a:buNone/>
                      </a:pPr>
                      <a:r>
                        <a:rPr lang="es-MX" sz="1000">
                          <a:latin typeface="Arial"/>
                          <a:ea typeface="Arial"/>
                          <a:cs typeface="Arial"/>
                          <a:sym typeface="Arial"/>
                        </a:rPr>
                        <a:t>Acción de “dar noticia en un periódico de una obra literaria o científica, haciendo su crítica o algún comentario sobre ella</a:t>
                      </a:r>
                      <a:endParaRPr sz="1000">
                        <a:latin typeface="Arial"/>
                        <a:ea typeface="Arial"/>
                        <a:cs typeface="Arial"/>
                        <a:sym typeface="Arial"/>
                      </a:endParaRPr>
                    </a:p>
                  </a:txBody>
                  <a:tcPr marL="51925" marR="51925" marT="0" marB="0"/>
                </a:tc>
                <a:tc>
                  <a:txBody>
                    <a:bodyPr/>
                    <a:lstStyle/>
                    <a:p>
                      <a:pPr marL="0" marR="0" lvl="0" indent="0" algn="just" rtl="0">
                        <a:lnSpc>
                          <a:spcPct val="115000"/>
                        </a:lnSpc>
                        <a:spcBef>
                          <a:spcPts val="0"/>
                        </a:spcBef>
                        <a:spcAft>
                          <a:spcPts val="0"/>
                        </a:spcAft>
                        <a:buClr>
                          <a:schemeClr val="dk1"/>
                        </a:buClr>
                        <a:buSzPts val="1000"/>
                        <a:buFont typeface="Noto Sans Symbols"/>
                        <a:buNone/>
                      </a:pPr>
                      <a:r>
                        <a:rPr lang="es-MX" sz="1000">
                          <a:latin typeface="Arial"/>
                          <a:ea typeface="Arial"/>
                          <a:cs typeface="Arial"/>
                          <a:sym typeface="Arial"/>
                        </a:rPr>
                        <a:t>Dar información precisa y breve sobre una obra publicada y dar una opción acerca de ésta.</a:t>
                      </a:r>
                      <a:endParaRPr sz="1000">
                        <a:latin typeface="Arial"/>
                        <a:ea typeface="Arial"/>
                        <a:cs typeface="Arial"/>
                        <a:sym typeface="Arial"/>
                      </a:endParaRPr>
                    </a:p>
                  </a:txBody>
                  <a:tcPr marL="51925" marR="51925" marT="0" marB="0"/>
                </a:tc>
                <a:tc>
                  <a:txBody>
                    <a:bodyPr/>
                    <a:lstStyle/>
                    <a:p>
                      <a:pPr marL="342900" marR="0" lvl="0" indent="-342900" algn="l" rtl="0">
                        <a:lnSpc>
                          <a:spcPct val="115000"/>
                        </a:lnSpc>
                        <a:spcBef>
                          <a:spcPts val="0"/>
                        </a:spcBef>
                        <a:spcAft>
                          <a:spcPts val="0"/>
                        </a:spcAft>
                        <a:buClr>
                          <a:schemeClr val="dk1"/>
                        </a:buClr>
                        <a:buSzPts val="1000"/>
                        <a:buFont typeface="Calibri"/>
                        <a:buAutoNum type="alphaUcPeriod"/>
                      </a:pPr>
                      <a:r>
                        <a:rPr lang="es-MX" sz="1000">
                          <a:latin typeface="Arial"/>
                          <a:ea typeface="Arial"/>
                          <a:cs typeface="Arial"/>
                          <a:sym typeface="Arial"/>
                        </a:rPr>
                        <a:t>Parte inicial</a:t>
                      </a:r>
                      <a:endParaRPr/>
                    </a:p>
                    <a:p>
                      <a:pPr marL="342900" marR="0" lvl="0" indent="-342900" algn="l" rtl="0">
                        <a:lnSpc>
                          <a:spcPct val="115000"/>
                        </a:lnSpc>
                        <a:spcBef>
                          <a:spcPts val="0"/>
                        </a:spcBef>
                        <a:spcAft>
                          <a:spcPts val="0"/>
                        </a:spcAft>
                        <a:buClr>
                          <a:schemeClr val="dk1"/>
                        </a:buClr>
                        <a:buSzPts val="1000"/>
                        <a:buFont typeface="Calibri"/>
                        <a:buAutoNum type="alphaUcPeriod"/>
                      </a:pPr>
                      <a:r>
                        <a:rPr lang="es-MX" sz="1000">
                          <a:latin typeface="Arial"/>
                          <a:ea typeface="Arial"/>
                          <a:cs typeface="Arial"/>
                          <a:sym typeface="Arial"/>
                        </a:rPr>
                        <a:t>Núcleo textual</a:t>
                      </a:r>
                      <a:endParaRPr/>
                    </a:p>
                    <a:p>
                      <a:pPr marL="342900" marR="0" lvl="0" indent="-342900" algn="l" rtl="0">
                        <a:spcBef>
                          <a:spcPts val="1000"/>
                        </a:spcBef>
                        <a:spcAft>
                          <a:spcPts val="0"/>
                        </a:spcAft>
                        <a:buClr>
                          <a:schemeClr val="dk1"/>
                        </a:buClr>
                        <a:buSzPts val="1000"/>
                        <a:buFont typeface="Calibri"/>
                        <a:buAutoNum type="alphaUcPeriod"/>
                      </a:pPr>
                      <a:r>
                        <a:rPr lang="es-MX" sz="1000">
                          <a:latin typeface="Arial"/>
                          <a:ea typeface="Arial"/>
                          <a:cs typeface="Arial"/>
                          <a:sym typeface="Arial"/>
                        </a:rPr>
                        <a:t>Parte terminal</a:t>
                      </a:r>
                      <a:endParaRPr sz="1000">
                        <a:latin typeface="Arial"/>
                        <a:ea typeface="Arial"/>
                        <a:cs typeface="Arial"/>
                        <a:sym typeface="Arial"/>
                      </a:endParaRPr>
                    </a:p>
                  </a:txBody>
                  <a:tcPr marL="51925" marR="51925" marT="0" marB="0"/>
                </a:tc>
                <a:tc>
                  <a:txBody>
                    <a:bodyPr/>
                    <a:lstStyle/>
                    <a:p>
                      <a:pPr marL="171450" marR="0" lvl="0" indent="-171450" algn="l" rtl="0">
                        <a:lnSpc>
                          <a:spcPct val="115000"/>
                        </a:lnSpc>
                        <a:spcBef>
                          <a:spcPts val="0"/>
                        </a:spcBef>
                        <a:spcAft>
                          <a:spcPts val="0"/>
                        </a:spcAft>
                        <a:buClr>
                          <a:schemeClr val="dk1"/>
                        </a:buClr>
                        <a:buSzPts val="1000"/>
                        <a:buFont typeface="Arial"/>
                        <a:buChar char="•"/>
                      </a:pPr>
                      <a:r>
                        <a:rPr lang="es-MX" sz="1000">
                          <a:latin typeface="Arial"/>
                          <a:ea typeface="Arial"/>
                          <a:cs typeface="Arial"/>
                          <a:sym typeface="Arial"/>
                        </a:rPr>
                        <a:t>Descriptivo</a:t>
                      </a:r>
                      <a:endParaRPr/>
                    </a:p>
                    <a:p>
                      <a:pPr marL="171450" marR="0" lvl="0" indent="-171450" algn="l" rtl="0">
                        <a:lnSpc>
                          <a:spcPct val="115000"/>
                        </a:lnSpc>
                        <a:spcBef>
                          <a:spcPts val="0"/>
                        </a:spcBef>
                        <a:spcAft>
                          <a:spcPts val="0"/>
                        </a:spcAft>
                        <a:buClr>
                          <a:schemeClr val="dk1"/>
                        </a:buClr>
                        <a:buSzPts val="1000"/>
                        <a:buFont typeface="Arial"/>
                        <a:buChar char="•"/>
                      </a:pPr>
                      <a:r>
                        <a:rPr lang="es-MX" sz="1000">
                          <a:latin typeface="Arial"/>
                          <a:ea typeface="Arial"/>
                          <a:cs typeface="Arial"/>
                          <a:sym typeface="Arial"/>
                        </a:rPr>
                        <a:t>Critico</a:t>
                      </a:r>
                      <a:endParaRPr/>
                    </a:p>
                    <a:p>
                      <a:pPr marL="342900" marR="0" lvl="0" indent="-279400" algn="just" rtl="0">
                        <a:lnSpc>
                          <a:spcPct val="115000"/>
                        </a:lnSpc>
                        <a:spcBef>
                          <a:spcPts val="1000"/>
                        </a:spcBef>
                        <a:spcAft>
                          <a:spcPts val="0"/>
                        </a:spcAft>
                        <a:buClr>
                          <a:schemeClr val="dk1"/>
                        </a:buClr>
                        <a:buSzPts val="1000"/>
                        <a:buFont typeface="Noto Sans Symbols"/>
                        <a:buNone/>
                      </a:pPr>
                      <a:endParaRPr sz="1000">
                        <a:latin typeface="Arial"/>
                        <a:ea typeface="Arial"/>
                        <a:cs typeface="Arial"/>
                        <a:sym typeface="Arial"/>
                      </a:endParaRPr>
                    </a:p>
                  </a:txBody>
                  <a:tcPr marL="51925" marR="51925" marT="0" marB="0"/>
                </a:tc>
                <a:extLst>
                  <a:ext uri="{0D108BD9-81ED-4DB2-BD59-A6C34878D82A}">
                    <a16:rowId xmlns:a16="http://schemas.microsoft.com/office/drawing/2014/main" xmlns=""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dirty="0" smtClean="0"/>
              <a:t>Conclusión.</a:t>
            </a:r>
            <a:endParaRPr lang="es-MX" dirty="0"/>
          </a:p>
        </p:txBody>
      </p:sp>
      <p:sp>
        <p:nvSpPr>
          <p:cNvPr id="5" name="Marcador de texto 4"/>
          <p:cNvSpPr>
            <a:spLocks noGrp="1"/>
          </p:cNvSpPr>
          <p:nvPr>
            <p:ph type="body" idx="1"/>
          </p:nvPr>
        </p:nvSpPr>
        <p:spPr/>
        <p:txBody>
          <a:bodyPr/>
          <a:lstStyle/>
          <a:p>
            <a:pPr marL="25400" indent="0">
              <a:buNone/>
            </a:pPr>
            <a:r>
              <a:rPr lang="es-MX" dirty="0" smtClean="0"/>
              <a:t>Es importante que como alumnas normalistas tengamos conocimiento sobre producción de textos académicos porque aunque en la práctica profesional no sea un instrumento de todos los días, sí lo es para la redacción de documentos que avalen la educación que adquirimos, como una maestría o </a:t>
            </a:r>
            <a:r>
              <a:rPr lang="es-MX" smtClean="0"/>
              <a:t>un doctorado. </a:t>
            </a:r>
            <a:endParaRPr lang="es-MX"/>
          </a:p>
        </p:txBody>
      </p:sp>
    </p:spTree>
    <p:extLst>
      <p:ext uri="{BB962C8B-B14F-4D97-AF65-F5344CB8AC3E}">
        <p14:creationId xmlns:p14="http://schemas.microsoft.com/office/powerpoint/2010/main" val="2898988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val="0"/>
              </a:ext>
            </a:extLst>
          </a:blip>
          <a:srcRect l="10642" t="12209" r="10641" b="5195"/>
          <a:stretch/>
        </p:blipFill>
        <p:spPr bwMode="auto">
          <a:xfrm>
            <a:off x="323582" y="2006690"/>
            <a:ext cx="8509715" cy="383468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434662" y="973159"/>
            <a:ext cx="8287556" cy="900246"/>
          </a:xfrm>
          <a:prstGeom prst="rect">
            <a:avLst/>
          </a:prstGeom>
          <a:noFill/>
        </p:spPr>
        <p:txBody>
          <a:bodyPr wrap="square" rtlCol="0">
            <a:spAutoFit/>
          </a:bodyPr>
          <a:lstStyle/>
          <a:p>
            <a:pPr algn="ctr"/>
            <a:r>
              <a:rPr lang="es-MX" sz="1050" dirty="0"/>
              <a:t>Nombre del alumno:________________________________</a:t>
            </a:r>
          </a:p>
          <a:p>
            <a:pPr algn="ctr"/>
            <a:r>
              <a:rPr lang="es-MX" sz="1050" dirty="0"/>
              <a:t>Curso____________________  grado y sección ___________</a:t>
            </a:r>
          </a:p>
          <a:p>
            <a:pPr algn="ctr"/>
            <a:r>
              <a:rPr lang="es-MX" sz="1050" dirty="0"/>
              <a:t>Fecha ________________</a:t>
            </a:r>
          </a:p>
          <a:p>
            <a:pPr algn="ctr"/>
            <a:r>
              <a:rPr lang="es-MX" sz="1050" dirty="0"/>
              <a:t>Puntos _______________    calificación _______________</a:t>
            </a:r>
          </a:p>
          <a:p>
            <a:pPr algn="ctr"/>
            <a:r>
              <a:rPr lang="es-MX" sz="1050" dirty="0"/>
              <a:t>El alumno describirá las características de los diferentes documentos académicos </a:t>
            </a:r>
            <a:endParaRPr lang="es-MX" sz="1050" dirty="0"/>
          </a:p>
        </p:txBody>
      </p:sp>
    </p:spTree>
    <p:extLst>
      <p:ext uri="{BB962C8B-B14F-4D97-AF65-F5344CB8AC3E}">
        <p14:creationId xmlns:p14="http://schemas.microsoft.com/office/powerpoint/2010/main" val="1512810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1091</Words>
  <Application>Microsoft Office PowerPoint</Application>
  <PresentationFormat>Presentación en pantalla (4:3)</PresentationFormat>
  <Paragraphs>177</Paragraphs>
  <Slides>8</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Noto Sans Symbols</vt:lpstr>
      <vt:lpstr>Tema de Office</vt:lpstr>
      <vt:lpstr>Presentación de PowerPoint</vt:lpstr>
      <vt:lpstr>Introducción.</vt:lpstr>
      <vt:lpstr>Presentación de PowerPoint</vt:lpstr>
      <vt:lpstr>Presentación de PowerPoint</vt:lpstr>
      <vt:lpstr>Presentación de PowerPoint</vt:lpstr>
      <vt:lpstr>Presentación de PowerPoint</vt:lpstr>
      <vt:lpstr>Conclusión.</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Usuario de Windows</cp:lastModifiedBy>
  <cp:revision>2</cp:revision>
  <dcterms:modified xsi:type="dcterms:W3CDTF">2018-05-03T18:38:25Z</dcterms:modified>
</cp:coreProperties>
</file>