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 id="2147483679" r:id="rId3"/>
  </p:sldMasterIdLst>
  <p:notesMasterIdLst>
    <p:notesMasterId r:id="rId17"/>
  </p:notesMasterIdLst>
  <p:sldIdLst>
    <p:sldId id="261" r:id="rId4"/>
    <p:sldId id="262" r:id="rId5"/>
    <p:sldId id="264" r:id="rId6"/>
    <p:sldId id="265" r:id="rId7"/>
    <p:sldId id="266" r:id="rId8"/>
    <p:sldId id="256" r:id="rId9"/>
    <p:sldId id="257" r:id="rId10"/>
    <p:sldId id="258" r:id="rId11"/>
    <p:sldId id="269" r:id="rId12"/>
    <p:sldId id="270" r:id="rId13"/>
    <p:sldId id="272" r:id="rId14"/>
    <p:sldId id="263" r:id="rId15"/>
    <p:sldId id="26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Montserrat" panose="020B0604020202020204" charset="0"/>
      <p:regular r:id="rId22"/>
      <p:bold r:id="rId23"/>
      <p:italic r:id="rId24"/>
      <p:boldItalic r:id="rId25"/>
    </p:embeddedFont>
    <p:embeddedFont>
      <p:font typeface="Baskerville Old Face" panose="02020602080505020303" pitchFamily="18"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649C933-7FAA-44B4-AC3B-345A845FCA89}">
  <a:tblStyle styleId="{A649C933-7FAA-44B4-AC3B-345A845FCA8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872"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1438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Shape 1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906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94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311712" y="992767"/>
            <a:ext cx="8520601" cy="27368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ubTitle" idx="1"/>
          </p:nvPr>
        </p:nvSpPr>
        <p:spPr>
          <a:xfrm>
            <a:off x="311712" y="3778833"/>
            <a:ext cx="8520601" cy="1056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12" y="992767"/>
            <a:ext cx="8520601" cy="27368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ubTitle" idx="1"/>
          </p:nvPr>
        </p:nvSpPr>
        <p:spPr>
          <a:xfrm>
            <a:off x="311708" y="3778833"/>
            <a:ext cx="8520601" cy="1056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11708" y="2867801"/>
            <a:ext cx="8520601" cy="1122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8" y="593367"/>
            <a:ext cx="8520601"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8" y="593367"/>
            <a:ext cx="8520601"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90256" y="600200"/>
            <a:ext cx="6367801" cy="5454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5"/>
        <p:cNvGrpSpPr/>
        <p:nvPr/>
      </p:nvGrpSpPr>
      <p:grpSpPr>
        <a:xfrm>
          <a:off x="0" y="0"/>
          <a:ext cx="0" cy="0"/>
          <a:chOff x="0" y="0"/>
          <a:chExt cx="0" cy="0"/>
        </a:xfrm>
      </p:grpSpPr>
      <p:sp>
        <p:nvSpPr>
          <p:cNvPr id="76" name="Shape 7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Shape 77"/>
          <p:cNvSpPr txBox="1">
            <a:spLocks noGrp="1"/>
          </p:cNvSpPr>
          <p:nvPr>
            <p:ph type="title"/>
          </p:nvPr>
        </p:nvSpPr>
        <p:spPr>
          <a:xfrm>
            <a:off x="265501"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ubTitle" idx="1"/>
          </p:nvPr>
        </p:nvSpPr>
        <p:spPr>
          <a:xfrm>
            <a:off x="265501" y="3737435"/>
            <a:ext cx="4045200" cy="1646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939510" y="965433"/>
            <a:ext cx="3837001" cy="49268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8" y="1474833"/>
            <a:ext cx="8520601" cy="26180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1"/>
          </p:nvPr>
        </p:nvSpPr>
        <p:spPr>
          <a:xfrm>
            <a:off x="311708" y="4202967"/>
            <a:ext cx="8520601" cy="17344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12" y="593367"/>
            <a:ext cx="8520601"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Shape 93"/>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311709" y="992767"/>
            <a:ext cx="8520601" cy="27368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ubTitle" idx="1"/>
          </p:nvPr>
        </p:nvSpPr>
        <p:spPr>
          <a:xfrm>
            <a:off x="311702" y="3778833"/>
            <a:ext cx="8520601" cy="1056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2" y="2867801"/>
            <a:ext cx="8520601" cy="1122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2" y="593367"/>
            <a:ext cx="8520601"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2" y="593367"/>
            <a:ext cx="8520601"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90250" y="600200"/>
            <a:ext cx="6367801" cy="5454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6"/>
        <p:cNvGrpSpPr/>
        <p:nvPr/>
      </p:nvGrpSpPr>
      <p:grpSpPr>
        <a:xfrm>
          <a:off x="0" y="0"/>
          <a:ext cx="0" cy="0"/>
          <a:chOff x="0" y="0"/>
          <a:chExt cx="0" cy="0"/>
        </a:xfrm>
      </p:grpSpPr>
      <p:sp>
        <p:nvSpPr>
          <p:cNvPr id="117" name="Shape 117"/>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Shape 118"/>
          <p:cNvSpPr txBox="1">
            <a:spLocks noGrp="1"/>
          </p:cNvSpPr>
          <p:nvPr>
            <p:ph type="title"/>
          </p:nvPr>
        </p:nvSpPr>
        <p:spPr>
          <a:xfrm>
            <a:off x="265501"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ubTitle" idx="1"/>
          </p:nvPr>
        </p:nvSpPr>
        <p:spPr>
          <a:xfrm>
            <a:off x="265501" y="3737435"/>
            <a:ext cx="4045200" cy="1646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120" name="Shape 120"/>
          <p:cNvSpPr txBox="1">
            <a:spLocks noGrp="1"/>
          </p:cNvSpPr>
          <p:nvPr>
            <p:ph type="body" idx="2"/>
          </p:nvPr>
        </p:nvSpPr>
        <p:spPr>
          <a:xfrm>
            <a:off x="4939504" y="965433"/>
            <a:ext cx="3837001" cy="49268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2" y="1474833"/>
            <a:ext cx="8520601" cy="26180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body" idx="1"/>
          </p:nvPr>
        </p:nvSpPr>
        <p:spPr>
          <a:xfrm>
            <a:off x="311702" y="4202967"/>
            <a:ext cx="8520601" cy="17344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12" y="593367"/>
            <a:ext cx="8520601"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780393F4-0954-4057-AEBA-9F382FF74AA5}" type="datetimeFigureOut">
              <a:rPr lang="es-MX" smtClean="0"/>
              <a:t>02/05/2018</a:t>
            </a:fld>
            <a:endParaRPr lang="es-MX"/>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Marcador de número de diapositiva 5"/>
          <p:cNvSpPr>
            <a:spLocks noGrp="1"/>
          </p:cNvSpPr>
          <p:nvPr>
            <p:ph type="sldNum" sz="quarter" idx="12"/>
          </p:nvPr>
        </p:nvSpPr>
        <p:spPr/>
        <p:txBody>
          <a:bodyPr/>
          <a:lstStyle/>
          <a:p>
            <a:fld id="{4C9FC7C5-B091-4394-811D-232A66A4AC87}" type="slidenum">
              <a:rPr lang="es-MX" smtClean="0"/>
              <a:t>‹Nº›</a:t>
            </a:fld>
            <a:endParaRPr lang="es-MX"/>
          </a:p>
        </p:txBody>
      </p:sp>
    </p:spTree>
    <p:extLst>
      <p:ext uri="{BB962C8B-B14F-4D97-AF65-F5344CB8AC3E}">
        <p14:creationId xmlns:p14="http://schemas.microsoft.com/office/powerpoint/2010/main" val="205223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90260" y="600200"/>
            <a:ext cx="6367801" cy="5454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Shape 33"/>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Shape 34"/>
          <p:cNvSpPr txBox="1">
            <a:spLocks noGrp="1"/>
          </p:cNvSpPr>
          <p:nvPr>
            <p:ph type="title"/>
          </p:nvPr>
        </p:nvSpPr>
        <p:spPr>
          <a:xfrm>
            <a:off x="265501"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ubTitle" idx="1"/>
          </p:nvPr>
        </p:nvSpPr>
        <p:spPr>
          <a:xfrm>
            <a:off x="265501" y="3737435"/>
            <a:ext cx="4045200" cy="1646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6" name="Shape 36"/>
          <p:cNvSpPr txBox="1">
            <a:spLocks noGrp="1"/>
          </p:cNvSpPr>
          <p:nvPr>
            <p:ph type="body" idx="2"/>
          </p:nvPr>
        </p:nvSpPr>
        <p:spPr>
          <a:xfrm>
            <a:off x="4939512" y="965433"/>
            <a:ext cx="3837001" cy="49268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712" y="1474833"/>
            <a:ext cx="8520601" cy="26180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1"/>
          </p:nvPr>
        </p:nvSpPr>
        <p:spPr>
          <a:xfrm>
            <a:off x="311712" y="4202967"/>
            <a:ext cx="8520601" cy="17344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12" y="593367"/>
            <a:ext cx="8520601"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body" idx="1"/>
          </p:nvPr>
        </p:nvSpPr>
        <p:spPr>
          <a:xfrm>
            <a:off x="311712" y="1536633"/>
            <a:ext cx="8520601"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08" y="593367"/>
            <a:ext cx="8520601"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a:off x="311708" y="1536633"/>
            <a:ext cx="8520601"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2" y="593367"/>
            <a:ext cx="8520601"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body" idx="1"/>
          </p:nvPr>
        </p:nvSpPr>
        <p:spPr>
          <a:xfrm>
            <a:off x="311702" y="1536633"/>
            <a:ext cx="8520601"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698948479"/>
              </p:ext>
            </p:extLst>
          </p:nvPr>
        </p:nvGraphicFramePr>
        <p:xfrm>
          <a:off x="1" y="0"/>
          <a:ext cx="9144000" cy="6858000"/>
        </p:xfrm>
        <a:graphic>
          <a:graphicData uri="http://schemas.openxmlformats.org/drawingml/2006/table">
            <a:tbl>
              <a:tblPr firstRow="1" firstCol="1" bandRow="1">
                <a:tableStyleId>{2D5ABB26-0587-4C30-8999-92F81FD0307C}</a:tableStyleId>
              </a:tblPr>
              <a:tblGrid>
                <a:gridCol w="9144000"/>
              </a:tblGrid>
              <a:tr h="6858000">
                <a:tc>
                  <a:txBody>
                    <a:bodyPr/>
                    <a:lstStyle/>
                    <a:p>
                      <a:pPr algn="ctr">
                        <a:lnSpc>
                          <a:spcPct val="115000"/>
                        </a:lnSpc>
                        <a:spcAft>
                          <a:spcPts val="0"/>
                        </a:spcAft>
                      </a:pPr>
                      <a:endParaRPr lang="es-MX" sz="2400" dirty="0" smtClean="0">
                        <a:effectLst/>
                        <a:latin typeface="Baskerville Old Face" panose="02020602080505020303" pitchFamily="18" charset="0"/>
                      </a:endParaRPr>
                    </a:p>
                    <a:p>
                      <a:pPr algn="ctr">
                        <a:lnSpc>
                          <a:spcPct val="115000"/>
                        </a:lnSpc>
                        <a:spcAft>
                          <a:spcPts val="0"/>
                        </a:spcAft>
                      </a:pPr>
                      <a:r>
                        <a:rPr lang="es-MX" sz="2400" dirty="0" smtClean="0">
                          <a:effectLst/>
                          <a:latin typeface="Baskerville Old Face" panose="02020602080505020303" pitchFamily="18" charset="0"/>
                        </a:rPr>
                        <a:t>ESCUELA </a:t>
                      </a:r>
                      <a:r>
                        <a:rPr lang="es-MX" sz="2400" dirty="0">
                          <a:effectLst/>
                          <a:latin typeface="Baskerville Old Face" panose="02020602080505020303" pitchFamily="18" charset="0"/>
                        </a:rPr>
                        <a:t>NORMAL DE EDUCACIÓN PREESCOLAR</a:t>
                      </a:r>
                    </a:p>
                    <a:p>
                      <a:pPr algn="ctr">
                        <a:lnSpc>
                          <a:spcPct val="115000"/>
                        </a:lnSpc>
                        <a:spcAft>
                          <a:spcPts val="0"/>
                        </a:spcAft>
                      </a:pPr>
                      <a:endParaRPr lang="es-MX" sz="2400" dirty="0" smtClean="0">
                        <a:effectLst/>
                        <a:latin typeface="Baskerville Old Face" panose="02020602080505020303" pitchFamily="18" charset="0"/>
                      </a:endParaRPr>
                    </a:p>
                    <a:p>
                      <a:pPr algn="ctr">
                        <a:lnSpc>
                          <a:spcPct val="115000"/>
                        </a:lnSpc>
                        <a:spcAft>
                          <a:spcPts val="0"/>
                        </a:spcAft>
                      </a:pPr>
                      <a:endParaRPr lang="es-MX" sz="2400" dirty="0" smtClean="0">
                        <a:effectLst/>
                        <a:latin typeface="Baskerville Old Face" panose="02020602080505020303" pitchFamily="18" charset="0"/>
                      </a:endParaRPr>
                    </a:p>
                    <a:p>
                      <a:pPr algn="ctr">
                        <a:lnSpc>
                          <a:spcPct val="115000"/>
                        </a:lnSpc>
                        <a:spcAft>
                          <a:spcPts val="0"/>
                        </a:spcAft>
                      </a:pPr>
                      <a:endParaRPr lang="es-MX" sz="2400" dirty="0" smtClean="0">
                        <a:effectLst/>
                        <a:latin typeface="Baskerville Old Face" panose="02020602080505020303" pitchFamily="18" charset="0"/>
                      </a:endParaRPr>
                    </a:p>
                    <a:p>
                      <a:pPr algn="ctr">
                        <a:lnSpc>
                          <a:spcPct val="115000"/>
                        </a:lnSpc>
                        <a:spcAft>
                          <a:spcPts val="0"/>
                        </a:spcAft>
                      </a:pPr>
                      <a:endParaRPr lang="es-MX" sz="2400" dirty="0" smtClean="0">
                        <a:effectLst/>
                        <a:latin typeface="Baskerville Old Face" panose="02020602080505020303" pitchFamily="18" charset="0"/>
                      </a:endParaRPr>
                    </a:p>
                    <a:p>
                      <a:pPr algn="ctr">
                        <a:lnSpc>
                          <a:spcPct val="115000"/>
                        </a:lnSpc>
                        <a:spcAft>
                          <a:spcPts val="0"/>
                        </a:spcAft>
                      </a:pPr>
                      <a:endParaRPr lang="es-MX" sz="2400" dirty="0" smtClean="0">
                        <a:effectLst/>
                        <a:latin typeface="Baskerville Old Face" panose="02020602080505020303" pitchFamily="18" charset="0"/>
                      </a:endParaRPr>
                    </a:p>
                    <a:p>
                      <a:pPr algn="ctr">
                        <a:lnSpc>
                          <a:spcPct val="115000"/>
                        </a:lnSpc>
                        <a:spcAft>
                          <a:spcPts val="0"/>
                        </a:spcAft>
                      </a:pPr>
                      <a:endParaRPr lang="es-MX" sz="2400" dirty="0" smtClean="0">
                        <a:effectLst/>
                        <a:latin typeface="Baskerville Old Face" panose="02020602080505020303" pitchFamily="18" charset="0"/>
                      </a:endParaRPr>
                    </a:p>
                    <a:p>
                      <a:pPr algn="ctr">
                        <a:lnSpc>
                          <a:spcPct val="115000"/>
                        </a:lnSpc>
                        <a:spcAft>
                          <a:spcPts val="0"/>
                        </a:spcAft>
                      </a:pPr>
                      <a:r>
                        <a:rPr lang="es-MX" sz="2400" dirty="0" smtClean="0">
                          <a:effectLst/>
                          <a:latin typeface="Baskerville Old Face" panose="02020602080505020303" pitchFamily="18" charset="0"/>
                        </a:rPr>
                        <a:t>Taller de Producción de Textos académicos</a:t>
                      </a:r>
                    </a:p>
                    <a:p>
                      <a:pPr algn="ctr">
                        <a:lnSpc>
                          <a:spcPct val="115000"/>
                        </a:lnSpc>
                        <a:spcAft>
                          <a:spcPts val="0"/>
                        </a:spcAft>
                      </a:pPr>
                      <a:r>
                        <a:rPr lang="es-MX" sz="2400" dirty="0" smtClean="0">
                          <a:effectLst/>
                          <a:latin typeface="Baskerville Old Face" panose="02020602080505020303" pitchFamily="18" charset="0"/>
                        </a:rPr>
                        <a:t>Docente:</a:t>
                      </a:r>
                      <a:r>
                        <a:rPr lang="es-MX" sz="2400" baseline="0" dirty="0" smtClean="0">
                          <a:effectLst/>
                          <a:latin typeface="Baskerville Old Face" panose="02020602080505020303" pitchFamily="18" charset="0"/>
                        </a:rPr>
                        <a:t> Rosa velia del Rio Tijerina</a:t>
                      </a:r>
                    </a:p>
                    <a:p>
                      <a:pPr algn="ctr">
                        <a:lnSpc>
                          <a:spcPct val="115000"/>
                        </a:lnSpc>
                        <a:spcAft>
                          <a:spcPts val="0"/>
                        </a:spcAft>
                      </a:pPr>
                      <a:r>
                        <a:rPr lang="es-MX" sz="2400" baseline="0" dirty="0" smtClean="0">
                          <a:effectLst/>
                          <a:latin typeface="Baskerville Old Face" panose="02020602080505020303" pitchFamily="18" charset="0"/>
                        </a:rPr>
                        <a:t>Yahaira Lizeth Alvarado Cerda</a:t>
                      </a:r>
                    </a:p>
                    <a:p>
                      <a:pPr algn="ctr">
                        <a:lnSpc>
                          <a:spcPct val="115000"/>
                        </a:lnSpc>
                        <a:spcAft>
                          <a:spcPts val="0"/>
                        </a:spcAft>
                      </a:pPr>
                      <a:r>
                        <a:rPr lang="es-MX" sz="2400" baseline="0" dirty="0" smtClean="0">
                          <a:effectLst/>
                          <a:latin typeface="Baskerville Old Face" panose="02020602080505020303" pitchFamily="18" charset="0"/>
                        </a:rPr>
                        <a:t>-Cuadro comparativo-</a:t>
                      </a:r>
                      <a:endParaRPr lang="es-MX" sz="2400" dirty="0" smtClean="0">
                        <a:effectLst/>
                        <a:latin typeface="Baskerville Old Face" panose="02020602080505020303" pitchFamily="18" charset="0"/>
                      </a:endParaRPr>
                    </a:p>
                    <a:p>
                      <a:pPr algn="ctr">
                        <a:lnSpc>
                          <a:spcPct val="115000"/>
                        </a:lnSpc>
                        <a:spcAft>
                          <a:spcPts val="0"/>
                        </a:spcAft>
                      </a:pPr>
                      <a:endParaRPr lang="es-MX" sz="2400" dirty="0" smtClean="0">
                        <a:effectLst/>
                        <a:latin typeface="Baskerville Old Face" panose="02020602080505020303" pitchFamily="18" charset="0"/>
                      </a:endParaRPr>
                    </a:p>
                    <a:p>
                      <a:pPr algn="ctr">
                        <a:lnSpc>
                          <a:spcPct val="115000"/>
                        </a:lnSpc>
                        <a:spcAft>
                          <a:spcPts val="0"/>
                        </a:spcAft>
                      </a:pPr>
                      <a:r>
                        <a:rPr lang="es-MX" sz="2400" dirty="0" smtClean="0">
                          <a:effectLst/>
                          <a:latin typeface="Baskerville Old Face" panose="02020602080505020303" pitchFamily="18" charset="0"/>
                        </a:rPr>
                        <a:t>LICENCIATURA </a:t>
                      </a:r>
                      <a:r>
                        <a:rPr lang="es-MX" sz="2400" dirty="0">
                          <a:effectLst/>
                          <a:latin typeface="Baskerville Old Face" panose="02020602080505020303" pitchFamily="18" charset="0"/>
                        </a:rPr>
                        <a:t>EN EDUCACIÓN PREESCOLAR</a:t>
                      </a:r>
                    </a:p>
                    <a:p>
                      <a:pPr algn="ctr">
                        <a:lnSpc>
                          <a:spcPct val="115000"/>
                        </a:lnSpc>
                        <a:spcAft>
                          <a:spcPts val="0"/>
                        </a:spcAft>
                      </a:pPr>
                      <a:r>
                        <a:rPr lang="es-MX" sz="2400" dirty="0">
                          <a:effectLst/>
                          <a:latin typeface="Baskerville Old Face" panose="02020602080505020303" pitchFamily="18" charset="0"/>
                        </a:rPr>
                        <a:t>CICLO ESCOLAR</a:t>
                      </a:r>
                    </a:p>
                    <a:p>
                      <a:pPr algn="ctr">
                        <a:lnSpc>
                          <a:spcPct val="115000"/>
                        </a:lnSpc>
                        <a:spcAft>
                          <a:spcPts val="0"/>
                        </a:spcAft>
                      </a:pPr>
                      <a:r>
                        <a:rPr lang="es-MX" sz="2400" dirty="0">
                          <a:effectLst/>
                          <a:latin typeface="Baskerville Old Face" panose="02020602080505020303" pitchFamily="18" charset="0"/>
                        </a:rPr>
                        <a:t>2017-2018</a:t>
                      </a:r>
                      <a:endParaRPr lang="es-MX" sz="2400" dirty="0">
                        <a:effectLst/>
                        <a:latin typeface="Baskerville Old Face" panose="02020602080505020303" pitchFamily="18" charset="0"/>
                        <a:ea typeface="Calibri"/>
                        <a:cs typeface="Times New Roman"/>
                      </a:endParaRPr>
                    </a:p>
                  </a:txBody>
                  <a:tcPr marL="68580" marR="68580" marT="0" marB="0"/>
                </a:tc>
              </a:tr>
            </a:tbl>
          </a:graphicData>
        </a:graphic>
      </p:graphicFrame>
      <p:pic>
        <p:nvPicPr>
          <p:cNvPr id="2049"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245" y="1173854"/>
            <a:ext cx="2438468" cy="16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7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aphicFrame>
        <p:nvGraphicFramePr>
          <p:cNvPr id="143" name="Shape 143"/>
          <p:cNvGraphicFramePr/>
          <p:nvPr>
            <p:extLst>
              <p:ext uri="{D42A27DB-BD31-4B8C-83A1-F6EECF244321}">
                <p14:modId xmlns:p14="http://schemas.microsoft.com/office/powerpoint/2010/main" val="2389003257"/>
              </p:ext>
            </p:extLst>
          </p:nvPr>
        </p:nvGraphicFramePr>
        <p:xfrm>
          <a:off x="0" y="1"/>
          <a:ext cx="9144004" cy="6885375"/>
        </p:xfrm>
        <a:graphic>
          <a:graphicData uri="http://schemas.openxmlformats.org/drawingml/2006/table">
            <a:tbl>
              <a:tblPr firstRow="1" bandRow="1">
                <a:noFill/>
              </a:tblPr>
              <a:tblGrid>
                <a:gridCol w="1890132">
                  <a:extLst>
                    <a:ext uri="{9D8B030D-6E8A-4147-A177-3AD203B41FA5}">
                      <a16:colId xmlns:a16="http://schemas.microsoft.com/office/drawing/2014/main" xmlns="" val="20000"/>
                    </a:ext>
                  </a:extLst>
                </a:gridCol>
                <a:gridCol w="2681870">
                  <a:extLst>
                    <a:ext uri="{9D8B030D-6E8A-4147-A177-3AD203B41FA5}">
                      <a16:colId xmlns:a16="http://schemas.microsoft.com/office/drawing/2014/main" xmlns="" val="20001"/>
                    </a:ext>
                  </a:extLst>
                </a:gridCol>
                <a:gridCol w="2160548">
                  <a:extLst>
                    <a:ext uri="{9D8B030D-6E8A-4147-A177-3AD203B41FA5}">
                      <a16:colId xmlns:a16="http://schemas.microsoft.com/office/drawing/2014/main" xmlns="" val="20002"/>
                    </a:ext>
                  </a:extLst>
                </a:gridCol>
                <a:gridCol w="2411454">
                  <a:extLst>
                    <a:ext uri="{9D8B030D-6E8A-4147-A177-3AD203B41FA5}">
                      <a16:colId xmlns:a16="http://schemas.microsoft.com/office/drawing/2014/main" xmlns="" val="20003"/>
                    </a:ext>
                  </a:extLst>
                </a:gridCol>
              </a:tblGrid>
              <a:tr h="6885375">
                <a:tc>
                  <a:txBody>
                    <a:bodyPr/>
                    <a:lstStyle/>
                    <a:p>
                      <a:pPr marL="0" marR="0" lvl="0" indent="0" algn="l" rtl="0">
                        <a:lnSpc>
                          <a:spcPct val="100000"/>
                        </a:lnSpc>
                        <a:spcBef>
                          <a:spcPts val="0"/>
                        </a:spcBef>
                        <a:spcAft>
                          <a:spcPts val="0"/>
                        </a:spcAft>
                        <a:buNone/>
                      </a:pPr>
                      <a:endParaRPr sz="18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endParaRPr sz="18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r>
                        <a:rPr lang="es-MX" sz="1800" u="none" strike="noStrike" cap="none" dirty="0" smtClean="0">
                          <a:latin typeface="Arial" panose="020B0604020202020204" pitchFamily="34" charset="0"/>
                          <a:cs typeface="Arial" panose="020B0604020202020204" pitchFamily="34" charset="0"/>
                        </a:rPr>
                        <a:t>Portafolio</a:t>
                      </a:r>
                      <a:endParaRPr sz="1800" u="none" strike="noStrike" cap="none" dirty="0">
                        <a:latin typeface="Arial" panose="020B0604020202020204" pitchFamily="34" charset="0"/>
                        <a:cs typeface="Arial" panose="020B0604020202020204" pitchFamily="34" charset="0"/>
                      </a:endParaRPr>
                    </a:p>
                  </a:txBody>
                  <a:tcPr marL="68588" marR="68588" marT="60950" marB="60950"/>
                </a:tc>
                <a:tc>
                  <a:txBody>
                    <a:bodyPr/>
                    <a:lstStyle/>
                    <a:p>
                      <a:pPr marL="0" marR="0" lvl="0" indent="0" algn="l" rtl="0">
                        <a:lnSpc>
                          <a:spcPct val="100000"/>
                        </a:lnSpc>
                        <a:spcBef>
                          <a:spcPts val="0"/>
                        </a:spcBef>
                        <a:spcAft>
                          <a:spcPts val="0"/>
                        </a:spcAft>
                        <a:buNone/>
                      </a:pP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Sistema de evaluación que consiste en la</a:t>
                      </a:r>
                      <a:r>
                        <a:rPr lang="es-MX" sz="1800" b="0" i="0" u="none" strike="noStrike" cap="none" baseline="0" dirty="0" smtClean="0">
                          <a:solidFill>
                            <a:srgbClr val="262626"/>
                          </a:solidFill>
                          <a:latin typeface="Arial" panose="020B0604020202020204" pitchFamily="34" charset="0"/>
                          <a:ea typeface="Arial"/>
                          <a:cs typeface="Arial" panose="020B0604020202020204" pitchFamily="34" charset="0"/>
                          <a:sym typeface="Arial"/>
                        </a:rPr>
                        <a:t> </a:t>
                      </a: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recolección de productos desarrollados por un</a:t>
                      </a:r>
                    </a:p>
                    <a:p>
                      <a:pPr marL="0" marR="0" lvl="0" indent="0" algn="l" rtl="0">
                        <a:lnSpc>
                          <a:spcPct val="100000"/>
                        </a:lnSpc>
                        <a:spcBef>
                          <a:spcPts val="0"/>
                        </a:spcBef>
                        <a:spcAft>
                          <a:spcPts val="0"/>
                        </a:spcAft>
                        <a:buNone/>
                      </a:pP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alumno. De esta manera, el</a:t>
                      </a:r>
                      <a:r>
                        <a:rPr lang="es-MX" sz="1800" b="0" i="0" u="none" strike="noStrike" cap="none" baseline="0" dirty="0" smtClean="0">
                          <a:solidFill>
                            <a:srgbClr val="262626"/>
                          </a:solidFill>
                          <a:latin typeface="Arial" panose="020B0604020202020204" pitchFamily="34" charset="0"/>
                          <a:ea typeface="Arial"/>
                          <a:cs typeface="Arial" panose="020B0604020202020204" pitchFamily="34" charset="0"/>
                          <a:sym typeface="Arial"/>
                        </a:rPr>
                        <a:t> </a:t>
                      </a: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docente puede</a:t>
                      </a:r>
                      <a:r>
                        <a:rPr lang="es-MX" sz="1800" b="0" i="0" u="none" strike="noStrike" cap="none" baseline="0" dirty="0" smtClean="0">
                          <a:solidFill>
                            <a:srgbClr val="262626"/>
                          </a:solidFill>
                          <a:latin typeface="Arial" panose="020B0604020202020204" pitchFamily="34" charset="0"/>
                          <a:ea typeface="Arial"/>
                          <a:cs typeface="Arial" panose="020B0604020202020204" pitchFamily="34" charset="0"/>
                          <a:sym typeface="Arial"/>
                        </a:rPr>
                        <a:t> </a:t>
                      </a: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evaluar el trabajo del estudiante.</a:t>
                      </a:r>
                      <a:endParaRPr sz="1800" b="0" i="0" u="none" strike="noStrike" cap="none" dirty="0">
                        <a:solidFill>
                          <a:srgbClr val="262626"/>
                        </a:solidFill>
                        <a:latin typeface="Arial" panose="020B0604020202020204" pitchFamily="34" charset="0"/>
                        <a:ea typeface="Arial"/>
                        <a:cs typeface="Arial" panose="020B0604020202020204" pitchFamily="34" charset="0"/>
                        <a:sym typeface="Arial"/>
                      </a:endParaRPr>
                    </a:p>
                  </a:txBody>
                  <a:tcPr marL="68588" marR="68588" marT="60950" marB="60950"/>
                </a:tc>
                <a:tc>
                  <a:txBody>
                    <a:bodyPr/>
                    <a:lstStyle/>
                    <a:p>
                      <a:pPr marL="0" marR="0" lvl="0" indent="0" algn="l" rtl="0">
                        <a:lnSpc>
                          <a:spcPct val="100000"/>
                        </a:lnSpc>
                        <a:spcBef>
                          <a:spcPts val="0"/>
                        </a:spcBef>
                        <a:spcAft>
                          <a:spcPts val="0"/>
                        </a:spcAft>
                        <a:buNone/>
                      </a:pPr>
                      <a:r>
                        <a:rPr lang="es-MX" sz="1800" u="none" strike="noStrike" cap="none" dirty="0" smtClean="0">
                          <a:latin typeface="Arial" panose="020B0604020202020204" pitchFamily="34" charset="0"/>
                          <a:cs typeface="Arial" panose="020B0604020202020204" pitchFamily="34" charset="0"/>
                        </a:rPr>
                        <a:t>*Portafolio</a:t>
                      </a:r>
                      <a:r>
                        <a:rPr lang="es-MX" sz="1800" u="none" strike="noStrike" cap="none" baseline="0" dirty="0" smtClean="0">
                          <a:latin typeface="Arial" panose="020B0604020202020204" pitchFamily="34" charset="0"/>
                          <a:cs typeface="Arial" panose="020B0604020202020204" pitchFamily="34" charset="0"/>
                        </a:rPr>
                        <a:t> de trabajo</a:t>
                      </a:r>
                    </a:p>
                    <a:p>
                      <a:pPr marL="0" marR="0" lvl="0" indent="0" algn="l" rtl="0">
                        <a:lnSpc>
                          <a:spcPct val="100000"/>
                        </a:lnSpc>
                        <a:spcBef>
                          <a:spcPts val="0"/>
                        </a:spcBef>
                        <a:spcAft>
                          <a:spcPts val="0"/>
                        </a:spcAft>
                        <a:buNone/>
                      </a:pPr>
                      <a:r>
                        <a:rPr lang="es-MX" sz="1800" u="none" strike="noStrike" cap="none" baseline="0" dirty="0" smtClean="0">
                          <a:latin typeface="Arial" panose="020B0604020202020204" pitchFamily="34" charset="0"/>
                          <a:cs typeface="Arial" panose="020B0604020202020204" pitchFamily="34" charset="0"/>
                        </a:rPr>
                        <a:t>*Portafolio de progreso</a:t>
                      </a:r>
                    </a:p>
                    <a:p>
                      <a:pPr marL="0" marR="0" lvl="0" indent="0" algn="l" rtl="0">
                        <a:lnSpc>
                          <a:spcPct val="100000"/>
                        </a:lnSpc>
                        <a:spcBef>
                          <a:spcPts val="0"/>
                        </a:spcBef>
                        <a:spcAft>
                          <a:spcPts val="0"/>
                        </a:spcAft>
                        <a:buNone/>
                      </a:pPr>
                      <a:r>
                        <a:rPr lang="es-MX" sz="1800" u="none" strike="noStrike" cap="none" baseline="0" dirty="0" smtClean="0">
                          <a:latin typeface="Arial" panose="020B0604020202020204" pitchFamily="34" charset="0"/>
                          <a:cs typeface="Arial" panose="020B0604020202020204" pitchFamily="34" charset="0"/>
                        </a:rPr>
                        <a:t>*Portafolio de éxito </a:t>
                      </a:r>
                      <a:endParaRPr sz="1800" u="none" strike="noStrike" cap="none" dirty="0">
                        <a:latin typeface="Arial" panose="020B0604020202020204" pitchFamily="34" charset="0"/>
                        <a:cs typeface="Arial" panose="020B0604020202020204" pitchFamily="34" charset="0"/>
                      </a:endParaRPr>
                    </a:p>
                  </a:txBody>
                  <a:tcPr marL="68588" marR="68588" marT="60950" marB="60950"/>
                </a:tc>
                <a:tc>
                  <a:txBody>
                    <a:bodyPr/>
                    <a:lstStyle/>
                    <a:p>
                      <a:pPr marL="0" marR="0" lvl="0" indent="0" algn="just" rtl="0">
                        <a:lnSpc>
                          <a:spcPct val="100000"/>
                        </a:lnSpc>
                        <a:spcBef>
                          <a:spcPts val="0"/>
                        </a:spcBef>
                        <a:spcAft>
                          <a:spcPts val="0"/>
                        </a:spcAft>
                        <a:buNone/>
                      </a:pPr>
                      <a:r>
                        <a:rPr lang="es-MX" sz="1800" u="none" strike="noStrike" cap="none" dirty="0" smtClean="0">
                          <a:latin typeface="Arial" panose="020B0604020202020204" pitchFamily="34" charset="0"/>
                          <a:cs typeface="Arial" panose="020B0604020202020204" pitchFamily="34" charset="0"/>
                        </a:rPr>
                        <a:t>Exhibe el esfuerzo, progreso y logros.</a:t>
                      </a:r>
                    </a:p>
                    <a:p>
                      <a:pPr marL="0" marR="0" lvl="0" indent="0" algn="just" rtl="0">
                        <a:lnSpc>
                          <a:spcPct val="100000"/>
                        </a:lnSpc>
                        <a:spcBef>
                          <a:spcPts val="0"/>
                        </a:spcBef>
                        <a:spcAft>
                          <a:spcPts val="0"/>
                        </a:spcAft>
                        <a:buNone/>
                      </a:pPr>
                      <a:r>
                        <a:rPr lang="es-MX" sz="1800" u="none" strike="noStrike" cap="none" dirty="0" smtClean="0">
                          <a:latin typeface="Arial" panose="020B0604020202020204" pitchFamily="34" charset="0"/>
                          <a:cs typeface="Arial" panose="020B0604020202020204" pitchFamily="34" charset="0"/>
                        </a:rPr>
                        <a:t>Es una forma de evaluación que</a:t>
                      </a:r>
                      <a:r>
                        <a:rPr lang="es-MX" sz="1800" u="none" strike="noStrike" cap="none" baseline="0" dirty="0" smtClean="0">
                          <a:latin typeface="Arial" panose="020B0604020202020204" pitchFamily="34" charset="0"/>
                          <a:cs typeface="Arial" panose="020B0604020202020204" pitchFamily="34" charset="0"/>
                        </a:rPr>
                        <a:t> </a:t>
                      </a:r>
                      <a:r>
                        <a:rPr lang="es-MX" sz="1800" u="none" strike="noStrike" cap="none" dirty="0" smtClean="0">
                          <a:latin typeface="Arial" panose="020B0604020202020204" pitchFamily="34" charset="0"/>
                          <a:cs typeface="Arial" panose="020B0604020202020204" pitchFamily="34" charset="0"/>
                        </a:rPr>
                        <a:t>permite monitorear el proceso de</a:t>
                      </a:r>
                      <a:r>
                        <a:rPr lang="es-MX" sz="1800" u="none" strike="noStrike" cap="none" baseline="0" dirty="0" smtClean="0">
                          <a:latin typeface="Arial" panose="020B0604020202020204" pitchFamily="34" charset="0"/>
                          <a:cs typeface="Arial" panose="020B0604020202020204" pitchFamily="34" charset="0"/>
                        </a:rPr>
                        <a:t> </a:t>
                      </a:r>
                      <a:r>
                        <a:rPr lang="es-MX" sz="1800" u="none" strike="noStrike" cap="none" dirty="0" smtClean="0">
                          <a:latin typeface="Arial" panose="020B0604020202020204" pitchFamily="34" charset="0"/>
                          <a:cs typeface="Arial" panose="020B0604020202020204" pitchFamily="34" charset="0"/>
                        </a:rPr>
                        <a:t>aprendizaje por el profesor y por el</a:t>
                      </a:r>
                      <a:r>
                        <a:rPr lang="es-MX" sz="1800" u="none" strike="noStrike" cap="none" baseline="0" dirty="0" smtClean="0">
                          <a:latin typeface="Arial" panose="020B0604020202020204" pitchFamily="34" charset="0"/>
                          <a:cs typeface="Arial" panose="020B0604020202020204" pitchFamily="34" charset="0"/>
                        </a:rPr>
                        <a:t> </a:t>
                      </a:r>
                      <a:r>
                        <a:rPr lang="es-MX" sz="1800" u="none" strike="noStrike" cap="none" dirty="0" smtClean="0">
                          <a:latin typeface="Arial" panose="020B0604020202020204" pitchFamily="34" charset="0"/>
                          <a:cs typeface="Arial" panose="020B0604020202020204" pitchFamily="34" charset="0"/>
                        </a:rPr>
                        <a:t>mismo estudiante.</a:t>
                      </a:r>
                    </a:p>
                    <a:p>
                      <a:pPr marL="0" marR="0" lvl="0" indent="0" algn="just" rtl="0">
                        <a:lnSpc>
                          <a:spcPct val="100000"/>
                        </a:lnSpc>
                        <a:spcBef>
                          <a:spcPts val="0"/>
                        </a:spcBef>
                        <a:spcAft>
                          <a:spcPts val="0"/>
                        </a:spcAft>
                        <a:buNone/>
                      </a:pPr>
                      <a:endParaRPr lang="es-MX" sz="1800" u="none" strike="noStrike" cap="none" dirty="0" smtClean="0">
                        <a:latin typeface="Arial" panose="020B0604020202020204" pitchFamily="34" charset="0"/>
                        <a:cs typeface="Arial" panose="020B0604020202020204" pitchFamily="34" charset="0"/>
                      </a:endParaRPr>
                    </a:p>
                  </a:txBody>
                  <a:tcPr marL="68588" marR="68588" marT="60950" marB="60950"/>
                </a:tc>
                <a:extLst>
                  <a:ext uri="{0D108BD9-81ED-4DB2-BD59-A6C34878D82A}">
                    <a16:rowId xmlns:a16="http://schemas.microsoft.com/office/drawing/2014/main" xmlns=""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729471826"/>
              </p:ext>
            </p:extLst>
          </p:nvPr>
        </p:nvGraphicFramePr>
        <p:xfrm>
          <a:off x="1890754" y="3401226"/>
          <a:ext cx="2685519" cy="3484149"/>
        </p:xfrm>
        <a:graphic>
          <a:graphicData uri="http://schemas.openxmlformats.org/drawingml/2006/table">
            <a:tbl>
              <a:tblPr/>
              <a:tblGrid>
                <a:gridCol w="2685519">
                  <a:extLst>
                    <a:ext uri="{9D8B030D-6E8A-4147-A177-3AD203B41FA5}">
                      <a16:colId xmlns:a16="http://schemas.microsoft.com/office/drawing/2014/main" xmlns="" val="4124397435"/>
                    </a:ext>
                  </a:extLst>
                </a:gridCol>
              </a:tblGrid>
              <a:tr h="3484149">
                <a:tc>
                  <a:txBody>
                    <a:bodyPr/>
                    <a:lstStyle/>
                    <a:p>
                      <a:r>
                        <a:rPr lang="es-MX" dirty="0" smtClean="0">
                          <a:latin typeface="Arial" panose="020B0604020202020204" pitchFamily="34" charset="0"/>
                          <a:cs typeface="Arial" panose="020B0604020202020204" pitchFamily="34" charset="0"/>
                        </a:rPr>
                        <a:t>Reflexión de lo que la docente ha logrado dentro o fuera del aula al llevar a la práctica la situación didáctica. </a:t>
                      </a:r>
                      <a:endParaRPr lang="es-MX" dirty="0">
                        <a:latin typeface="Arial" panose="020B0604020202020204" pitchFamily="34" charset="0"/>
                        <a:cs typeface="Arial" panose="020B0604020202020204" pitchFamily="34" charset="0"/>
                      </a:endParaRPr>
                    </a:p>
                  </a:txBody>
                  <a:tcPr marL="68580" marR="6858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593136931"/>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480748139"/>
              </p:ext>
            </p:extLst>
          </p:nvPr>
        </p:nvGraphicFramePr>
        <p:xfrm>
          <a:off x="6736222" y="3401227"/>
          <a:ext cx="2407778" cy="3484149"/>
        </p:xfrm>
        <a:graphic>
          <a:graphicData uri="http://schemas.openxmlformats.org/drawingml/2006/table">
            <a:tbl>
              <a:tblPr/>
              <a:tblGrid>
                <a:gridCol w="2407778">
                  <a:extLst>
                    <a:ext uri="{9D8B030D-6E8A-4147-A177-3AD203B41FA5}">
                      <a16:colId xmlns:a16="http://schemas.microsoft.com/office/drawing/2014/main" xmlns="" val="926766818"/>
                    </a:ext>
                  </a:extLst>
                </a:gridCol>
              </a:tblGrid>
              <a:tr h="3484149">
                <a:tc>
                  <a:txBody>
                    <a:bodyPr/>
                    <a:lstStyle/>
                    <a:p>
                      <a:r>
                        <a:rPr lang="es-MX" dirty="0" smtClean="0">
                          <a:latin typeface="Arial" panose="020B0604020202020204" pitchFamily="34" charset="0"/>
                          <a:cs typeface="Arial" panose="020B0604020202020204" pitchFamily="34" charset="0"/>
                        </a:rPr>
                        <a:t>Es una estrategia y/o auto-evaluación de lo que realizamos día a día en nuestra aula con los</a:t>
                      </a:r>
                      <a:r>
                        <a:rPr lang="es-MX" baseline="0"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alumnos. </a:t>
                      </a:r>
                      <a:endParaRPr lang="es-MX" dirty="0">
                        <a:latin typeface="Arial" panose="020B0604020202020204" pitchFamily="34" charset="0"/>
                        <a:cs typeface="Arial" panose="020B0604020202020204" pitchFamily="34" charset="0"/>
                      </a:endParaRPr>
                    </a:p>
                  </a:txBody>
                  <a:tcPr marL="68580" marR="6858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946604965"/>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067156866"/>
              </p:ext>
            </p:extLst>
          </p:nvPr>
        </p:nvGraphicFramePr>
        <p:xfrm>
          <a:off x="4576273" y="3401226"/>
          <a:ext cx="2159950" cy="3484150"/>
        </p:xfrm>
        <a:graphic>
          <a:graphicData uri="http://schemas.openxmlformats.org/drawingml/2006/table">
            <a:tbl>
              <a:tblPr/>
              <a:tblGrid>
                <a:gridCol w="2159950">
                  <a:extLst>
                    <a:ext uri="{9D8B030D-6E8A-4147-A177-3AD203B41FA5}">
                      <a16:colId xmlns:a16="http://schemas.microsoft.com/office/drawing/2014/main" xmlns="" val="1845971813"/>
                    </a:ext>
                  </a:extLst>
                </a:gridCol>
              </a:tblGrid>
              <a:tr h="3484150">
                <a:tc>
                  <a:txBody>
                    <a:bodyPr/>
                    <a:lstStyle/>
                    <a:p>
                      <a:r>
                        <a:rPr lang="es-MX" dirty="0" smtClean="0">
                          <a:latin typeface="Arial" panose="020B0604020202020204" pitchFamily="34" charset="0"/>
                          <a:cs typeface="Arial" panose="020B0604020202020204" pitchFamily="34" charset="0"/>
                        </a:rPr>
                        <a:t>*Diario personal</a:t>
                      </a:r>
                    </a:p>
                    <a:p>
                      <a:r>
                        <a:rPr lang="es-MX" dirty="0" smtClean="0">
                          <a:latin typeface="Arial" panose="020B0604020202020204" pitchFamily="34" charset="0"/>
                          <a:cs typeface="Arial" panose="020B0604020202020204" pitchFamily="34" charset="0"/>
                        </a:rPr>
                        <a:t>*Diario de clase</a:t>
                      </a:r>
                    </a:p>
                    <a:p>
                      <a:r>
                        <a:rPr lang="es-MX" dirty="0" smtClean="0">
                          <a:latin typeface="Arial" panose="020B0604020202020204" pitchFamily="34" charset="0"/>
                          <a:cs typeface="Arial" panose="020B0604020202020204" pitchFamily="34" charset="0"/>
                        </a:rPr>
                        <a:t>*Diario de practicas</a:t>
                      </a:r>
                    </a:p>
                    <a:p>
                      <a:r>
                        <a:rPr lang="es-MX" dirty="0" smtClean="0">
                          <a:latin typeface="Arial" panose="020B0604020202020204" pitchFamily="34" charset="0"/>
                          <a:cs typeface="Arial" panose="020B0604020202020204" pitchFamily="34" charset="0"/>
                        </a:rPr>
                        <a:t>*Diario de viaje</a:t>
                      </a:r>
                    </a:p>
                    <a:p>
                      <a:r>
                        <a:rPr lang="es-MX" dirty="0" smtClean="0">
                          <a:latin typeface="Arial" panose="020B0604020202020204" pitchFamily="34" charset="0"/>
                          <a:cs typeface="Arial" panose="020B0604020202020204" pitchFamily="34" charset="0"/>
                        </a:rPr>
                        <a:t>*Diario de campo</a:t>
                      </a:r>
                      <a:endParaRPr lang="es-MX" dirty="0">
                        <a:latin typeface="Arial" panose="020B0604020202020204" pitchFamily="34" charset="0"/>
                        <a:cs typeface="Arial" panose="020B0604020202020204" pitchFamily="34" charset="0"/>
                      </a:endParaRPr>
                    </a:p>
                  </a:txBody>
                  <a:tcPr marL="68580" marR="6858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32461375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832357970"/>
              </p:ext>
            </p:extLst>
          </p:nvPr>
        </p:nvGraphicFramePr>
        <p:xfrm>
          <a:off x="0" y="3401225"/>
          <a:ext cx="1890754" cy="3484151"/>
        </p:xfrm>
        <a:graphic>
          <a:graphicData uri="http://schemas.openxmlformats.org/drawingml/2006/table">
            <a:tbl>
              <a:tblPr/>
              <a:tblGrid>
                <a:gridCol w="1890754">
                  <a:extLst>
                    <a:ext uri="{9D8B030D-6E8A-4147-A177-3AD203B41FA5}">
                      <a16:colId xmlns:a16="http://schemas.microsoft.com/office/drawing/2014/main" xmlns="" val="1437496300"/>
                    </a:ext>
                  </a:extLst>
                </a:gridCol>
              </a:tblGrid>
              <a:tr h="3484151">
                <a:tc>
                  <a:txBody>
                    <a:bodyPr/>
                    <a:lstStyle/>
                    <a:p>
                      <a:r>
                        <a:rPr lang="es-MX" dirty="0" smtClean="0">
                          <a:latin typeface="Arial" panose="020B0604020202020204" pitchFamily="34" charset="0"/>
                          <a:cs typeface="Arial" panose="020B0604020202020204" pitchFamily="34" charset="0"/>
                        </a:rPr>
                        <a:t>Diario</a:t>
                      </a:r>
                      <a:endParaRPr lang="es-MX" dirty="0">
                        <a:latin typeface="Arial" panose="020B0604020202020204" pitchFamily="34" charset="0"/>
                        <a:cs typeface="Arial" panose="020B0604020202020204" pitchFamily="34" charset="0"/>
                      </a:endParaRPr>
                    </a:p>
                  </a:txBody>
                  <a:tcPr marL="68580" marR="6858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2723439626"/>
                  </a:ext>
                </a:extLst>
              </a:tr>
            </a:tbl>
          </a:graphicData>
        </a:graphic>
      </p:graphicFrame>
    </p:spTree>
    <p:extLst>
      <p:ext uri="{BB962C8B-B14F-4D97-AF65-F5344CB8AC3E}">
        <p14:creationId xmlns:p14="http://schemas.microsoft.com/office/powerpoint/2010/main" val="1915030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Bibliografia</a:t>
            </a:r>
            <a:endParaRPr lang="es-MX" dirty="0"/>
          </a:p>
        </p:txBody>
      </p:sp>
      <p:sp>
        <p:nvSpPr>
          <p:cNvPr id="3" name="Marcador de contenido 2"/>
          <p:cNvSpPr>
            <a:spLocks noGrp="1"/>
          </p:cNvSpPr>
          <p:nvPr>
            <p:ph idx="1"/>
          </p:nvPr>
        </p:nvSpPr>
        <p:spPr/>
        <p:txBody>
          <a:bodyPr>
            <a:normAutofit/>
          </a:bodyPr>
          <a:lstStyle/>
          <a:p>
            <a:pPr marL="0" indent="0">
              <a:buNone/>
            </a:pPr>
            <a:r>
              <a:rPr lang="es-ES" dirty="0"/>
              <a:t>Fernández, L. y </a:t>
            </a:r>
            <a:r>
              <a:rPr lang="es-ES" dirty="0" err="1"/>
              <a:t>Bressia</a:t>
            </a:r>
            <a:r>
              <a:rPr lang="es-ES" dirty="0"/>
              <a:t>, R. (2009). Definiciones y características de los distintos tipos de textos. Facultad de Psicología y educación. Departamento de educación. Universidad Católica Argentina. [En línea]. Disponible en: http://www.uca.edu.ar/uca/common/grupo18/files/Definicion_generos_discursivos_abril_2009.pdf </a:t>
            </a:r>
            <a:endParaRPr lang="es-ES" dirty="0" smtClean="0"/>
          </a:p>
          <a:p>
            <a:pPr marL="0" indent="0">
              <a:buNone/>
            </a:pPr>
            <a:r>
              <a:rPr lang="es-ES" dirty="0" err="1"/>
              <a:t>Ferreyra</a:t>
            </a:r>
            <a:r>
              <a:rPr lang="es-ES" dirty="0"/>
              <a:t>, P., </a:t>
            </a:r>
            <a:r>
              <a:rPr lang="es-ES" dirty="0" err="1"/>
              <a:t>Billi</a:t>
            </a:r>
            <a:r>
              <a:rPr lang="es-ES" dirty="0"/>
              <a:t>, M., Vivas, M. y Martínez, Y. La escritura académica en el nivel superior. En Investigación sobre alfabetización académica. Departamento de Investigaciones del Instituto Superior 127 de Formación Docente. San Nicolás - Prov. de Buenos Aires. [En línea]. Disponible </a:t>
            </a:r>
            <a:r>
              <a:rPr lang="es-ES" dirty="0" err="1"/>
              <a:t>en:http</a:t>
            </a:r>
            <a:r>
              <a:rPr lang="es-ES" dirty="0"/>
              <a:t>://www.investigaciones127.com.ar/docs/LA_ESCRITURA_ACADEMICA_EN_EL_NIVEL_SUPERIOR</a:t>
            </a:r>
            <a:endParaRPr lang="es-MX" dirty="0"/>
          </a:p>
        </p:txBody>
      </p:sp>
    </p:spTree>
    <p:extLst>
      <p:ext uri="{BB962C8B-B14F-4D97-AF65-F5344CB8AC3E}">
        <p14:creationId xmlns:p14="http://schemas.microsoft.com/office/powerpoint/2010/main" val="3676888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2522" y="331304"/>
            <a:ext cx="8680174" cy="4739759"/>
          </a:xfrm>
          <a:prstGeom prst="rect">
            <a:avLst/>
          </a:prstGeom>
          <a:noFill/>
        </p:spPr>
        <p:txBody>
          <a:bodyPr wrap="square" rtlCol="0">
            <a:spAutoFit/>
          </a:bodyPr>
          <a:lstStyle/>
          <a:p>
            <a:pPr algn="ctr"/>
            <a:r>
              <a:rPr lang="es-MX" sz="3600" dirty="0" smtClean="0">
                <a:latin typeface="Baskerville Old Face" panose="02020602080505020303" pitchFamily="18" charset="0"/>
              </a:rPr>
              <a:t>NOTA REFLEXIVA</a:t>
            </a:r>
          </a:p>
          <a:p>
            <a:pPr algn="ctr"/>
            <a:endParaRPr lang="es-MX" sz="3600" dirty="0" smtClean="0">
              <a:latin typeface="Baskerville Old Face" panose="02020602080505020303" pitchFamily="18" charset="0"/>
            </a:endParaRPr>
          </a:p>
          <a:p>
            <a:endParaRPr lang="es-MX" dirty="0"/>
          </a:p>
          <a:p>
            <a:pPr algn="just">
              <a:lnSpc>
                <a:spcPct val="150000"/>
              </a:lnSpc>
            </a:pPr>
            <a:r>
              <a:rPr lang="es-MX" sz="1600" dirty="0" smtClean="0"/>
              <a:t>En esta unidad se abordaron contenidos de las características de los diferentes géneros literarios y de los documentos académicos que se pueden utilizar con la finalidad de conocer sus características y a la hora de realizar cualquiera de estos se tenga bien claro los detalles que llevan cada uno y así poder realizar un buen trabajo.</a:t>
            </a:r>
          </a:p>
          <a:p>
            <a:pPr algn="just">
              <a:lnSpc>
                <a:spcPct val="150000"/>
              </a:lnSpc>
            </a:pPr>
            <a:r>
              <a:rPr lang="es-MX" sz="1600" dirty="0" smtClean="0"/>
              <a:t>En lo personal me pareció todo muy importante y de gran relevancia ya que si bien había realizado trabajos de este tipo pero conocía solo lo básico y al leer mas encuentras mas diferencias o características que no sabia que debía de tener dicho documento y con este cuadro especifica mas cada uno y ayuda a tener claro lo que lleva.</a:t>
            </a:r>
          </a:p>
          <a:p>
            <a:pPr algn="just">
              <a:lnSpc>
                <a:spcPct val="150000"/>
              </a:lnSpc>
            </a:pPr>
            <a:endParaRPr lang="es-MX" sz="1600" dirty="0" smtClean="0"/>
          </a:p>
        </p:txBody>
      </p:sp>
    </p:spTree>
    <p:extLst>
      <p:ext uri="{BB962C8B-B14F-4D97-AF65-F5344CB8AC3E}">
        <p14:creationId xmlns:p14="http://schemas.microsoft.com/office/powerpoint/2010/main" val="143544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82" y="2"/>
            <a:ext cx="8509715" cy="1341119"/>
          </a:xfrm>
        </p:spPr>
        <p:txBody>
          <a:bodyPr>
            <a:normAutofit fontScale="90000"/>
          </a:bodyPr>
          <a:lstStyle/>
          <a:p>
            <a:r>
              <a:rPr lang="es-MX" sz="1400" dirty="0" smtClean="0"/>
              <a:t>Nombre del alumno</a:t>
            </a:r>
            <a:r>
              <a:rPr lang="es-MX" sz="1400" u="sng" dirty="0" smtClean="0"/>
              <a:t>: Yahaira Lizeth Alvarado Cerda</a:t>
            </a:r>
            <a:r>
              <a:rPr lang="es-MX" sz="1400" dirty="0" smtClean="0"/>
              <a:t/>
            </a:r>
            <a:br>
              <a:rPr lang="es-MX" sz="1400" dirty="0" smtClean="0"/>
            </a:br>
            <a:r>
              <a:rPr lang="es-MX" sz="1400" dirty="0" smtClean="0"/>
              <a:t>Curso: </a:t>
            </a:r>
            <a:r>
              <a:rPr lang="es-MX" sz="1400" u="sng" dirty="0" smtClean="0"/>
              <a:t>Taller de producción de textos académicos   </a:t>
            </a:r>
            <a:r>
              <a:rPr lang="es-MX" sz="1400" dirty="0" smtClean="0"/>
              <a:t>grado y sección : </a:t>
            </a:r>
            <a:r>
              <a:rPr lang="es-MX" sz="1400" u="sng" dirty="0" smtClean="0"/>
              <a:t>3°A</a:t>
            </a:r>
            <a:r>
              <a:rPr lang="es-MX" sz="1400" dirty="0" smtClean="0"/>
              <a:t/>
            </a:r>
            <a:br>
              <a:rPr lang="es-MX" sz="1400" dirty="0" smtClean="0"/>
            </a:br>
            <a:r>
              <a:rPr lang="es-MX" sz="1400" dirty="0" smtClean="0"/>
              <a:t>Fecha ________________</a:t>
            </a:r>
            <a:br>
              <a:rPr lang="es-MX" sz="1400" dirty="0" smtClean="0"/>
            </a:br>
            <a:r>
              <a:rPr lang="es-MX" sz="1400" dirty="0" smtClean="0"/>
              <a:t>Puntos _______________    calificación _______________</a:t>
            </a:r>
            <a:br>
              <a:rPr lang="es-MX" sz="1400" dirty="0" smtClean="0"/>
            </a:br>
            <a:r>
              <a:rPr lang="es-MX" sz="1400" dirty="0" smtClean="0"/>
              <a:t>El alumno describirá las características de los diferentes documentos académicos </a:t>
            </a:r>
            <a:br>
              <a:rPr lang="es-MX" sz="1400" dirty="0" smtClean="0"/>
            </a:br>
            <a:endParaRPr lang="es-MX" sz="1400" dirty="0"/>
          </a:p>
        </p:txBody>
      </p:sp>
      <p:sp>
        <p:nvSpPr>
          <p:cNvPr id="3" name="Subtítulo 2"/>
          <p:cNvSpPr>
            <a:spLocks noGrp="1"/>
          </p:cNvSpPr>
          <p:nvPr>
            <p:ph type="subTitle" idx="1"/>
          </p:nvPr>
        </p:nvSpPr>
        <p:spPr/>
        <p:txBody>
          <a:bodyPr/>
          <a:lstStyle/>
          <a:p>
            <a:endParaRPr lang="es-MX" dirty="0"/>
          </a:p>
        </p:txBody>
      </p:sp>
      <p:pic>
        <p:nvPicPr>
          <p:cNvPr id="4" name="Picture 4" descr="Resultado de imagen para rubrica para evaluar cuadros comparativos"/>
          <p:cNvPicPr>
            <a:picLocks noChangeAspect="1" noChangeArrowheads="1"/>
          </p:cNvPicPr>
          <p:nvPr/>
        </p:nvPicPr>
        <p:blipFill rotWithShape="1">
          <a:blip r:embed="rId2">
            <a:extLst>
              <a:ext uri="{28A0092B-C50C-407E-A947-70E740481C1C}">
                <a14:useLocalDpi xmlns:a14="http://schemas.microsoft.com/office/drawing/2010/main" val="0"/>
              </a:ext>
            </a:extLst>
          </a:blip>
          <a:srcRect l="10642" t="12209" r="10641" b="5195"/>
          <a:stretch/>
        </p:blipFill>
        <p:spPr bwMode="auto">
          <a:xfrm>
            <a:off x="182880" y="1341121"/>
            <a:ext cx="8793480" cy="530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92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9270" y="145774"/>
            <a:ext cx="8905460" cy="4524315"/>
          </a:xfrm>
          <a:prstGeom prst="rect">
            <a:avLst/>
          </a:prstGeom>
        </p:spPr>
        <p:txBody>
          <a:bodyPr wrap="square">
            <a:spAutoFit/>
          </a:bodyPr>
          <a:lstStyle/>
          <a:p>
            <a:pPr algn="ctr"/>
            <a:r>
              <a:rPr lang="es-MX" sz="3200" b="1" dirty="0" smtClean="0">
                <a:latin typeface="Baskerville Old Face" panose="02020602080505020303" pitchFamily="18" charset="0"/>
              </a:rPr>
              <a:t>Competencias del Curso:</a:t>
            </a:r>
          </a:p>
          <a:p>
            <a:pPr algn="ctr"/>
            <a:endParaRPr lang="es-MX" sz="3200" b="1" dirty="0" smtClean="0">
              <a:latin typeface="Baskerville Old Face" panose="02020602080505020303" pitchFamily="18" charset="0"/>
            </a:endParaRPr>
          </a:p>
          <a:p>
            <a:endParaRPr lang="es-MX" b="1" dirty="0"/>
          </a:p>
          <a:p>
            <a:pPr algn="just">
              <a:lnSpc>
                <a:spcPct val="150000"/>
              </a:lnSpc>
            </a:pPr>
            <a:r>
              <a:rPr lang="es-MX" dirty="0" smtClean="0">
                <a:latin typeface="+mj-lt"/>
              </a:rPr>
              <a:t> </a:t>
            </a:r>
            <a:r>
              <a:rPr lang="es-MX" dirty="0">
                <a:latin typeface="+mj-lt"/>
              </a:rPr>
              <a:t>Utiliza la comprensión lectora para ampliar sus conocimientos y como insumo para la producción de textos académicos. </a:t>
            </a:r>
          </a:p>
          <a:p>
            <a:pPr algn="just">
              <a:lnSpc>
                <a:spcPct val="150000"/>
              </a:lnSpc>
            </a:pPr>
            <a:r>
              <a:rPr lang="es-MX" dirty="0">
                <a:latin typeface="+mj-lt"/>
              </a:rPr>
              <a:t> Diferencia las características particulares de los géneros discursivos que se utilizan en el ámbito de la actividad académica para orientar la elaboración de sus producciones </a:t>
            </a:r>
            <a:r>
              <a:rPr lang="es-MX" dirty="0" smtClean="0">
                <a:latin typeface="+mj-lt"/>
              </a:rPr>
              <a:t>escritas</a:t>
            </a:r>
          </a:p>
          <a:p>
            <a:pPr algn="just">
              <a:lnSpc>
                <a:spcPct val="150000"/>
              </a:lnSpc>
            </a:pPr>
            <a:endParaRPr lang="es-MX" dirty="0">
              <a:latin typeface="+mj-lt"/>
            </a:endParaRPr>
          </a:p>
          <a:p>
            <a:pPr algn="just">
              <a:lnSpc>
                <a:spcPct val="150000"/>
              </a:lnSpc>
            </a:pPr>
            <a:r>
              <a:rPr lang="es-MX" dirty="0" smtClean="0">
                <a:latin typeface="+mj-lt"/>
              </a:rPr>
              <a:t>En el siguiente trabajo se muestra una compilación de características escritas en un cuadro comparativo que toma lo mas importante de los diferentes documentos académicos que se pueden utilizar los cuales son ensayo, monografía y ponencia, en el se muestran características que diferencian uno de otro y lo que se debe tomar en cuenta para su realización y es algo de gran importancia que hay que tomar en cuenta para realizar un buen trabajo.</a:t>
            </a:r>
            <a:endParaRPr lang="es-MX" dirty="0">
              <a:latin typeface="+mj-lt"/>
            </a:endParaRPr>
          </a:p>
        </p:txBody>
      </p:sp>
    </p:spTree>
    <p:extLst>
      <p:ext uri="{BB962C8B-B14F-4D97-AF65-F5344CB8AC3E}">
        <p14:creationId xmlns:p14="http://schemas.microsoft.com/office/powerpoint/2010/main" val="20322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764"/>
            <a:ext cx="8978476" cy="676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55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3"/>
          <p:cNvGraphicFramePr>
            <a:graphicFrameLocks/>
          </p:cNvGraphicFramePr>
          <p:nvPr>
            <p:extLst>
              <p:ext uri="{D42A27DB-BD31-4B8C-83A1-F6EECF244321}">
                <p14:modId xmlns:p14="http://schemas.microsoft.com/office/powerpoint/2010/main" val="428934951"/>
              </p:ext>
            </p:extLst>
          </p:nvPr>
        </p:nvGraphicFramePr>
        <p:xfrm>
          <a:off x="1" y="0"/>
          <a:ext cx="9144000" cy="6724653"/>
        </p:xfrm>
        <a:graphic>
          <a:graphicData uri="http://schemas.openxmlformats.org/drawingml/2006/table">
            <a:tbl>
              <a:tblPr/>
              <a:tblGrid>
                <a:gridCol w="1737953">
                  <a:extLst>
                    <a:ext uri="{9D8B030D-6E8A-4147-A177-3AD203B41FA5}">
                      <a16:colId xmlns:a16="http://schemas.microsoft.com/office/drawing/2014/main" xmlns="" val="891008196"/>
                    </a:ext>
                  </a:extLst>
                </a:gridCol>
                <a:gridCol w="7406047">
                  <a:extLst>
                    <a:ext uri="{9D8B030D-6E8A-4147-A177-3AD203B41FA5}">
                      <a16:colId xmlns:a16="http://schemas.microsoft.com/office/drawing/2014/main" xmlns="" val="851071263"/>
                    </a:ext>
                  </a:extLst>
                </a:gridCol>
              </a:tblGrid>
              <a:tr h="668904">
                <a:tc>
                  <a:txBody>
                    <a:bodyPr/>
                    <a:lstStyle/>
                    <a:p>
                      <a:pPr algn="ctr" rtl="0" fontAlgn="t">
                        <a:spcBef>
                          <a:spcPts val="0"/>
                        </a:spcBef>
                        <a:spcAft>
                          <a:spcPts val="0"/>
                        </a:spcAft>
                      </a:pPr>
                      <a:r>
                        <a:rPr lang="es-MX" sz="1400" b="1" i="0" u="none" strike="noStrike" dirty="0">
                          <a:solidFill>
                            <a:schemeClr val="tx1"/>
                          </a:solidFill>
                          <a:effectLst/>
                          <a:latin typeface="Delius"/>
                        </a:rPr>
                        <a:t>Género/ </a:t>
                      </a:r>
                      <a:r>
                        <a:rPr lang="es-MX" sz="1400" b="1" i="0" u="none" strike="noStrike" dirty="0" err="1">
                          <a:solidFill>
                            <a:schemeClr val="tx1"/>
                          </a:solidFill>
                          <a:effectLst/>
                          <a:latin typeface="Delius"/>
                        </a:rPr>
                        <a:t>subgènero</a:t>
                      </a:r>
                      <a:r>
                        <a:rPr lang="es-MX" sz="1400" b="1" i="0" u="none" strike="noStrike" dirty="0">
                          <a:solidFill>
                            <a:schemeClr val="tx1"/>
                          </a:solidFill>
                          <a:effectLst/>
                          <a:latin typeface="Delius"/>
                        </a:rPr>
                        <a:t>             </a:t>
                      </a:r>
                      <a:endParaRPr lang="es-MX" sz="1400" dirty="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s-MX" sz="1400" b="1" i="0" u="none" strike="noStrike">
                          <a:solidFill>
                            <a:schemeClr val="tx1"/>
                          </a:solidFill>
                          <a:effectLst/>
                          <a:latin typeface="Delius"/>
                        </a:rPr>
                        <a:t>Caracterìsticas</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727108793"/>
                  </a:ext>
                </a:extLst>
              </a:tr>
              <a:tr h="668904">
                <a:tc>
                  <a:txBody>
                    <a:bodyPr/>
                    <a:lstStyle/>
                    <a:p>
                      <a:pPr rtl="0" fontAlgn="t">
                        <a:spcBef>
                          <a:spcPts val="0"/>
                        </a:spcBef>
                        <a:spcAft>
                          <a:spcPts val="0"/>
                        </a:spcAft>
                      </a:pPr>
                      <a:r>
                        <a:rPr lang="es-MX" sz="1400" b="1" i="0" u="none" strike="noStrike" dirty="0" err="1">
                          <a:solidFill>
                            <a:schemeClr val="tx1"/>
                          </a:solidFill>
                          <a:effectLst/>
                          <a:latin typeface="Delius"/>
                        </a:rPr>
                        <a:t>Fàbula</a:t>
                      </a:r>
                      <a:endParaRPr lang="es-MX" sz="1400" dirty="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s-MX" sz="1400" b="0" i="0" u="none" strike="noStrike" dirty="0">
                          <a:solidFill>
                            <a:schemeClr val="tx1"/>
                          </a:solidFill>
                          <a:effectLst/>
                          <a:latin typeface="Delius"/>
                        </a:rPr>
                        <a:t>Narración de prosa de una historieta o leyenda de la cual se consigue extraer una enseñanza o moraleja, sus protagonistas la mayoría de las veces son animales.</a:t>
                      </a:r>
                      <a:endParaRPr lang="es-MX" sz="1400" dirty="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917061336"/>
                  </a:ext>
                </a:extLst>
              </a:tr>
              <a:tr h="434065">
                <a:tc>
                  <a:txBody>
                    <a:bodyPr/>
                    <a:lstStyle/>
                    <a:p>
                      <a:pPr rtl="0" fontAlgn="t">
                        <a:spcBef>
                          <a:spcPts val="0"/>
                        </a:spcBef>
                        <a:spcAft>
                          <a:spcPts val="0"/>
                        </a:spcAft>
                      </a:pPr>
                      <a:r>
                        <a:rPr lang="es-MX" sz="1400" b="1" i="0" u="none" strike="noStrike">
                          <a:solidFill>
                            <a:schemeClr val="tx1"/>
                          </a:solidFill>
                          <a:effectLst/>
                          <a:latin typeface="Delius"/>
                        </a:rPr>
                        <a:t>Epístola</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s-MX" sz="1400" b="0" i="0" u="none" strike="noStrike">
                          <a:solidFill>
                            <a:schemeClr val="tx1"/>
                          </a:solidFill>
                          <a:effectLst/>
                          <a:latin typeface="Delius"/>
                        </a:rPr>
                        <a:t>Escrita en verso, exhibe cierto inconveniente, con características generales.</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1612272001"/>
                  </a:ext>
                </a:extLst>
              </a:tr>
              <a:tr h="903743">
                <a:tc>
                  <a:txBody>
                    <a:bodyPr/>
                    <a:lstStyle/>
                    <a:p>
                      <a:pPr rtl="0" fontAlgn="t">
                        <a:spcBef>
                          <a:spcPts val="0"/>
                        </a:spcBef>
                        <a:spcAft>
                          <a:spcPts val="0"/>
                        </a:spcAft>
                      </a:pPr>
                      <a:r>
                        <a:rPr lang="es-MX" sz="1400" b="1" i="0" u="none" strike="noStrike">
                          <a:solidFill>
                            <a:schemeClr val="tx1"/>
                          </a:solidFill>
                          <a:effectLst/>
                          <a:latin typeface="Delius"/>
                        </a:rPr>
                        <a:t>Cuento</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s-MX" sz="1400" b="0" i="0" u="none" strike="noStrike">
                          <a:solidFill>
                            <a:schemeClr val="tx1"/>
                          </a:solidFill>
                          <a:effectLst/>
                          <a:latin typeface="Delius"/>
                        </a:rPr>
                        <a:t>Es un escrito en la mayoría de los casos breve, de un acontecimiento ficticio. Se conforma de muy pocos personajes, que solo realizan una acción, que se enmarca en un mismo foco temático. Tiene como propósito incitar al lector a encontrarle una refutación emocional.</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2679606243"/>
                  </a:ext>
                </a:extLst>
              </a:tr>
              <a:tr h="668904">
                <a:tc>
                  <a:txBody>
                    <a:bodyPr/>
                    <a:lstStyle/>
                    <a:p>
                      <a:pPr rtl="0" fontAlgn="t">
                        <a:spcBef>
                          <a:spcPts val="0"/>
                        </a:spcBef>
                        <a:spcAft>
                          <a:spcPts val="0"/>
                        </a:spcAft>
                      </a:pPr>
                      <a:r>
                        <a:rPr lang="es-MX" sz="1400" b="1" i="0" u="none" strike="noStrike">
                          <a:solidFill>
                            <a:schemeClr val="tx1"/>
                          </a:solidFill>
                          <a:effectLst/>
                          <a:latin typeface="Delius"/>
                        </a:rPr>
                        <a:t>Leyenda</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s-MX" sz="1400" b="0" i="0" u="none" strike="noStrike">
                          <a:solidFill>
                            <a:schemeClr val="tx1"/>
                          </a:solidFill>
                          <a:effectLst/>
                          <a:latin typeface="Delius"/>
                        </a:rPr>
                        <a:t>Pequeño escrito que basa su historia en una narración tradicional, encontrándose envuelta en misterio, del estilo de historias de terror y cosas sobrenaturales o extraterrestres. </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69854680"/>
                  </a:ext>
                </a:extLst>
              </a:tr>
              <a:tr h="1138582">
                <a:tc>
                  <a:txBody>
                    <a:bodyPr/>
                    <a:lstStyle/>
                    <a:p>
                      <a:pPr rtl="0" fontAlgn="t">
                        <a:spcBef>
                          <a:spcPts val="0"/>
                        </a:spcBef>
                        <a:spcAft>
                          <a:spcPts val="0"/>
                        </a:spcAft>
                      </a:pPr>
                      <a:r>
                        <a:rPr lang="es-MX" sz="1400" b="1" i="0" u="none" strike="noStrike">
                          <a:solidFill>
                            <a:schemeClr val="tx1"/>
                          </a:solidFill>
                          <a:effectLst/>
                          <a:latin typeface="Delius"/>
                        </a:rPr>
                        <a:t>Novela</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s-MX" sz="1400" b="0" i="0" u="none" strike="noStrike">
                          <a:solidFill>
                            <a:schemeClr val="tx1"/>
                          </a:solidFill>
                          <a:effectLst/>
                          <a:latin typeface="Delius"/>
                        </a:rPr>
                        <a:t>Se expresa como una narración extensa, con una historia argumentada, mucho mejor desarrollada que en el cuento. Se escribe en prosa, y se incluyen personajes tanto de la realidad, como imaginarios; se plantea un problema, y el desenlace del mismo, puede ser bueno o malo.</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392710629"/>
                  </a:ext>
                </a:extLst>
              </a:tr>
              <a:tr h="903743">
                <a:tc>
                  <a:txBody>
                    <a:bodyPr/>
                    <a:lstStyle/>
                    <a:p>
                      <a:pPr rtl="0" fontAlgn="t">
                        <a:spcBef>
                          <a:spcPts val="0"/>
                        </a:spcBef>
                        <a:spcAft>
                          <a:spcPts val="0"/>
                        </a:spcAft>
                      </a:pPr>
                      <a:r>
                        <a:rPr lang="es-MX" sz="1400" b="1" i="0" u="none" strike="noStrike">
                          <a:solidFill>
                            <a:schemeClr val="tx1"/>
                          </a:solidFill>
                          <a:effectLst/>
                          <a:latin typeface="Delius"/>
                        </a:rPr>
                        <a:t>Género dramático</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s-MX" sz="1400" b="0" i="0" u="none" strike="noStrike">
                          <a:solidFill>
                            <a:schemeClr val="tx1"/>
                          </a:solidFill>
                          <a:effectLst/>
                          <a:latin typeface="Delius"/>
                        </a:rPr>
                        <a:t>se despliegan uno o varios problemas, concebidos por relaciones internas entre los personajes, fuera de que el narrador los presente ni califique, sin hacerles demostrar sus sentimientos.</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2466326249"/>
                  </a:ext>
                </a:extLst>
              </a:tr>
              <a:tr h="668904">
                <a:tc>
                  <a:txBody>
                    <a:bodyPr/>
                    <a:lstStyle/>
                    <a:p>
                      <a:pPr rtl="0" fontAlgn="t">
                        <a:spcBef>
                          <a:spcPts val="0"/>
                        </a:spcBef>
                        <a:spcAft>
                          <a:spcPts val="0"/>
                        </a:spcAft>
                      </a:pPr>
                      <a:r>
                        <a:rPr lang="es-MX" sz="1400" b="1" i="0" u="none" strike="noStrike">
                          <a:solidFill>
                            <a:schemeClr val="tx1"/>
                          </a:solidFill>
                          <a:effectLst/>
                          <a:latin typeface="Delius"/>
                        </a:rPr>
                        <a:t>tragedia</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s-MX" sz="1400" b="0" i="0" u="none" strike="noStrike">
                          <a:solidFill>
                            <a:schemeClr val="tx1"/>
                          </a:solidFill>
                          <a:effectLst/>
                          <a:latin typeface="Delius"/>
                        </a:rPr>
                        <a:t>demostración de terroríficos problemas entre los  protagonistas de carácter muy pasional, que culminada con un destino necesario, tras la crónica de una muerte anunciada.</a:t>
                      </a:r>
                      <a:r>
                        <a:rPr lang="es-MX" sz="1400" b="0" i="0" u="none" strike="noStrike">
                          <a:solidFill>
                            <a:schemeClr val="tx1"/>
                          </a:solidFill>
                          <a:effectLst/>
                          <a:latin typeface="Arial" panose="020B0604020202020204" pitchFamily="34" charset="0"/>
                        </a:rPr>
                        <a:t> </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693244999"/>
                  </a:ext>
                </a:extLst>
              </a:tr>
              <a:tr h="668904">
                <a:tc>
                  <a:txBody>
                    <a:bodyPr/>
                    <a:lstStyle/>
                    <a:p>
                      <a:pPr rtl="0" fontAlgn="t">
                        <a:spcBef>
                          <a:spcPts val="0"/>
                        </a:spcBef>
                        <a:spcAft>
                          <a:spcPts val="0"/>
                        </a:spcAft>
                      </a:pPr>
                      <a:r>
                        <a:rPr lang="es-MX" sz="1400" b="1" i="0" u="none" strike="noStrike">
                          <a:solidFill>
                            <a:schemeClr val="tx1"/>
                          </a:solidFill>
                          <a:effectLst/>
                          <a:latin typeface="Delius"/>
                        </a:rPr>
                        <a:t>Comedia</a:t>
                      </a:r>
                      <a:endParaRPr lang="es-MX" sz="140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s-MX" sz="1400" b="0" i="0" u="none" strike="noStrike" dirty="0">
                          <a:solidFill>
                            <a:schemeClr val="tx1"/>
                          </a:solidFill>
                          <a:effectLst/>
                          <a:latin typeface="Delius"/>
                        </a:rPr>
                        <a:t>representar a partir de un apuro conflictivo pero de la parte alegre de la vida cotidiana, teniendo un conclusión feliz</a:t>
                      </a:r>
                      <a:r>
                        <a:rPr lang="es-MX" sz="1400" b="0" i="0" u="none" strike="noStrike" dirty="0">
                          <a:solidFill>
                            <a:schemeClr val="tx1"/>
                          </a:solidFill>
                          <a:effectLst/>
                          <a:latin typeface="Arial" panose="020B0604020202020204" pitchFamily="34" charset="0"/>
                        </a:rPr>
                        <a:t>.</a:t>
                      </a:r>
                      <a:endParaRPr lang="es-MX" sz="1400" dirty="0">
                        <a:solidFill>
                          <a:schemeClr val="tx1"/>
                        </a:solidFill>
                        <a:effectLst/>
                      </a:endParaRPr>
                    </a:p>
                  </a:txBody>
                  <a:tcPr marL="90502" marR="90502" marT="90502" marB="90502">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327459084"/>
                  </a:ext>
                </a:extLst>
              </a:tr>
            </a:tbl>
          </a:graphicData>
        </a:graphic>
      </p:graphicFrame>
    </p:spTree>
    <p:extLst>
      <p:ext uri="{BB962C8B-B14F-4D97-AF65-F5344CB8AC3E}">
        <p14:creationId xmlns:p14="http://schemas.microsoft.com/office/powerpoint/2010/main" val="383558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
            <a:ext cx="91440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88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aphicFrame>
        <p:nvGraphicFramePr>
          <p:cNvPr id="133" name="Shape 133"/>
          <p:cNvGraphicFramePr/>
          <p:nvPr/>
        </p:nvGraphicFramePr>
        <p:xfrm>
          <a:off x="35496" y="-4"/>
          <a:ext cx="9081450" cy="6813375"/>
        </p:xfrm>
        <a:graphic>
          <a:graphicData uri="http://schemas.openxmlformats.org/drawingml/2006/table">
            <a:tbl>
              <a:tblPr firstRow="1" bandRow="1">
                <a:noFill/>
                <a:tableStyleId>{A649C933-7FAA-44B4-AC3B-345A845FCA89}</a:tableStyleId>
              </a:tblPr>
              <a:tblGrid>
                <a:gridCol w="2412075"/>
                <a:gridCol w="2223125"/>
                <a:gridCol w="2223125"/>
                <a:gridCol w="2223125"/>
              </a:tblGrid>
              <a:tr h="379300">
                <a:tc gridSpan="4">
                  <a:txBody>
                    <a:bodyPr/>
                    <a:lstStyle/>
                    <a:p>
                      <a:pPr marL="0" marR="0" lvl="0" indent="0" algn="ctr" rtl="0">
                        <a:lnSpc>
                          <a:spcPct val="100000"/>
                        </a:lnSpc>
                        <a:spcBef>
                          <a:spcPts val="0"/>
                        </a:spcBef>
                        <a:spcAft>
                          <a:spcPts val="0"/>
                        </a:spcAft>
                        <a:buNone/>
                      </a:pPr>
                      <a:r>
                        <a:rPr lang="es-MX" sz="1300" u="none" strike="noStrike" cap="none"/>
                        <a:t>CUADRO COMPARATIVO DE  DOCUMENTOS ACADEMICOS</a:t>
                      </a:r>
                      <a:endParaRPr sz="1300" u="none" strike="noStrike" cap="none"/>
                    </a:p>
                  </a:txBody>
                  <a:tcPr marL="91450" marR="91450" marT="60950" marB="60950"/>
                </a:tc>
                <a:tc hMerge="1">
                  <a:txBody>
                    <a:bodyPr/>
                    <a:lstStyle/>
                    <a:p>
                      <a:endParaRPr lang="es-MX"/>
                    </a:p>
                  </a:txBody>
                  <a:tcPr/>
                </a:tc>
                <a:tc hMerge="1">
                  <a:txBody>
                    <a:bodyPr/>
                    <a:lstStyle/>
                    <a:p>
                      <a:endParaRPr lang="es-MX"/>
                    </a:p>
                  </a:txBody>
                  <a:tcPr/>
                </a:tc>
                <a:tc hMerge="1">
                  <a:txBody>
                    <a:bodyPr/>
                    <a:lstStyle/>
                    <a:p>
                      <a:endParaRPr lang="es-MX"/>
                    </a:p>
                  </a:txBody>
                  <a:tcPr/>
                </a:tc>
              </a:tr>
              <a:tr h="646225">
                <a:tc>
                  <a:txBody>
                    <a:bodyPr/>
                    <a:lstStyle/>
                    <a:p>
                      <a:pPr marL="0" marR="0" lvl="0" indent="0" algn="ctr" rtl="0">
                        <a:lnSpc>
                          <a:spcPct val="100000"/>
                        </a:lnSpc>
                        <a:spcBef>
                          <a:spcPts val="0"/>
                        </a:spcBef>
                        <a:spcAft>
                          <a:spcPts val="0"/>
                        </a:spcAft>
                        <a:buNone/>
                      </a:pPr>
                      <a:r>
                        <a:rPr lang="es-MX" sz="1300" u="none" strike="noStrike" cap="none"/>
                        <a:t>DOCUMENTO</a:t>
                      </a:r>
                      <a:endParaRPr sz="1300" u="none" strike="noStrike" cap="none"/>
                    </a:p>
                  </a:txBody>
                  <a:tcPr marL="91450" marR="91450" marT="60950" marB="60950"/>
                </a:tc>
                <a:tc>
                  <a:txBody>
                    <a:bodyPr/>
                    <a:lstStyle/>
                    <a:p>
                      <a:pPr marL="0" marR="0" lvl="0" indent="0" algn="ctr" rtl="0">
                        <a:lnSpc>
                          <a:spcPct val="100000"/>
                        </a:lnSpc>
                        <a:spcBef>
                          <a:spcPts val="0"/>
                        </a:spcBef>
                        <a:spcAft>
                          <a:spcPts val="0"/>
                        </a:spcAft>
                        <a:buNone/>
                      </a:pPr>
                      <a:r>
                        <a:rPr lang="es-MX" sz="1300" u="none" strike="noStrike" cap="none"/>
                        <a:t>CARACTERISTICAS</a:t>
                      </a:r>
                      <a:endParaRPr sz="1300" u="none" strike="noStrike" cap="none"/>
                    </a:p>
                  </a:txBody>
                  <a:tcPr marL="91450" marR="91450" marT="60950" marB="60950"/>
                </a:tc>
                <a:tc>
                  <a:txBody>
                    <a:bodyPr/>
                    <a:lstStyle/>
                    <a:p>
                      <a:pPr marL="0" marR="0" lvl="0" indent="0" algn="ctr" rtl="0">
                        <a:lnSpc>
                          <a:spcPct val="100000"/>
                        </a:lnSpc>
                        <a:spcBef>
                          <a:spcPts val="0"/>
                        </a:spcBef>
                        <a:spcAft>
                          <a:spcPts val="0"/>
                        </a:spcAft>
                        <a:buClr>
                          <a:srgbClr val="000000"/>
                        </a:buClr>
                        <a:buSzPts val="1300"/>
                        <a:buFont typeface="Arial"/>
                        <a:buNone/>
                      </a:pPr>
                      <a:r>
                        <a:rPr lang="es-MX" sz="1300" u="none" strike="noStrike" cap="none"/>
                        <a:t>TIPOS</a:t>
                      </a:r>
                      <a:endParaRPr/>
                    </a:p>
                    <a:p>
                      <a:pPr marL="0" marR="0" lvl="0" indent="0" algn="ctr" rtl="0">
                        <a:lnSpc>
                          <a:spcPct val="100000"/>
                        </a:lnSpc>
                        <a:spcBef>
                          <a:spcPts val="0"/>
                        </a:spcBef>
                        <a:spcAft>
                          <a:spcPts val="0"/>
                        </a:spcAft>
                        <a:buNone/>
                      </a:pPr>
                      <a:endParaRPr sz="1300" u="none" strike="noStrike" cap="none"/>
                    </a:p>
                  </a:txBody>
                  <a:tcPr marL="91450" marR="91450" marT="60950" marB="60950"/>
                </a:tc>
                <a:tc>
                  <a:txBody>
                    <a:bodyPr/>
                    <a:lstStyle/>
                    <a:p>
                      <a:pPr marL="0" marR="0" lvl="0" indent="0" algn="ctr" rtl="0">
                        <a:lnSpc>
                          <a:spcPct val="100000"/>
                        </a:lnSpc>
                        <a:spcBef>
                          <a:spcPts val="0"/>
                        </a:spcBef>
                        <a:spcAft>
                          <a:spcPts val="0"/>
                        </a:spcAft>
                        <a:buNone/>
                      </a:pPr>
                      <a:r>
                        <a:rPr lang="es-MX" sz="1300" u="none" strike="noStrike" cap="none"/>
                        <a:t>FUNCIÓN</a:t>
                      </a:r>
                      <a:endParaRPr sz="1300" u="none" strike="noStrike" cap="none"/>
                    </a:p>
                  </a:txBody>
                  <a:tcPr marL="91450" marR="91450" marT="60950" marB="60950"/>
                </a:tc>
              </a:tr>
              <a:tr h="3708725">
                <a:tc rowSpan="2">
                  <a:txBody>
                    <a:bodyPr/>
                    <a:lstStyle/>
                    <a:p>
                      <a:pPr marL="0" marR="0" lvl="0" indent="0" algn="l" rtl="0">
                        <a:lnSpc>
                          <a:spcPct val="100000"/>
                        </a:lnSpc>
                        <a:spcBef>
                          <a:spcPts val="0"/>
                        </a:spcBef>
                        <a:spcAft>
                          <a:spcPts val="0"/>
                        </a:spcAft>
                        <a:buNone/>
                      </a:pPr>
                      <a:endParaRPr sz="1300" u="none" strike="noStrike" cap="none"/>
                    </a:p>
                    <a:p>
                      <a:pPr marL="0" marR="0" lvl="0" indent="0" algn="l" rtl="0">
                        <a:lnSpc>
                          <a:spcPct val="100000"/>
                        </a:lnSpc>
                        <a:spcBef>
                          <a:spcPts val="0"/>
                        </a:spcBef>
                        <a:spcAft>
                          <a:spcPts val="0"/>
                        </a:spcAft>
                        <a:buNone/>
                      </a:pPr>
                      <a:endParaRPr sz="1300" u="none" strike="noStrike" cap="none"/>
                    </a:p>
                    <a:p>
                      <a:pPr marL="0" marR="0" lvl="0" indent="0" algn="l" rtl="0">
                        <a:lnSpc>
                          <a:spcPct val="100000"/>
                        </a:lnSpc>
                        <a:spcBef>
                          <a:spcPts val="0"/>
                        </a:spcBef>
                        <a:spcAft>
                          <a:spcPts val="0"/>
                        </a:spcAft>
                        <a:buNone/>
                      </a:pPr>
                      <a:endParaRPr sz="1300" u="none" strike="noStrike" cap="none"/>
                    </a:p>
                    <a:p>
                      <a:pPr marL="0" marR="0" lvl="0" indent="0" algn="l" rtl="0">
                        <a:lnSpc>
                          <a:spcPct val="100000"/>
                        </a:lnSpc>
                        <a:spcBef>
                          <a:spcPts val="0"/>
                        </a:spcBef>
                        <a:spcAft>
                          <a:spcPts val="0"/>
                        </a:spcAft>
                        <a:buNone/>
                      </a:pPr>
                      <a:endParaRPr sz="1300" u="none" strike="noStrike" cap="none"/>
                    </a:p>
                    <a:p>
                      <a:pPr marL="0" marR="0" lvl="0" indent="0" algn="l" rtl="0">
                        <a:lnSpc>
                          <a:spcPct val="100000"/>
                        </a:lnSpc>
                        <a:spcBef>
                          <a:spcPts val="0"/>
                        </a:spcBef>
                        <a:spcAft>
                          <a:spcPts val="0"/>
                        </a:spcAft>
                        <a:buNone/>
                      </a:pPr>
                      <a:endParaRPr sz="1300" u="none" strike="noStrike" cap="none"/>
                    </a:p>
                    <a:p>
                      <a:pPr marL="0" marR="0" lvl="0" indent="0" algn="l" rtl="0">
                        <a:lnSpc>
                          <a:spcPct val="100000"/>
                        </a:lnSpc>
                        <a:spcBef>
                          <a:spcPts val="0"/>
                        </a:spcBef>
                        <a:spcAft>
                          <a:spcPts val="0"/>
                        </a:spcAft>
                        <a:buNone/>
                      </a:pPr>
                      <a:endParaRPr sz="1300" u="none" strike="noStrike" cap="none"/>
                    </a:p>
                    <a:p>
                      <a:pPr marL="0" marR="0" lvl="0" indent="0" algn="l" rtl="0">
                        <a:lnSpc>
                          <a:spcPct val="100000"/>
                        </a:lnSpc>
                        <a:spcBef>
                          <a:spcPts val="0"/>
                        </a:spcBef>
                        <a:spcAft>
                          <a:spcPts val="0"/>
                        </a:spcAft>
                        <a:buNone/>
                      </a:pPr>
                      <a:endParaRPr sz="1300" u="none" strike="noStrike" cap="none"/>
                    </a:p>
                    <a:p>
                      <a:pPr marL="0" marR="0" lvl="0" indent="0" algn="ctr" rtl="0">
                        <a:lnSpc>
                          <a:spcPct val="100000"/>
                        </a:lnSpc>
                        <a:spcBef>
                          <a:spcPts val="0"/>
                        </a:spcBef>
                        <a:spcAft>
                          <a:spcPts val="0"/>
                        </a:spcAft>
                        <a:buNone/>
                      </a:pPr>
                      <a:r>
                        <a:rPr lang="es-MX" sz="1300" u="none" strike="noStrike" cap="none"/>
                        <a:t>Ensayo</a:t>
                      </a:r>
                      <a:endParaRPr sz="1300" u="none" strike="noStrike" cap="none"/>
                    </a:p>
                  </a:txBody>
                  <a:tcPr marL="91450" marR="91450" marT="60950" marB="60950"/>
                </a:tc>
                <a:tc rowSpan="2">
                  <a:txBody>
                    <a:bodyPr/>
                    <a:lstStyle/>
                    <a:p>
                      <a:pPr marL="0" marR="0" lvl="0" indent="0" algn="l" rtl="0">
                        <a:lnSpc>
                          <a:spcPct val="100000"/>
                        </a:lnSpc>
                        <a:spcBef>
                          <a:spcPts val="0"/>
                        </a:spcBef>
                        <a:spcAft>
                          <a:spcPts val="0"/>
                        </a:spcAft>
                        <a:buClr>
                          <a:schemeClr val="dk1"/>
                        </a:buClr>
                        <a:buSzPts val="1100"/>
                        <a:buFont typeface="Arial"/>
                        <a:buNone/>
                      </a:pPr>
                      <a:r>
                        <a:rPr lang="es-MX" sz="1300" u="none" strike="noStrike" cap="none"/>
                        <a:t>- Suele abordar temas humanísticos, filosóficos, sociológicos, históricos y científicos (variedad temática)</a:t>
                      </a:r>
                      <a:endParaRPr/>
                    </a:p>
                    <a:p>
                      <a:pPr marL="0" marR="0" lvl="0" indent="0" algn="l" rtl="0">
                        <a:lnSpc>
                          <a:spcPct val="100000"/>
                        </a:lnSpc>
                        <a:spcBef>
                          <a:spcPts val="0"/>
                        </a:spcBef>
                        <a:spcAft>
                          <a:spcPts val="0"/>
                        </a:spcAft>
                        <a:buClr>
                          <a:schemeClr val="dk1"/>
                        </a:buClr>
                        <a:buSzPts val="1100"/>
                        <a:buFont typeface="Arial"/>
                        <a:buNone/>
                      </a:pPr>
                      <a:r>
                        <a:rPr lang="es-MX" sz="1300" u="none" strike="noStrike" cap="none"/>
                        <a:t>- No tiene una estructura predeterminada (estructura libre)</a:t>
                      </a:r>
                      <a:endParaRPr/>
                    </a:p>
                    <a:p>
                      <a:pPr marL="0" marR="0" lvl="0" indent="0" algn="l" rtl="0">
                        <a:lnSpc>
                          <a:spcPct val="100000"/>
                        </a:lnSpc>
                        <a:spcBef>
                          <a:spcPts val="0"/>
                        </a:spcBef>
                        <a:spcAft>
                          <a:spcPts val="0"/>
                        </a:spcAft>
                        <a:buClr>
                          <a:schemeClr val="dk1"/>
                        </a:buClr>
                        <a:buSzPts val="1100"/>
                        <a:buFont typeface="Arial"/>
                        <a:buNone/>
                      </a:pPr>
                      <a:r>
                        <a:rPr lang="es-MX" sz="1300" u="none" strike="noStrike" cap="none"/>
                        <a:t>- Se expone y se valora un tema (enfoque subjetivo)</a:t>
                      </a:r>
                      <a:endParaRPr/>
                    </a:p>
                    <a:p>
                      <a:pPr marL="0" marR="0" lvl="0" indent="0" algn="l" rtl="0">
                        <a:lnSpc>
                          <a:spcPct val="100000"/>
                        </a:lnSpc>
                        <a:spcBef>
                          <a:spcPts val="0"/>
                        </a:spcBef>
                        <a:spcAft>
                          <a:spcPts val="0"/>
                        </a:spcAft>
                        <a:buClr>
                          <a:srgbClr val="000000"/>
                        </a:buClr>
                        <a:buSzPts val="1300"/>
                        <a:buFont typeface="Arial"/>
                        <a:buNone/>
                      </a:pPr>
                      <a:r>
                        <a:rPr lang="es-MX" sz="1300" u="none" strike="noStrike" cap="none"/>
                        <a:t>- Su extensión generalmente es breve</a:t>
                      </a:r>
                      <a:endParaRPr/>
                    </a:p>
                    <a:p>
                      <a:pPr marL="0" marR="0" lvl="0" indent="0" algn="l" rtl="0">
                        <a:lnSpc>
                          <a:spcPct val="100000"/>
                        </a:lnSpc>
                        <a:spcBef>
                          <a:spcPts val="0"/>
                        </a:spcBef>
                        <a:spcAft>
                          <a:spcPts val="0"/>
                        </a:spcAft>
                        <a:buNone/>
                      </a:pPr>
                      <a:endParaRPr sz="1300" u="none" strike="noStrike" cap="none"/>
                    </a:p>
                  </a:txBody>
                  <a:tcPr marL="91450" marR="91450" marT="60950" marB="60950"/>
                </a:tc>
                <a:tc>
                  <a:txBody>
                    <a:bodyPr/>
                    <a:lstStyle/>
                    <a:p>
                      <a:pPr marL="0" marR="0" lvl="0" indent="0" algn="l" rtl="0">
                        <a:lnSpc>
                          <a:spcPct val="100000"/>
                        </a:lnSpc>
                        <a:spcBef>
                          <a:spcPts val="0"/>
                        </a:spcBef>
                        <a:spcAft>
                          <a:spcPts val="0"/>
                        </a:spcAft>
                        <a:buNone/>
                      </a:pPr>
                      <a:r>
                        <a:rPr lang="es-MX" sz="1300" u="none" strike="noStrike" cap="none">
                          <a:solidFill>
                            <a:schemeClr val="dk1"/>
                          </a:solidFill>
                          <a:highlight>
                            <a:srgbClr val="FFFFFF"/>
                          </a:highlight>
                          <a:latin typeface="Montserrat"/>
                          <a:ea typeface="Montserrat"/>
                          <a:cs typeface="Montserrat"/>
                          <a:sym typeface="Montserrat"/>
                        </a:rPr>
                        <a:t>-</a:t>
                      </a:r>
                      <a:r>
                        <a:rPr lang="es-MX" sz="1300" u="none" strike="noStrike" cap="none"/>
                        <a:t>El ensayo científico </a:t>
                      </a:r>
                      <a:endParaRPr/>
                    </a:p>
                    <a:p>
                      <a:pPr marL="0" marR="0" lvl="0" indent="0" algn="l" rtl="0">
                        <a:lnSpc>
                          <a:spcPct val="100000"/>
                        </a:lnSpc>
                        <a:spcBef>
                          <a:spcPts val="0"/>
                        </a:spcBef>
                        <a:spcAft>
                          <a:spcPts val="0"/>
                        </a:spcAft>
                        <a:buNone/>
                      </a:pPr>
                      <a:endParaRPr sz="1300" u="none" strike="noStrike" cap="none"/>
                    </a:p>
                    <a:p>
                      <a:pPr marL="0" marR="0" lvl="0" indent="0" algn="l" rtl="0">
                        <a:lnSpc>
                          <a:spcPct val="100000"/>
                        </a:lnSpc>
                        <a:spcBef>
                          <a:spcPts val="0"/>
                        </a:spcBef>
                        <a:spcAft>
                          <a:spcPts val="0"/>
                        </a:spcAft>
                        <a:buNone/>
                      </a:pPr>
                      <a:endParaRPr sz="1300" u="none" strike="noStrike" cap="none"/>
                    </a:p>
                    <a:p>
                      <a:pPr marL="0" marR="0" lvl="0" indent="0" algn="l" rtl="0">
                        <a:lnSpc>
                          <a:spcPct val="100000"/>
                        </a:lnSpc>
                        <a:spcBef>
                          <a:spcPts val="0"/>
                        </a:spcBef>
                        <a:spcAft>
                          <a:spcPts val="0"/>
                        </a:spcAft>
                        <a:buNone/>
                      </a:pPr>
                      <a:endParaRPr sz="1300" u="none" strike="noStrike" cap="none"/>
                    </a:p>
                    <a:p>
                      <a:pPr marL="0" marR="0" lvl="0" indent="0" algn="l" rtl="0">
                        <a:lnSpc>
                          <a:spcPct val="100000"/>
                        </a:lnSpc>
                        <a:spcBef>
                          <a:spcPts val="0"/>
                        </a:spcBef>
                        <a:spcAft>
                          <a:spcPts val="0"/>
                        </a:spcAft>
                        <a:buNone/>
                      </a:pPr>
                      <a:endParaRPr sz="1300" u="none" strike="noStrike" cap="none"/>
                    </a:p>
                    <a:p>
                      <a:pPr marL="0" marR="0" lvl="0" indent="0" algn="l" rtl="0">
                        <a:lnSpc>
                          <a:spcPct val="100000"/>
                        </a:lnSpc>
                        <a:spcBef>
                          <a:spcPts val="0"/>
                        </a:spcBef>
                        <a:spcAft>
                          <a:spcPts val="0"/>
                        </a:spcAft>
                        <a:buNone/>
                      </a:pPr>
                      <a:endParaRPr sz="1300" u="none" strike="noStrike" cap="none"/>
                    </a:p>
                    <a:p>
                      <a:pPr marL="0" marR="0" lvl="0" indent="0" algn="l" rtl="0">
                        <a:lnSpc>
                          <a:spcPct val="100000"/>
                        </a:lnSpc>
                        <a:spcBef>
                          <a:spcPts val="0"/>
                        </a:spcBef>
                        <a:spcAft>
                          <a:spcPts val="0"/>
                        </a:spcAft>
                        <a:buNone/>
                      </a:pPr>
                      <a:endParaRPr sz="1300" u="none" strike="noStrike" cap="none"/>
                    </a:p>
                  </a:txBody>
                  <a:tcPr marL="91450" marR="91450" marT="60950" marB="60950">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s-MX" sz="1300" u="none" strike="noStrike" cap="none"/>
                        <a:t>se caracteriza por tratar un tema científico desde un punto de vista creativo. Es decir se combina el razonamiento científico con la creatividad artística. En este tipo de ensayo se toma de la ciencia la meta de buscar y explorar la realidad en la búsqueda de la verdad, </a:t>
                      </a:r>
                      <a:endParaRPr sz="1300" u="none" strike="noStrike" cap="none"/>
                    </a:p>
                  </a:txBody>
                  <a:tcPr marL="91450" marR="91450" marT="60950" marB="60950">
                    <a:lnB w="12700" cap="flat" cmpd="sng">
                      <a:solidFill>
                        <a:schemeClr val="dk1"/>
                      </a:solidFill>
                      <a:prstDash val="solid"/>
                      <a:round/>
                      <a:headEnd type="none" w="sm" len="sm"/>
                      <a:tailEnd type="none" w="sm" len="sm"/>
                    </a:lnB>
                  </a:tcPr>
                </a:tc>
              </a:tr>
              <a:tr h="2079125">
                <a:tc vMerge="1">
                  <a:txBody>
                    <a:bodyPr/>
                    <a:lstStyle/>
                    <a:p>
                      <a:endParaRPr lang="es-MX"/>
                    </a:p>
                  </a:txBody>
                  <a:tcPr/>
                </a:tc>
                <a:tc vMerge="1">
                  <a:txBody>
                    <a:bodyPr/>
                    <a:lstStyle/>
                    <a:p>
                      <a:endParaRPr lang="es-MX"/>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s-MX" sz="1300" u="none" strike="noStrike" cap="none"/>
                        <a:t>-El ensayo argumentativo </a:t>
                      </a:r>
                      <a:endParaRPr sz="1300" u="none" strike="noStrike" cap="none"/>
                    </a:p>
                    <a:p>
                      <a:pPr marL="0" marR="0" lvl="0" indent="0" algn="l" rtl="0">
                        <a:lnSpc>
                          <a:spcPct val="100000"/>
                        </a:lnSpc>
                        <a:spcBef>
                          <a:spcPts val="0"/>
                        </a:spcBef>
                        <a:spcAft>
                          <a:spcPts val="0"/>
                        </a:spcAft>
                        <a:buNone/>
                      </a:pPr>
                      <a:endParaRPr sz="1300" u="none" strike="noStrike" cap="none"/>
                    </a:p>
                  </a:txBody>
                  <a:tcPr marL="91450" marR="91450" marT="60950" marB="60950">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r>
                        <a:rPr lang="es-MX" sz="1300" u="none" strike="noStrike" cap="none"/>
                        <a:t>pretende defender mediante el razonamiento una tesis o idea propuesta con el objetivo de convencer al lector de la postura defendida. Pese a que tratan los temas con profundidad, suelen ser ensayos breves</a:t>
                      </a:r>
                      <a:endParaRPr sz="1300" u="none" strike="noStrike" cap="none"/>
                    </a:p>
                  </a:txBody>
                  <a:tcPr marL="91450" marR="91450" marT="60950" marB="60950">
                    <a:lnT w="12700" cap="flat" cmpd="sng">
                      <a:solidFill>
                        <a:schemeClr val="dk1"/>
                      </a:solidFill>
                      <a:prstDash val="solid"/>
                      <a:round/>
                      <a:headEnd type="none" w="sm" len="sm"/>
                      <a:tailEnd type="none" w="sm" len="sm"/>
                    </a:lnT>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aphicFrame>
        <p:nvGraphicFramePr>
          <p:cNvPr id="138" name="Shape 138"/>
          <p:cNvGraphicFramePr/>
          <p:nvPr/>
        </p:nvGraphicFramePr>
        <p:xfrm>
          <a:off x="8062" y="0"/>
          <a:ext cx="9135900" cy="6885375"/>
        </p:xfrm>
        <a:graphic>
          <a:graphicData uri="http://schemas.openxmlformats.org/drawingml/2006/table">
            <a:tbl>
              <a:tblPr firstRow="1" bandRow="1">
                <a:noFill/>
                <a:tableStyleId>{A649C933-7FAA-44B4-AC3B-345A845FCA89}</a:tableStyleId>
              </a:tblPr>
              <a:tblGrid>
                <a:gridCol w="2283975"/>
                <a:gridCol w="2283975"/>
                <a:gridCol w="2283975"/>
                <a:gridCol w="2283975"/>
              </a:tblGrid>
              <a:tr h="6885375">
                <a:tc>
                  <a:txBody>
                    <a:bodyPr/>
                    <a:lstStyle/>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ctr" rtl="0">
                        <a:lnSpc>
                          <a:spcPct val="100000"/>
                        </a:lnSpc>
                        <a:spcBef>
                          <a:spcPts val="0"/>
                        </a:spcBef>
                        <a:spcAft>
                          <a:spcPts val="0"/>
                        </a:spcAft>
                        <a:buNone/>
                      </a:pPr>
                      <a:r>
                        <a:rPr lang="es-MX" sz="1600" u="none" strike="noStrike" cap="none"/>
                        <a:t>Monografía</a:t>
                      </a:r>
                      <a:endParaRPr sz="1600" u="none" strike="noStrike" cap="none"/>
                    </a:p>
                  </a:txBody>
                  <a:tcPr marL="91450" marR="91450" marT="60950" marB="60950"/>
                </a:tc>
                <a:tc>
                  <a:txBody>
                    <a:bodyPr/>
                    <a:lstStyle/>
                    <a:p>
                      <a:pPr marL="0" marR="0" lvl="0" indent="0" algn="l" rtl="0">
                        <a:lnSpc>
                          <a:spcPct val="100000"/>
                        </a:lnSpc>
                        <a:spcBef>
                          <a:spcPts val="0"/>
                        </a:spcBef>
                        <a:spcAft>
                          <a:spcPts val="0"/>
                        </a:spcAft>
                        <a:buNone/>
                      </a:pPr>
                      <a:r>
                        <a:rPr lang="es-MX" sz="1600" u="none" strike="noStrike" cap="none"/>
                        <a:t>-Prólogo</a:t>
                      </a:r>
                      <a:endParaRPr/>
                    </a:p>
                    <a:p>
                      <a:pPr marL="0" marR="0" lvl="0" indent="0" algn="l" rtl="0">
                        <a:lnSpc>
                          <a:spcPct val="100000"/>
                        </a:lnSpc>
                        <a:spcBef>
                          <a:spcPts val="0"/>
                        </a:spcBef>
                        <a:spcAft>
                          <a:spcPts val="0"/>
                        </a:spcAft>
                        <a:buNone/>
                      </a:pPr>
                      <a:r>
                        <a:rPr lang="es-MX" sz="1600" u="none" strike="noStrike" cap="none"/>
                        <a:t>-Introducción. </a:t>
                      </a:r>
                      <a:endParaRPr/>
                    </a:p>
                    <a:p>
                      <a:pPr marL="0" marR="0" lvl="0" indent="0" algn="l" rtl="0">
                        <a:lnSpc>
                          <a:spcPct val="100000"/>
                        </a:lnSpc>
                        <a:spcBef>
                          <a:spcPts val="0"/>
                        </a:spcBef>
                        <a:spcAft>
                          <a:spcPts val="0"/>
                        </a:spcAft>
                        <a:buNone/>
                      </a:pPr>
                      <a:r>
                        <a:rPr lang="es-MX" sz="1600" u="none" strike="noStrike" cap="none"/>
                        <a:t>-Cuerpo o desarrollo.</a:t>
                      </a:r>
                      <a:endParaRPr/>
                    </a:p>
                    <a:p>
                      <a:pPr marL="0" marR="0" lvl="0" indent="0" algn="l" rtl="0">
                        <a:lnSpc>
                          <a:spcPct val="100000"/>
                        </a:lnSpc>
                        <a:spcBef>
                          <a:spcPts val="0"/>
                        </a:spcBef>
                        <a:spcAft>
                          <a:spcPts val="0"/>
                        </a:spcAft>
                        <a:buNone/>
                      </a:pPr>
                      <a:r>
                        <a:rPr lang="es-MX" sz="1600" u="none" strike="noStrike" cap="none"/>
                        <a:t>-Corpus empleado en la    investigación (optativo). Se expone el material analizado (producto de encuestas, textos literarios, etc.).                         -Bibliografía. </a:t>
                      </a:r>
                      <a:endParaRPr/>
                    </a:p>
                    <a:p>
                      <a:pPr marL="0" marR="0" lvl="0" indent="0" algn="l" rtl="0">
                        <a:lnSpc>
                          <a:spcPct val="100000"/>
                        </a:lnSpc>
                        <a:spcBef>
                          <a:spcPts val="0"/>
                        </a:spcBef>
                        <a:spcAft>
                          <a:spcPts val="0"/>
                        </a:spcAft>
                        <a:buNone/>
                      </a:pPr>
                      <a:r>
                        <a:rPr lang="es-MX" sz="1600" u="none" strike="noStrike" cap="none"/>
                        <a:t>-Índice general. </a:t>
                      </a:r>
                      <a:endParaRPr/>
                    </a:p>
                    <a:p>
                      <a:pPr marL="0" marR="0" lvl="0" indent="0" algn="l" rtl="0">
                        <a:lnSpc>
                          <a:spcPct val="100000"/>
                        </a:lnSpc>
                        <a:spcBef>
                          <a:spcPts val="0"/>
                        </a:spcBef>
                        <a:spcAft>
                          <a:spcPts val="0"/>
                        </a:spcAft>
                        <a:buNone/>
                      </a:pPr>
                      <a:r>
                        <a:rPr lang="es-MX" sz="1600" u="none" strike="noStrike" cap="none"/>
                        <a:t>-Índice analítico de materias (optativo). </a:t>
                      </a:r>
                      <a:endParaRPr/>
                    </a:p>
                    <a:p>
                      <a:pPr marL="0" marR="0" lvl="0" indent="0" algn="l" rtl="0">
                        <a:lnSpc>
                          <a:spcPct val="100000"/>
                        </a:lnSpc>
                        <a:spcBef>
                          <a:spcPts val="0"/>
                        </a:spcBef>
                        <a:spcAft>
                          <a:spcPts val="0"/>
                        </a:spcAft>
                        <a:buNone/>
                      </a:pPr>
                      <a:r>
                        <a:rPr lang="es-MX" sz="1600" u="none" strike="noStrike" cap="none"/>
                        <a:t>-Anexos (optativos). </a:t>
                      </a:r>
                      <a:endParaRPr/>
                    </a:p>
                    <a:p>
                      <a:pPr marL="0" marR="0" lvl="0" indent="0" algn="l" rtl="0">
                        <a:lnSpc>
                          <a:spcPct val="100000"/>
                        </a:lnSpc>
                        <a:spcBef>
                          <a:spcPts val="0"/>
                        </a:spcBef>
                        <a:spcAft>
                          <a:spcPts val="0"/>
                        </a:spcAft>
                        <a:buNone/>
                      </a:pPr>
                      <a:r>
                        <a:rPr lang="es-MX" sz="1600" u="none" strike="noStrike" cap="none"/>
                        <a:t>extensión, lo más habitual es que las monografías tengan entre diez y cuarenta páginas, dependiendo del nivel de formación que esté cursando el autor  y tema.</a:t>
                      </a:r>
                      <a:endParaRPr/>
                    </a:p>
                    <a:p>
                      <a:pPr marL="0" marR="0" lvl="0" indent="0" algn="l" rtl="0">
                        <a:lnSpc>
                          <a:spcPct val="100000"/>
                        </a:lnSpc>
                        <a:spcBef>
                          <a:spcPts val="0"/>
                        </a:spcBef>
                        <a:spcAft>
                          <a:spcPts val="0"/>
                        </a:spcAft>
                        <a:buNone/>
                      </a:pPr>
                      <a:r>
                        <a:rPr lang="es-MX" sz="1600" u="none" strike="noStrike" cap="none"/>
                        <a:t>elaborar una investigación</a:t>
                      </a:r>
                      <a:endParaRPr sz="1600" u="none" strike="noStrike" cap="none"/>
                    </a:p>
                  </a:txBody>
                  <a:tcPr marL="91450" marR="91450" marT="60950" marB="60950"/>
                </a:tc>
                <a:tc>
                  <a:txBody>
                    <a:bodyPr/>
                    <a:lstStyle/>
                    <a:p>
                      <a:pPr marL="0" marR="0" lvl="0" indent="0" algn="l" rtl="0">
                        <a:lnSpc>
                          <a:spcPct val="100000"/>
                        </a:lnSpc>
                        <a:spcBef>
                          <a:spcPts val="0"/>
                        </a:spcBef>
                        <a:spcAft>
                          <a:spcPts val="0"/>
                        </a:spcAft>
                        <a:buNone/>
                      </a:pPr>
                      <a:r>
                        <a:rPr lang="es-MX" sz="1600" b="0" i="0" u="none" strike="noStrike" cap="none">
                          <a:solidFill>
                            <a:schemeClr val="dk1"/>
                          </a:solidFill>
                          <a:latin typeface="Arial"/>
                          <a:ea typeface="Arial"/>
                          <a:cs typeface="Arial"/>
                          <a:sym typeface="Arial"/>
                        </a:rPr>
                        <a:t>*  Monografía de investigación. </a:t>
                      </a:r>
                      <a:endParaRPr/>
                    </a:p>
                    <a:p>
                      <a:pPr marL="285750" marR="0" lvl="0" indent="-285750" algn="l" rtl="0">
                        <a:lnSpc>
                          <a:spcPct val="100000"/>
                        </a:lnSpc>
                        <a:spcBef>
                          <a:spcPts val="0"/>
                        </a:spcBef>
                        <a:spcAft>
                          <a:spcPts val="0"/>
                        </a:spcAft>
                        <a:buClr>
                          <a:srgbClr val="000000"/>
                        </a:buClr>
                        <a:buSzPts val="1600"/>
                        <a:buFont typeface="Arial"/>
                        <a:buChar char="•"/>
                      </a:pPr>
                      <a:r>
                        <a:rPr lang="es-MX" sz="1600" b="0" i="0" u="none" strike="noStrike" cap="none">
                          <a:solidFill>
                            <a:schemeClr val="dk1"/>
                          </a:solidFill>
                          <a:latin typeface="Arial"/>
                          <a:ea typeface="Arial"/>
                          <a:cs typeface="Arial"/>
                          <a:sym typeface="Arial"/>
                        </a:rPr>
                        <a:t>Monografía de compilación.</a:t>
                      </a:r>
                      <a:endParaRPr/>
                    </a:p>
                    <a:p>
                      <a:pPr marL="285750" marR="0" lvl="0" indent="-285750" algn="l" rtl="0">
                        <a:lnSpc>
                          <a:spcPct val="100000"/>
                        </a:lnSpc>
                        <a:spcBef>
                          <a:spcPts val="0"/>
                        </a:spcBef>
                        <a:spcAft>
                          <a:spcPts val="0"/>
                        </a:spcAft>
                        <a:buClr>
                          <a:srgbClr val="000000"/>
                        </a:buClr>
                        <a:buSzPts val="1600"/>
                        <a:buFont typeface="Arial"/>
                        <a:buChar char="•"/>
                      </a:pPr>
                      <a:r>
                        <a:rPr lang="es-MX" sz="1600" b="0" i="0" u="none" strike="noStrike" cap="none">
                          <a:solidFill>
                            <a:schemeClr val="dk1"/>
                          </a:solidFill>
                          <a:latin typeface="Arial"/>
                          <a:ea typeface="Arial"/>
                          <a:cs typeface="Arial"/>
                          <a:sym typeface="Arial"/>
                        </a:rPr>
                        <a:t> * Monografía de análisis de experiencias.</a:t>
                      </a:r>
                      <a:endParaRPr sz="1600" u="none" strike="noStrike" cap="none"/>
                    </a:p>
                  </a:txBody>
                  <a:tcPr marL="91450" marR="91450" marT="60950" marB="60950"/>
                </a:tc>
                <a:tc>
                  <a:txBody>
                    <a:bodyPr/>
                    <a:lstStyle/>
                    <a:p>
                      <a:pPr marL="0" marR="0" lvl="0" indent="0" algn="just" rtl="0">
                        <a:lnSpc>
                          <a:spcPct val="100000"/>
                        </a:lnSpc>
                        <a:spcBef>
                          <a:spcPts val="0"/>
                        </a:spcBef>
                        <a:spcAft>
                          <a:spcPts val="0"/>
                        </a:spcAft>
                        <a:buNone/>
                      </a:pPr>
                      <a:r>
                        <a:rPr lang="es-MX" sz="1600" u="none" strike="noStrike" cap="none"/>
                        <a:t>Informar sobre los conocimientos del autor sobre un tema determinado y las técnicas de investigación</a:t>
                      </a:r>
                      <a:endParaRPr sz="1600" u="none" strike="noStrike" cap="none"/>
                    </a:p>
                  </a:txBody>
                  <a:tcPr marL="91450" marR="91450" marT="60950" marB="609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aphicFrame>
        <p:nvGraphicFramePr>
          <p:cNvPr id="143" name="Shape 143"/>
          <p:cNvGraphicFramePr/>
          <p:nvPr/>
        </p:nvGraphicFramePr>
        <p:xfrm>
          <a:off x="8062" y="-64056"/>
          <a:ext cx="9135900" cy="6949420"/>
        </p:xfrm>
        <a:graphic>
          <a:graphicData uri="http://schemas.openxmlformats.org/drawingml/2006/table">
            <a:tbl>
              <a:tblPr firstRow="1" bandRow="1">
                <a:noFill/>
                <a:tableStyleId>{A649C933-7FAA-44B4-AC3B-345A845FCA89}</a:tableStyleId>
              </a:tblPr>
              <a:tblGrid>
                <a:gridCol w="2283975"/>
                <a:gridCol w="2283975"/>
                <a:gridCol w="2283975"/>
                <a:gridCol w="2283975"/>
              </a:tblGrid>
              <a:tr h="6885375">
                <a:tc>
                  <a:txBody>
                    <a:bodyPr/>
                    <a:lstStyle/>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l" rtl="0">
                        <a:lnSpc>
                          <a:spcPct val="100000"/>
                        </a:lnSpc>
                        <a:spcBef>
                          <a:spcPts val="0"/>
                        </a:spcBef>
                        <a:spcAft>
                          <a:spcPts val="0"/>
                        </a:spcAft>
                        <a:buNone/>
                      </a:pPr>
                      <a:endParaRPr sz="1600" u="none" strike="noStrike" cap="none"/>
                    </a:p>
                    <a:p>
                      <a:pPr marL="0" marR="0" lvl="0" indent="0" algn="ctr" rtl="0">
                        <a:lnSpc>
                          <a:spcPct val="100000"/>
                        </a:lnSpc>
                        <a:spcBef>
                          <a:spcPts val="0"/>
                        </a:spcBef>
                        <a:spcAft>
                          <a:spcPts val="0"/>
                        </a:spcAft>
                        <a:buNone/>
                      </a:pPr>
                      <a:r>
                        <a:rPr lang="es-MX" sz="1600" u="none" strike="noStrike" cap="none"/>
                        <a:t>Ponencia </a:t>
                      </a:r>
                      <a:endParaRPr sz="1600" u="none" strike="noStrike" cap="none"/>
                    </a:p>
                  </a:txBody>
                  <a:tcPr marL="91450" marR="91450" marT="60950" marB="60950"/>
                </a:tc>
                <a:tc>
                  <a:txBody>
                    <a:bodyPr/>
                    <a:lstStyle/>
                    <a:p>
                      <a:pPr marL="0" marR="0" lvl="0" indent="0" algn="l" rtl="0">
                        <a:lnSpc>
                          <a:spcPct val="100000"/>
                        </a:lnSpc>
                        <a:spcBef>
                          <a:spcPts val="0"/>
                        </a:spcBef>
                        <a:spcAft>
                          <a:spcPts val="0"/>
                        </a:spcAft>
                        <a:buNone/>
                      </a:pPr>
                      <a:r>
                        <a:rPr lang="es-MX" sz="1600" b="0" i="0" u="none" strike="noStrike" cap="none">
                          <a:solidFill>
                            <a:srgbClr val="262626"/>
                          </a:solidFill>
                          <a:latin typeface="Arial"/>
                          <a:ea typeface="Arial"/>
                          <a:cs typeface="Arial"/>
                          <a:sym typeface="Arial"/>
                        </a:rPr>
                        <a:t>Una ponencia se usa para la presentación de los aspectos más relevantes mediante un análisis breve de un cuerpo de resultados mayor. También es posible enseñar una sola parte del trabajo si así se lo cree conveniente.</a:t>
                      </a:r>
                      <a:endParaRPr sz="1600" b="0" i="0" u="none" strike="noStrike" cap="none">
                        <a:solidFill>
                          <a:srgbClr val="262626"/>
                        </a:solidFill>
                        <a:latin typeface="Arial"/>
                        <a:ea typeface="Arial"/>
                        <a:cs typeface="Arial"/>
                        <a:sym typeface="Arial"/>
                      </a:endParaRPr>
                    </a:p>
                    <a:p>
                      <a:pPr marL="0" marR="0" lvl="0" indent="0" algn="l" rtl="0">
                        <a:lnSpc>
                          <a:spcPct val="100000"/>
                        </a:lnSpc>
                        <a:spcBef>
                          <a:spcPts val="0"/>
                        </a:spcBef>
                        <a:spcAft>
                          <a:spcPts val="0"/>
                        </a:spcAft>
                        <a:buNone/>
                      </a:pPr>
                      <a:r>
                        <a:rPr lang="es-MX" sz="1600" b="0" i="0" u="none" strike="noStrike" cap="none">
                          <a:solidFill>
                            <a:srgbClr val="262626"/>
                          </a:solidFill>
                          <a:latin typeface="Arial"/>
                          <a:ea typeface="Arial"/>
                          <a:cs typeface="Arial"/>
                          <a:sym typeface="Arial"/>
                        </a:rPr>
                        <a:t> El propósito principal de las ponencias consiste en adelantar parte de los resultados más relevantes, siempre fundamentando adecuadamente lo que se mencione.</a:t>
                      </a:r>
                      <a:endParaRPr sz="1600" b="0" i="0" u="none" strike="noStrike" cap="none">
                        <a:solidFill>
                          <a:srgbClr val="262626"/>
                        </a:solidFill>
                        <a:latin typeface="Arial"/>
                        <a:ea typeface="Arial"/>
                        <a:cs typeface="Arial"/>
                        <a:sym typeface="Arial"/>
                      </a:endParaRPr>
                    </a:p>
                    <a:p>
                      <a:pPr marL="0" marR="0" lvl="0" indent="0" algn="l" rtl="0">
                        <a:lnSpc>
                          <a:spcPct val="100000"/>
                        </a:lnSpc>
                        <a:spcBef>
                          <a:spcPts val="0"/>
                        </a:spcBef>
                        <a:spcAft>
                          <a:spcPts val="0"/>
                        </a:spcAft>
                        <a:buNone/>
                      </a:pPr>
                      <a:r>
                        <a:rPr lang="es-MX" sz="1600" b="0" i="0" u="none" strike="noStrike" cap="none">
                          <a:solidFill>
                            <a:srgbClr val="262626"/>
                          </a:solidFill>
                          <a:latin typeface="Arial"/>
                          <a:ea typeface="Arial"/>
                          <a:cs typeface="Arial"/>
                          <a:sym typeface="Arial"/>
                        </a:rPr>
                        <a:t>Generalmente las ponencias son un derivado de un trabajo de mayor extensión, por esa razón se acude a ellas como una reseña o una parte del trabajo.</a:t>
                      </a:r>
                      <a:endParaRPr sz="1600" b="0" i="0" u="none" strike="noStrike" cap="none">
                        <a:solidFill>
                          <a:srgbClr val="262626"/>
                        </a:solidFill>
                        <a:latin typeface="Arial"/>
                        <a:ea typeface="Arial"/>
                        <a:cs typeface="Arial"/>
                        <a:sym typeface="Arial"/>
                      </a:endParaRPr>
                    </a:p>
                  </a:txBody>
                  <a:tcPr marL="91450" marR="91450" marT="60950" marB="60950"/>
                </a:tc>
                <a:tc>
                  <a:txBody>
                    <a:bodyPr/>
                    <a:lstStyle/>
                    <a:p>
                      <a:pPr marL="0" marR="0" lvl="0" indent="0" algn="l" rtl="0">
                        <a:lnSpc>
                          <a:spcPct val="100000"/>
                        </a:lnSpc>
                        <a:spcBef>
                          <a:spcPts val="0"/>
                        </a:spcBef>
                        <a:spcAft>
                          <a:spcPts val="0"/>
                        </a:spcAft>
                        <a:buNone/>
                      </a:pPr>
                      <a:r>
                        <a:rPr lang="es-MX" sz="1600" b="0" i="0" u="none" strike="noStrike" cap="none">
                          <a:solidFill>
                            <a:schemeClr val="dk1"/>
                          </a:solidFill>
                          <a:latin typeface="Arial"/>
                          <a:ea typeface="Arial"/>
                          <a:cs typeface="Arial"/>
                          <a:sym typeface="Arial"/>
                        </a:rPr>
                        <a:t>Economista</a:t>
                      </a:r>
                      <a:endParaRPr/>
                    </a:p>
                    <a:p>
                      <a:pPr marL="0" marR="0" lvl="0" indent="0" algn="l" rtl="0">
                        <a:lnSpc>
                          <a:spcPct val="100000"/>
                        </a:lnSpc>
                        <a:spcBef>
                          <a:spcPts val="0"/>
                        </a:spcBef>
                        <a:spcAft>
                          <a:spcPts val="0"/>
                        </a:spcAft>
                        <a:buNone/>
                      </a:pPr>
                      <a:r>
                        <a:rPr lang="es-MX" sz="1600" b="0" i="0" u="none" strike="noStrike" cap="none">
                          <a:solidFill>
                            <a:schemeClr val="dk1"/>
                          </a:solidFill>
                          <a:latin typeface="Arial"/>
                          <a:ea typeface="Arial"/>
                          <a:cs typeface="Arial"/>
                          <a:sym typeface="Arial"/>
                        </a:rPr>
                        <a:t>El lanzamiento de productos en el marco de un evento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s-MX" sz="1600" b="0" i="0" u="none" strike="noStrike" cap="none">
                          <a:solidFill>
                            <a:schemeClr val="dk1"/>
                          </a:solidFill>
                          <a:latin typeface="Arial"/>
                          <a:ea typeface="Arial"/>
                          <a:cs typeface="Arial"/>
                          <a:sym typeface="Arial"/>
                        </a:rPr>
                        <a:t>Exposiciones científicas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s-MX" sz="1600" b="0" i="0" u="none" strike="noStrike" cap="none">
                          <a:solidFill>
                            <a:schemeClr val="dk1"/>
                          </a:solidFill>
                          <a:latin typeface="Arial"/>
                          <a:ea typeface="Arial"/>
                          <a:cs typeface="Arial"/>
                          <a:sym typeface="Arial"/>
                        </a:rPr>
                        <a:t>Argumentación académica</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u="none" strike="noStrike" cap="none"/>
                    </a:p>
                  </a:txBody>
                  <a:tcPr marL="91450" marR="91450" marT="60950" marB="60950"/>
                </a:tc>
                <a:tc>
                  <a:txBody>
                    <a:bodyPr/>
                    <a:lstStyle/>
                    <a:p>
                      <a:pPr marL="0" marR="0" lvl="0" indent="0" algn="just" rtl="0">
                        <a:lnSpc>
                          <a:spcPct val="100000"/>
                        </a:lnSpc>
                        <a:spcBef>
                          <a:spcPts val="0"/>
                        </a:spcBef>
                        <a:spcAft>
                          <a:spcPts val="0"/>
                        </a:spcAft>
                        <a:buNone/>
                      </a:pPr>
                      <a:r>
                        <a:rPr lang="es-MX" sz="1600" b="0" i="0" u="none" strike="noStrike" cap="none">
                          <a:solidFill>
                            <a:schemeClr val="dk1"/>
                          </a:solidFill>
                          <a:latin typeface="Arial"/>
                          <a:ea typeface="Arial"/>
                          <a:cs typeface="Arial"/>
                          <a:sym typeface="Arial"/>
                        </a:rPr>
                        <a:t>Se utiliza en su mayoría para presentarse en algún evento científico, seminario congreso, simposio etc. Suelen ser trabajos breves, que se destinan a la discusión colectiva.</a:t>
                      </a:r>
                      <a:endParaRPr sz="1600" u="none" strike="noStrike" cap="none"/>
                    </a:p>
                  </a:txBody>
                  <a:tcPr marL="91450" marR="91450" marT="60950" marB="609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aphicFrame>
        <p:nvGraphicFramePr>
          <p:cNvPr id="143" name="Shape 143"/>
          <p:cNvGraphicFramePr/>
          <p:nvPr>
            <p:extLst>
              <p:ext uri="{D42A27DB-BD31-4B8C-83A1-F6EECF244321}">
                <p14:modId xmlns:p14="http://schemas.microsoft.com/office/powerpoint/2010/main" val="1926459740"/>
              </p:ext>
            </p:extLst>
          </p:nvPr>
        </p:nvGraphicFramePr>
        <p:xfrm>
          <a:off x="0" y="1"/>
          <a:ext cx="9144004" cy="6885375"/>
        </p:xfrm>
        <a:graphic>
          <a:graphicData uri="http://schemas.openxmlformats.org/drawingml/2006/table">
            <a:tbl>
              <a:tblPr firstRow="1" bandRow="1">
                <a:noFill/>
              </a:tblPr>
              <a:tblGrid>
                <a:gridCol w="1890132">
                  <a:extLst>
                    <a:ext uri="{9D8B030D-6E8A-4147-A177-3AD203B41FA5}">
                      <a16:colId xmlns:a16="http://schemas.microsoft.com/office/drawing/2014/main" xmlns="" val="20000"/>
                    </a:ext>
                  </a:extLst>
                </a:gridCol>
                <a:gridCol w="2681870">
                  <a:extLst>
                    <a:ext uri="{9D8B030D-6E8A-4147-A177-3AD203B41FA5}">
                      <a16:colId xmlns:a16="http://schemas.microsoft.com/office/drawing/2014/main" xmlns="" val="20001"/>
                    </a:ext>
                  </a:extLst>
                </a:gridCol>
                <a:gridCol w="2160548">
                  <a:extLst>
                    <a:ext uri="{9D8B030D-6E8A-4147-A177-3AD203B41FA5}">
                      <a16:colId xmlns:a16="http://schemas.microsoft.com/office/drawing/2014/main" xmlns="" val="20002"/>
                    </a:ext>
                  </a:extLst>
                </a:gridCol>
                <a:gridCol w="2411454">
                  <a:extLst>
                    <a:ext uri="{9D8B030D-6E8A-4147-A177-3AD203B41FA5}">
                      <a16:colId xmlns:a16="http://schemas.microsoft.com/office/drawing/2014/main" xmlns="" val="20003"/>
                    </a:ext>
                  </a:extLst>
                </a:gridCol>
              </a:tblGrid>
              <a:tr h="6885375">
                <a:tc>
                  <a:txBody>
                    <a:bodyPr/>
                    <a:lstStyle/>
                    <a:p>
                      <a:pPr marL="0" marR="0" lvl="0" indent="0" algn="l" rtl="0">
                        <a:lnSpc>
                          <a:spcPct val="100000"/>
                        </a:lnSpc>
                        <a:spcBef>
                          <a:spcPts val="0"/>
                        </a:spcBef>
                        <a:spcAft>
                          <a:spcPts val="0"/>
                        </a:spcAft>
                        <a:buNone/>
                      </a:pPr>
                      <a:endParaRPr sz="18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endParaRPr sz="18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r>
                        <a:rPr lang="es-MX" sz="1800" u="none" strike="noStrike" cap="none" dirty="0" smtClean="0">
                          <a:latin typeface="Arial" panose="020B0604020202020204" pitchFamily="34" charset="0"/>
                          <a:cs typeface="Arial" panose="020B0604020202020204" pitchFamily="34" charset="0"/>
                        </a:rPr>
                        <a:t>Proyecto</a:t>
                      </a:r>
                      <a:r>
                        <a:rPr lang="es-MX" sz="1800" u="none" strike="noStrike" cap="none" baseline="0" dirty="0" smtClean="0">
                          <a:latin typeface="Arial" panose="020B0604020202020204" pitchFamily="34" charset="0"/>
                          <a:cs typeface="Arial" panose="020B0604020202020204" pitchFamily="34" charset="0"/>
                        </a:rPr>
                        <a:t> de investigación</a:t>
                      </a:r>
                      <a:endParaRPr sz="1800" u="none" strike="noStrike" cap="none" dirty="0">
                        <a:latin typeface="Arial" panose="020B0604020202020204" pitchFamily="34" charset="0"/>
                        <a:cs typeface="Arial" panose="020B0604020202020204" pitchFamily="34" charset="0"/>
                      </a:endParaRPr>
                    </a:p>
                  </a:txBody>
                  <a:tcPr marL="68588" marR="68588" marT="60950" marB="60950"/>
                </a:tc>
                <a:tc>
                  <a:txBody>
                    <a:bodyPr/>
                    <a:lstStyle/>
                    <a:p>
                      <a:pPr marL="0" marR="0" lvl="0" indent="0" algn="l" rtl="0">
                        <a:lnSpc>
                          <a:spcPct val="100000"/>
                        </a:lnSpc>
                        <a:spcBef>
                          <a:spcPts val="0"/>
                        </a:spcBef>
                        <a:spcAft>
                          <a:spcPts val="0"/>
                        </a:spcAft>
                        <a:buNone/>
                      </a:pP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Describir aquello que</a:t>
                      </a:r>
                    </a:p>
                    <a:p>
                      <a:pPr marL="0" marR="0" lvl="0" indent="0" algn="l" rtl="0">
                        <a:lnSpc>
                          <a:spcPct val="100000"/>
                        </a:lnSpc>
                        <a:spcBef>
                          <a:spcPts val="0"/>
                        </a:spcBef>
                        <a:spcAft>
                          <a:spcPts val="0"/>
                        </a:spcAft>
                        <a:buNone/>
                      </a:pP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es planificado. Es</a:t>
                      </a:r>
                      <a:r>
                        <a:rPr lang="es-MX" sz="1800" b="0" i="0" u="none" strike="noStrike" cap="none" baseline="0" dirty="0" smtClean="0">
                          <a:solidFill>
                            <a:srgbClr val="262626"/>
                          </a:solidFill>
                          <a:latin typeface="Arial" panose="020B0604020202020204" pitchFamily="34" charset="0"/>
                          <a:ea typeface="Arial"/>
                          <a:cs typeface="Arial" panose="020B0604020202020204" pitchFamily="34" charset="0"/>
                          <a:sym typeface="Arial"/>
                        </a:rPr>
                        <a:t> </a:t>
                      </a: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elaborado para</a:t>
                      </a:r>
                    </a:p>
                    <a:p>
                      <a:pPr marL="0" marR="0" lvl="0" indent="0" algn="l" rtl="0">
                        <a:lnSpc>
                          <a:spcPct val="100000"/>
                        </a:lnSpc>
                        <a:spcBef>
                          <a:spcPts val="0"/>
                        </a:spcBef>
                        <a:spcAft>
                          <a:spcPts val="0"/>
                        </a:spcAft>
                        <a:buNone/>
                      </a:pP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presentarse ante un</a:t>
                      </a:r>
                      <a:r>
                        <a:rPr lang="es-MX" sz="1800" b="0" i="0" u="none" strike="noStrike" cap="none" baseline="0" dirty="0" smtClean="0">
                          <a:solidFill>
                            <a:srgbClr val="262626"/>
                          </a:solidFill>
                          <a:latin typeface="Arial" panose="020B0604020202020204" pitchFamily="34" charset="0"/>
                          <a:ea typeface="Arial"/>
                          <a:cs typeface="Arial" panose="020B0604020202020204" pitchFamily="34" charset="0"/>
                          <a:sym typeface="Arial"/>
                        </a:rPr>
                        <a:t> </a:t>
                      </a: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docente o institución</a:t>
                      </a:r>
                      <a:r>
                        <a:rPr lang="es-MX" sz="1800" b="0" i="0" u="none" strike="noStrike" cap="none" baseline="0" dirty="0" smtClean="0">
                          <a:solidFill>
                            <a:srgbClr val="262626"/>
                          </a:solidFill>
                          <a:latin typeface="Arial" panose="020B0604020202020204" pitchFamily="34" charset="0"/>
                          <a:ea typeface="Arial"/>
                          <a:cs typeface="Arial" panose="020B0604020202020204" pitchFamily="34" charset="0"/>
                          <a:sym typeface="Arial"/>
                        </a:rPr>
                        <a:t> </a:t>
                      </a: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para ser aprobado y</a:t>
                      </a:r>
                    </a:p>
                    <a:p>
                      <a:pPr marL="0" marR="0" lvl="0" indent="0" algn="l" rtl="0">
                        <a:lnSpc>
                          <a:spcPct val="100000"/>
                        </a:lnSpc>
                        <a:spcBef>
                          <a:spcPts val="0"/>
                        </a:spcBef>
                        <a:spcAft>
                          <a:spcPts val="0"/>
                        </a:spcAft>
                        <a:buNone/>
                      </a:pP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comenzar el proceso</a:t>
                      </a:r>
                      <a:r>
                        <a:rPr lang="es-MX" sz="1800" b="0" i="0" u="none" strike="noStrike" cap="none" baseline="0" dirty="0" smtClean="0">
                          <a:solidFill>
                            <a:srgbClr val="262626"/>
                          </a:solidFill>
                          <a:latin typeface="Arial" panose="020B0604020202020204" pitchFamily="34" charset="0"/>
                          <a:ea typeface="Arial"/>
                          <a:cs typeface="Arial" panose="020B0604020202020204" pitchFamily="34" charset="0"/>
                          <a:sym typeface="Arial"/>
                        </a:rPr>
                        <a:t> </a:t>
                      </a:r>
                      <a:r>
                        <a:rPr lang="es-MX" sz="1800" b="0" i="0" u="none" strike="noStrike" cap="none" dirty="0" smtClean="0">
                          <a:solidFill>
                            <a:srgbClr val="262626"/>
                          </a:solidFill>
                          <a:latin typeface="Arial" panose="020B0604020202020204" pitchFamily="34" charset="0"/>
                          <a:ea typeface="Arial"/>
                          <a:cs typeface="Arial" panose="020B0604020202020204" pitchFamily="34" charset="0"/>
                          <a:sym typeface="Arial"/>
                        </a:rPr>
                        <a:t>de investigación.</a:t>
                      </a:r>
                      <a:endParaRPr sz="1800" b="0" i="0" u="none" strike="noStrike" cap="none" dirty="0">
                        <a:solidFill>
                          <a:srgbClr val="262626"/>
                        </a:solidFill>
                        <a:latin typeface="Arial" panose="020B0604020202020204" pitchFamily="34" charset="0"/>
                        <a:ea typeface="Arial"/>
                        <a:cs typeface="Arial" panose="020B0604020202020204" pitchFamily="34" charset="0"/>
                        <a:sym typeface="Arial"/>
                      </a:endParaRPr>
                    </a:p>
                  </a:txBody>
                  <a:tcPr marL="68588" marR="68588" marT="60950" marB="60950"/>
                </a:tc>
                <a:tc>
                  <a:txBody>
                    <a:bodyPr/>
                    <a:lstStyle/>
                    <a:p>
                      <a:pPr marL="0" marR="0" lvl="0" indent="0" algn="l" rtl="0">
                        <a:lnSpc>
                          <a:spcPct val="100000"/>
                        </a:lnSpc>
                        <a:spcBef>
                          <a:spcPts val="0"/>
                        </a:spcBef>
                        <a:spcAft>
                          <a:spcPts val="0"/>
                        </a:spcAft>
                        <a:buNone/>
                      </a:pPr>
                      <a:r>
                        <a:rPr lang="es-MX" sz="1800" u="none" strike="noStrike" cap="none" dirty="0" smtClean="0">
                          <a:latin typeface="Arial" panose="020B0604020202020204" pitchFamily="34" charset="0"/>
                          <a:cs typeface="Arial" panose="020B0604020202020204" pitchFamily="34" charset="0"/>
                        </a:rPr>
                        <a:t>*Innovación tecnológica</a:t>
                      </a:r>
                    </a:p>
                    <a:p>
                      <a:pPr marL="0" marR="0" lvl="0" indent="0" algn="l" rtl="0">
                        <a:lnSpc>
                          <a:spcPct val="100000"/>
                        </a:lnSpc>
                        <a:spcBef>
                          <a:spcPts val="0"/>
                        </a:spcBef>
                        <a:spcAft>
                          <a:spcPts val="0"/>
                        </a:spcAft>
                        <a:buNone/>
                      </a:pPr>
                      <a:r>
                        <a:rPr lang="es-MX" sz="1800" u="none" strike="noStrike" cap="none" dirty="0" smtClean="0">
                          <a:latin typeface="Arial" panose="020B0604020202020204" pitchFamily="34" charset="0"/>
                          <a:cs typeface="Arial" panose="020B0604020202020204" pitchFamily="34" charset="0"/>
                        </a:rPr>
                        <a:t>*Investigación científica </a:t>
                      </a:r>
                      <a:endParaRPr sz="1800" u="none" strike="noStrike" cap="none" dirty="0">
                        <a:latin typeface="Arial" panose="020B0604020202020204" pitchFamily="34" charset="0"/>
                        <a:cs typeface="Arial" panose="020B0604020202020204" pitchFamily="34" charset="0"/>
                      </a:endParaRPr>
                    </a:p>
                  </a:txBody>
                  <a:tcPr marL="68588" marR="68588" marT="60950" marB="60950"/>
                </a:tc>
                <a:tc>
                  <a:txBody>
                    <a:bodyPr/>
                    <a:lstStyle/>
                    <a:p>
                      <a:pPr marL="0" marR="0" lvl="0" indent="0" algn="just" rtl="0">
                        <a:lnSpc>
                          <a:spcPct val="100000"/>
                        </a:lnSpc>
                        <a:spcBef>
                          <a:spcPts val="0"/>
                        </a:spcBef>
                        <a:spcAft>
                          <a:spcPts val="0"/>
                        </a:spcAft>
                        <a:buNone/>
                      </a:pPr>
                      <a:r>
                        <a:rPr lang="es-MX" sz="1800" u="none" strike="noStrike" cap="none" dirty="0" smtClean="0">
                          <a:latin typeface="Arial" panose="020B0604020202020204" pitchFamily="34" charset="0"/>
                          <a:cs typeface="Arial" panose="020B0604020202020204" pitchFamily="34" charset="0"/>
                        </a:rPr>
                        <a:t>Describir aquello que</a:t>
                      </a:r>
                    </a:p>
                    <a:p>
                      <a:pPr marL="0" marR="0" lvl="0" indent="0" algn="just" rtl="0">
                        <a:lnSpc>
                          <a:spcPct val="100000"/>
                        </a:lnSpc>
                        <a:spcBef>
                          <a:spcPts val="0"/>
                        </a:spcBef>
                        <a:spcAft>
                          <a:spcPts val="0"/>
                        </a:spcAft>
                        <a:buNone/>
                      </a:pPr>
                      <a:r>
                        <a:rPr lang="es-MX" sz="1800" u="none" strike="noStrike" cap="none" dirty="0" smtClean="0">
                          <a:latin typeface="Arial" panose="020B0604020202020204" pitchFamily="34" charset="0"/>
                          <a:cs typeface="Arial" panose="020B0604020202020204" pitchFamily="34" charset="0"/>
                        </a:rPr>
                        <a:t>es planificado. Es</a:t>
                      </a:r>
                      <a:r>
                        <a:rPr lang="es-MX" sz="1800" u="none" strike="noStrike" cap="none" baseline="0" dirty="0" smtClean="0">
                          <a:latin typeface="Arial" panose="020B0604020202020204" pitchFamily="34" charset="0"/>
                          <a:cs typeface="Arial" panose="020B0604020202020204" pitchFamily="34" charset="0"/>
                        </a:rPr>
                        <a:t> </a:t>
                      </a:r>
                      <a:r>
                        <a:rPr lang="es-MX" sz="1800" u="none" strike="noStrike" cap="none" dirty="0" smtClean="0">
                          <a:latin typeface="Arial" panose="020B0604020202020204" pitchFamily="34" charset="0"/>
                          <a:cs typeface="Arial" panose="020B0604020202020204" pitchFamily="34" charset="0"/>
                        </a:rPr>
                        <a:t>elaborado para</a:t>
                      </a:r>
                      <a:r>
                        <a:rPr lang="es-MX" sz="1800" u="none" strike="noStrike" cap="none" baseline="0" dirty="0" smtClean="0">
                          <a:latin typeface="Arial" panose="020B0604020202020204" pitchFamily="34" charset="0"/>
                          <a:cs typeface="Arial" panose="020B0604020202020204" pitchFamily="34" charset="0"/>
                        </a:rPr>
                        <a:t> </a:t>
                      </a:r>
                      <a:r>
                        <a:rPr lang="es-MX" sz="1800" u="none" strike="noStrike" cap="none" dirty="0" smtClean="0">
                          <a:latin typeface="Arial" panose="020B0604020202020204" pitchFamily="34" charset="0"/>
                          <a:cs typeface="Arial" panose="020B0604020202020204" pitchFamily="34" charset="0"/>
                        </a:rPr>
                        <a:t>presentarse ante un</a:t>
                      </a:r>
                    </a:p>
                    <a:p>
                      <a:pPr marL="0" marR="0" lvl="0" indent="0" algn="just" rtl="0">
                        <a:lnSpc>
                          <a:spcPct val="100000"/>
                        </a:lnSpc>
                        <a:spcBef>
                          <a:spcPts val="0"/>
                        </a:spcBef>
                        <a:spcAft>
                          <a:spcPts val="0"/>
                        </a:spcAft>
                        <a:buNone/>
                      </a:pPr>
                      <a:r>
                        <a:rPr lang="es-MX" sz="1800" u="none" strike="noStrike" cap="none" dirty="0" smtClean="0">
                          <a:latin typeface="Arial" panose="020B0604020202020204" pitchFamily="34" charset="0"/>
                          <a:cs typeface="Arial" panose="020B0604020202020204" pitchFamily="34" charset="0"/>
                        </a:rPr>
                        <a:t>docente o institución</a:t>
                      </a:r>
                      <a:r>
                        <a:rPr lang="es-MX" sz="1800" u="none" strike="noStrike" cap="none" baseline="0" dirty="0" smtClean="0">
                          <a:latin typeface="Arial" panose="020B0604020202020204" pitchFamily="34" charset="0"/>
                          <a:cs typeface="Arial" panose="020B0604020202020204" pitchFamily="34" charset="0"/>
                        </a:rPr>
                        <a:t> </a:t>
                      </a:r>
                      <a:r>
                        <a:rPr lang="es-MX" sz="1800" u="none" strike="noStrike" cap="none" dirty="0" smtClean="0">
                          <a:latin typeface="Arial" panose="020B0604020202020204" pitchFamily="34" charset="0"/>
                          <a:cs typeface="Arial" panose="020B0604020202020204" pitchFamily="34" charset="0"/>
                        </a:rPr>
                        <a:t>para ser aprobado y</a:t>
                      </a:r>
                      <a:r>
                        <a:rPr lang="es-MX" sz="1800" u="none" strike="noStrike" cap="none" baseline="0" dirty="0" smtClean="0">
                          <a:latin typeface="Arial" panose="020B0604020202020204" pitchFamily="34" charset="0"/>
                          <a:cs typeface="Arial" panose="020B0604020202020204" pitchFamily="34" charset="0"/>
                        </a:rPr>
                        <a:t> </a:t>
                      </a:r>
                      <a:r>
                        <a:rPr lang="es-MX" sz="1800" u="none" strike="noStrike" cap="none" dirty="0" smtClean="0">
                          <a:latin typeface="Arial" panose="020B0604020202020204" pitchFamily="34" charset="0"/>
                          <a:cs typeface="Arial" panose="020B0604020202020204" pitchFamily="34" charset="0"/>
                        </a:rPr>
                        <a:t>comenzar el proceso</a:t>
                      </a:r>
                      <a:r>
                        <a:rPr lang="es-MX" sz="1800" u="none" strike="noStrike" cap="none" baseline="0" dirty="0" smtClean="0">
                          <a:latin typeface="Arial" panose="020B0604020202020204" pitchFamily="34" charset="0"/>
                          <a:cs typeface="Arial" panose="020B0604020202020204" pitchFamily="34" charset="0"/>
                        </a:rPr>
                        <a:t> </a:t>
                      </a:r>
                      <a:r>
                        <a:rPr lang="es-MX" sz="1800" u="none" strike="noStrike" cap="none" dirty="0" smtClean="0">
                          <a:latin typeface="Arial" panose="020B0604020202020204" pitchFamily="34" charset="0"/>
                          <a:cs typeface="Arial" panose="020B0604020202020204" pitchFamily="34" charset="0"/>
                        </a:rPr>
                        <a:t>de investigación.</a:t>
                      </a:r>
                      <a:endParaRPr sz="1800" u="none" strike="noStrike" cap="none" dirty="0">
                        <a:latin typeface="Arial" panose="020B0604020202020204" pitchFamily="34" charset="0"/>
                        <a:cs typeface="Arial" panose="020B0604020202020204" pitchFamily="34" charset="0"/>
                      </a:endParaRPr>
                    </a:p>
                  </a:txBody>
                  <a:tcPr marL="68588" marR="68588" marT="60950" marB="60950"/>
                </a:tc>
                <a:extLst>
                  <a:ext uri="{0D108BD9-81ED-4DB2-BD59-A6C34878D82A}">
                    <a16:rowId xmlns:a16="http://schemas.microsoft.com/office/drawing/2014/main" xmlns="" val="10000"/>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686484204"/>
              </p:ext>
            </p:extLst>
          </p:nvPr>
        </p:nvGraphicFramePr>
        <p:xfrm>
          <a:off x="3" y="3298690"/>
          <a:ext cx="1890757" cy="3559310"/>
        </p:xfrm>
        <a:graphic>
          <a:graphicData uri="http://schemas.openxmlformats.org/drawingml/2006/table">
            <a:tbl>
              <a:tblPr/>
              <a:tblGrid>
                <a:gridCol w="1890757">
                  <a:extLst>
                    <a:ext uri="{9D8B030D-6E8A-4147-A177-3AD203B41FA5}">
                      <a16:colId xmlns:a16="http://schemas.microsoft.com/office/drawing/2014/main" xmlns="" val="381047001"/>
                    </a:ext>
                  </a:extLst>
                </a:gridCol>
              </a:tblGrid>
              <a:tr h="3559310">
                <a:tc>
                  <a:txBody>
                    <a:bodyPr/>
                    <a:lstStyle/>
                    <a:p>
                      <a:r>
                        <a:rPr lang="es-MX" dirty="0" smtClean="0">
                          <a:latin typeface="Arial" panose="020B0604020202020204" pitchFamily="34" charset="0"/>
                          <a:cs typeface="Arial" panose="020B0604020202020204" pitchFamily="34" charset="0"/>
                        </a:rPr>
                        <a:t>Articulo de investigación</a:t>
                      </a:r>
                      <a:endParaRPr lang="es-MX" dirty="0">
                        <a:latin typeface="Arial" panose="020B0604020202020204" pitchFamily="34" charset="0"/>
                        <a:cs typeface="Arial" panose="020B0604020202020204" pitchFamily="34" charset="0"/>
                      </a:endParaRPr>
                    </a:p>
                  </a:txBody>
                  <a:tcPr marL="68580" marR="6858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96294972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778235886"/>
              </p:ext>
            </p:extLst>
          </p:nvPr>
        </p:nvGraphicFramePr>
        <p:xfrm>
          <a:off x="1888623" y="3298690"/>
          <a:ext cx="2685516" cy="3559310"/>
        </p:xfrm>
        <a:graphic>
          <a:graphicData uri="http://schemas.openxmlformats.org/drawingml/2006/table">
            <a:tbl>
              <a:tblPr/>
              <a:tblGrid>
                <a:gridCol w="2685516">
                  <a:extLst>
                    <a:ext uri="{9D8B030D-6E8A-4147-A177-3AD203B41FA5}">
                      <a16:colId xmlns:a16="http://schemas.microsoft.com/office/drawing/2014/main" xmlns="" val="614372281"/>
                    </a:ext>
                  </a:extLst>
                </a:gridCol>
              </a:tblGrid>
              <a:tr h="3559310">
                <a:tc>
                  <a:txBody>
                    <a:bodyPr/>
                    <a:lstStyle/>
                    <a:p>
                      <a:r>
                        <a:rPr lang="es-MX" dirty="0" smtClean="0">
                          <a:latin typeface="Arial" panose="020B0604020202020204" pitchFamily="34" charset="0"/>
                          <a:cs typeface="Arial" panose="020B0604020202020204" pitchFamily="34" charset="0"/>
                        </a:rPr>
                        <a:t>El artículo de investigación busca</a:t>
                      </a:r>
                    </a:p>
                    <a:p>
                      <a:r>
                        <a:rPr lang="es-MX" dirty="0" smtClean="0">
                          <a:latin typeface="Arial" panose="020B0604020202020204" pitchFamily="34" charset="0"/>
                          <a:cs typeface="Arial" panose="020B0604020202020204" pitchFamily="34" charset="0"/>
                        </a:rPr>
                        <a:t>informar y persuadir. En el caso de la</a:t>
                      </a:r>
                      <a:r>
                        <a:rPr lang="es-MX" baseline="0"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segunda de las funciones, se debe</a:t>
                      </a:r>
                      <a:r>
                        <a:rPr lang="es-MX" baseline="0"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convencer al lector de la</a:t>
                      </a:r>
                      <a:r>
                        <a:rPr lang="es-MX" baseline="0"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importancia</a:t>
                      </a:r>
                      <a:r>
                        <a:rPr lang="es-MX" baseline="0"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y la validez de los resultados de</a:t>
                      </a:r>
                      <a:r>
                        <a:rPr lang="es-MX" baseline="0" dirty="0" smtClean="0">
                          <a:latin typeface="Arial" panose="020B0604020202020204" pitchFamily="34" charset="0"/>
                          <a:cs typeface="Arial" panose="020B0604020202020204" pitchFamily="34" charset="0"/>
                        </a:rPr>
                        <a:t> i</a:t>
                      </a:r>
                      <a:r>
                        <a:rPr lang="es-MX" dirty="0" smtClean="0">
                          <a:latin typeface="Arial" panose="020B0604020202020204" pitchFamily="34" charset="0"/>
                          <a:cs typeface="Arial" panose="020B0604020202020204" pitchFamily="34" charset="0"/>
                        </a:rPr>
                        <a:t>nvestigación</a:t>
                      </a:r>
                    </a:p>
                  </a:txBody>
                  <a:tcPr marL="68580" marR="6858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11571244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453591611"/>
              </p:ext>
            </p:extLst>
          </p:nvPr>
        </p:nvGraphicFramePr>
        <p:xfrm>
          <a:off x="6729816" y="3298690"/>
          <a:ext cx="2414187" cy="3559310"/>
        </p:xfrm>
        <a:graphic>
          <a:graphicData uri="http://schemas.openxmlformats.org/drawingml/2006/table">
            <a:tbl>
              <a:tblPr/>
              <a:tblGrid>
                <a:gridCol w="2414187">
                  <a:extLst>
                    <a:ext uri="{9D8B030D-6E8A-4147-A177-3AD203B41FA5}">
                      <a16:colId xmlns:a16="http://schemas.microsoft.com/office/drawing/2014/main" xmlns="" val="31841765"/>
                    </a:ext>
                  </a:extLst>
                </a:gridCol>
              </a:tblGrid>
              <a:tr h="3559310">
                <a:tc>
                  <a:txBody>
                    <a:bodyPr/>
                    <a:lstStyle/>
                    <a:p>
                      <a:r>
                        <a:rPr lang="es-MX" dirty="0" smtClean="0">
                          <a:latin typeface="Arial" panose="020B0604020202020204" pitchFamily="34" charset="0"/>
                          <a:cs typeface="Arial" panose="020B0604020202020204" pitchFamily="34" charset="0"/>
                        </a:rPr>
                        <a:t>Presentación de</a:t>
                      </a:r>
                      <a:r>
                        <a:rPr lang="es-MX" baseline="0"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resultados de una</a:t>
                      </a:r>
                      <a:r>
                        <a:rPr lang="es-MX" baseline="0"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investigación</a:t>
                      </a:r>
                      <a:r>
                        <a:rPr lang="es-MX" baseline="0"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científica.</a:t>
                      </a:r>
                      <a:endParaRPr lang="es-MX" dirty="0">
                        <a:latin typeface="Arial" panose="020B0604020202020204" pitchFamily="34" charset="0"/>
                        <a:cs typeface="Arial" panose="020B0604020202020204" pitchFamily="34" charset="0"/>
                      </a:endParaRPr>
                    </a:p>
                  </a:txBody>
                  <a:tcPr marL="68580" marR="6858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2349419799"/>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253593991"/>
              </p:ext>
            </p:extLst>
          </p:nvPr>
        </p:nvGraphicFramePr>
        <p:xfrm>
          <a:off x="4572001" y="3298690"/>
          <a:ext cx="2157812" cy="3559310"/>
        </p:xfrm>
        <a:graphic>
          <a:graphicData uri="http://schemas.openxmlformats.org/drawingml/2006/table">
            <a:tbl>
              <a:tblPr/>
              <a:tblGrid>
                <a:gridCol w="2157812">
                  <a:extLst>
                    <a:ext uri="{9D8B030D-6E8A-4147-A177-3AD203B41FA5}">
                      <a16:colId xmlns:a16="http://schemas.microsoft.com/office/drawing/2014/main" xmlns="" val="3625771678"/>
                    </a:ext>
                  </a:extLst>
                </a:gridCol>
              </a:tblGrid>
              <a:tr h="3559310">
                <a:tc>
                  <a:txBody>
                    <a:bodyPr/>
                    <a:lstStyle/>
                    <a:p>
                      <a:r>
                        <a:rPr lang="es-MX" dirty="0" smtClean="0">
                          <a:latin typeface="Arial" panose="020B0604020202020204" pitchFamily="34" charset="0"/>
                          <a:cs typeface="Arial" panose="020B0604020202020204" pitchFamily="34" charset="0"/>
                        </a:rPr>
                        <a:t>*Revisión sistemática</a:t>
                      </a:r>
                    </a:p>
                    <a:p>
                      <a:r>
                        <a:rPr lang="es-MX" dirty="0" smtClean="0">
                          <a:latin typeface="Arial" panose="020B0604020202020204" pitchFamily="34" charset="0"/>
                          <a:cs typeface="Arial" panose="020B0604020202020204" pitchFamily="34" charset="0"/>
                        </a:rPr>
                        <a:t>*Estudios clínicos </a:t>
                      </a:r>
                      <a:r>
                        <a:rPr lang="es-MX" dirty="0" err="1" smtClean="0">
                          <a:latin typeface="Arial" panose="020B0604020202020204" pitchFamily="34" charset="0"/>
                          <a:cs typeface="Arial" panose="020B0604020202020204" pitchFamily="34" charset="0"/>
                        </a:rPr>
                        <a:t>randomizados</a:t>
                      </a:r>
                      <a:endParaRPr lang="es-MX" dirty="0" smtClean="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*Estudio de cohortes</a:t>
                      </a:r>
                    </a:p>
                    <a:p>
                      <a:r>
                        <a:rPr lang="es-MX" dirty="0" smtClean="0">
                          <a:latin typeface="Arial" panose="020B0604020202020204" pitchFamily="34" charset="0"/>
                          <a:cs typeface="Arial" panose="020B0604020202020204" pitchFamily="34" charset="0"/>
                        </a:rPr>
                        <a:t>*Estudios de incidencia</a:t>
                      </a:r>
                    </a:p>
                    <a:p>
                      <a:r>
                        <a:rPr lang="es-MX" dirty="0" smtClean="0">
                          <a:latin typeface="Arial" panose="020B0604020202020204" pitchFamily="34" charset="0"/>
                          <a:cs typeface="Arial" panose="020B0604020202020204" pitchFamily="34" charset="0"/>
                        </a:rPr>
                        <a:t>*Estudio caso control</a:t>
                      </a:r>
                    </a:p>
                    <a:p>
                      <a:r>
                        <a:rPr lang="es-MX" dirty="0" smtClean="0">
                          <a:latin typeface="Arial" panose="020B0604020202020204" pitchFamily="34" charset="0"/>
                          <a:cs typeface="Arial" panose="020B0604020202020204" pitchFamily="34" charset="0"/>
                        </a:rPr>
                        <a:t>*Estudio de serie de paciente</a:t>
                      </a:r>
                    </a:p>
                    <a:p>
                      <a:r>
                        <a:rPr lang="es-MX" dirty="0" smtClean="0">
                          <a:latin typeface="Arial" panose="020B0604020202020204" pitchFamily="34" charset="0"/>
                          <a:cs typeface="Arial" panose="020B0604020202020204" pitchFamily="34" charset="0"/>
                        </a:rPr>
                        <a:t>*Reporte de casos</a:t>
                      </a:r>
                    </a:p>
                    <a:p>
                      <a:r>
                        <a:rPr lang="es-MX" dirty="0" smtClean="0">
                          <a:latin typeface="Arial" panose="020B0604020202020204" pitchFamily="34" charset="0"/>
                          <a:cs typeface="Arial" panose="020B0604020202020204" pitchFamily="34" charset="0"/>
                        </a:rPr>
                        <a:t>*Revisión narrativa</a:t>
                      </a:r>
                      <a:endParaRPr lang="es-MX" dirty="0">
                        <a:latin typeface="Arial" panose="020B0604020202020204" pitchFamily="34" charset="0"/>
                        <a:cs typeface="Arial" panose="020B0604020202020204" pitchFamily="34" charset="0"/>
                      </a:endParaRPr>
                    </a:p>
                  </a:txBody>
                  <a:tcPr marL="68580" marR="6858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2411118683"/>
                  </a:ext>
                </a:extLst>
              </a:tr>
            </a:tbl>
          </a:graphicData>
        </a:graphic>
      </p:graphicFrame>
    </p:spTree>
    <p:extLst>
      <p:ext uri="{BB962C8B-B14F-4D97-AF65-F5344CB8AC3E}">
        <p14:creationId xmlns:p14="http://schemas.microsoft.com/office/powerpoint/2010/main" val="2669516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1223</Words>
  <Application>Microsoft Office PowerPoint</Application>
  <PresentationFormat>Presentación en pantalla (4:3)</PresentationFormat>
  <Paragraphs>157</Paragraphs>
  <Slides>13</Slides>
  <Notes>5</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13</vt:i4>
      </vt:variant>
    </vt:vector>
  </HeadingPairs>
  <TitlesOfParts>
    <vt:vector size="22" baseType="lpstr">
      <vt:lpstr>Arial</vt:lpstr>
      <vt:lpstr>Calibri</vt:lpstr>
      <vt:lpstr>Montserrat</vt:lpstr>
      <vt:lpstr>Times New Roman</vt:lpstr>
      <vt:lpstr>Baskerville Old Face</vt:lpstr>
      <vt:lpstr>Delius</vt:lpstr>
      <vt:lpstr>Simple Light</vt:lpstr>
      <vt:lpstr>1_Simple Light</vt:lpstr>
      <vt:lpstr>2_Simple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Bibliografia</vt:lpstr>
      <vt:lpstr>Presentación de PowerPoint</vt:lpstr>
      <vt:lpstr>Nombre del alumno: Yahaira Lizeth Alvarado Cerda Curso: Taller de producción de textos académicos   grado y sección : 3°A Fecha ________________ Puntos _______________    calificación _______________ El alumno describirá las características de los diferentes documentos académicos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chuy</cp:lastModifiedBy>
  <cp:revision>5</cp:revision>
  <dcterms:modified xsi:type="dcterms:W3CDTF">2018-05-03T00:13:55Z</dcterms:modified>
</cp:coreProperties>
</file>