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9" r:id="rId3"/>
    <p:sldId id="266" r:id="rId4"/>
    <p:sldId id="267" r:id="rId5"/>
    <p:sldId id="268" r:id="rId6"/>
    <p:sldId id="260" r:id="rId7"/>
    <p:sldId id="261" r:id="rId8"/>
    <p:sldId id="262" r:id="rId9"/>
    <p:sldId id="269" r:id="rId10"/>
    <p:sldId id="270" r:id="rId11"/>
    <p:sldId id="263" r:id="rId12"/>
    <p:sldId id="264" r:id="rId13"/>
    <p:sldId id="256" r:id="rId14"/>
    <p:sldId id="265"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2" d="100"/>
          <a:sy n="112" d="100"/>
        </p:scale>
        <p:origin x="4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E5CCC-8AA5-4D56-8B80-D286B9404F79}" type="datetimeFigureOut">
              <a:rPr lang="es-MX" smtClean="0"/>
              <a:t>02/05/2018</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3F2235-DBF0-4C39-A48A-6022FCAAD15D}" type="slidenum">
              <a:rPr lang="es-MX" smtClean="0"/>
              <a:t>‹Nº›</a:t>
            </a:fld>
            <a:endParaRPr lang="es-MX"/>
          </a:p>
        </p:txBody>
      </p:sp>
    </p:spTree>
    <p:extLst>
      <p:ext uri="{BB962C8B-B14F-4D97-AF65-F5344CB8AC3E}">
        <p14:creationId xmlns:p14="http://schemas.microsoft.com/office/powerpoint/2010/main" val="230697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Shape 13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25753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5684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621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9067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8942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474798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86513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312366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64569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81379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80393F4-0954-4057-AEBA-9F382FF74AA5}" type="datetimeFigureOut">
              <a:rPr lang="es-MX" smtClean="0"/>
              <a:t>02/05/2018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75159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80393F4-0954-4057-AEBA-9F382FF74AA5}" type="datetimeFigureOut">
              <a:rPr lang="es-MX" smtClean="0"/>
              <a:t>02/05/2018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350840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80393F4-0954-4057-AEBA-9F382FF74AA5}" type="datetimeFigureOut">
              <a:rPr lang="es-MX" smtClean="0"/>
              <a:t>02/05/2018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7778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80393F4-0954-4057-AEBA-9F382FF74AA5}" type="datetimeFigureOut">
              <a:rPr lang="es-MX" smtClean="0"/>
              <a:t>02/05/2018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1539857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80393F4-0954-4057-AEBA-9F382FF74AA5}" type="datetimeFigureOut">
              <a:rPr lang="es-MX" smtClean="0"/>
              <a:t>02/05/2018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53999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80393F4-0954-4057-AEBA-9F382FF74AA5}" type="datetimeFigureOut">
              <a:rPr lang="es-MX" smtClean="0"/>
              <a:t>02/05/2018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184596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393F4-0954-4057-AEBA-9F382FF74AA5}" type="datetimeFigureOut">
              <a:rPr lang="es-MX" smtClean="0"/>
              <a:t>02/05/2018</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FC7C5-B091-4394-811D-232A66A4AC87}" type="slidenum">
              <a:rPr lang="es-MX" smtClean="0"/>
              <a:t>‹Nº›</a:t>
            </a:fld>
            <a:endParaRPr lang="es-MX"/>
          </a:p>
        </p:txBody>
      </p:sp>
    </p:spTree>
    <p:extLst>
      <p:ext uri="{BB962C8B-B14F-4D97-AF65-F5344CB8AC3E}">
        <p14:creationId xmlns:p14="http://schemas.microsoft.com/office/powerpoint/2010/main" val="34093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2012849" y="2576757"/>
            <a:ext cx="8188975" cy="584775"/>
          </a:xfrm>
          <a:prstGeom prst="rect">
            <a:avLst/>
          </a:prstGeom>
          <a:noFill/>
        </p:spPr>
        <p:txBody>
          <a:bodyPr wrap="square" rtlCol="0">
            <a:spAutoFit/>
          </a:bodyPr>
          <a:lstStyle/>
          <a:p>
            <a:pPr algn="ctr"/>
            <a:r>
              <a:rPr lang="es-MX" sz="3200" dirty="0" smtClean="0">
                <a:latin typeface="Arial" panose="020B0604020202020204" pitchFamily="34" charset="0"/>
                <a:cs typeface="Arial" panose="020B0604020202020204" pitchFamily="34" charset="0"/>
              </a:rPr>
              <a:t>Valeria </a:t>
            </a:r>
            <a:r>
              <a:rPr lang="es-MX" sz="3200" dirty="0" err="1" smtClean="0">
                <a:latin typeface="Arial" panose="020B0604020202020204" pitchFamily="34" charset="0"/>
                <a:cs typeface="Arial" panose="020B0604020202020204" pitchFamily="34" charset="0"/>
              </a:rPr>
              <a:t>Montserrath</a:t>
            </a:r>
            <a:r>
              <a:rPr lang="es-MX" sz="3200" dirty="0" smtClean="0">
                <a:latin typeface="Arial" panose="020B0604020202020204" pitchFamily="34" charset="0"/>
                <a:cs typeface="Arial" panose="020B0604020202020204" pitchFamily="34" charset="0"/>
              </a:rPr>
              <a:t> </a:t>
            </a:r>
            <a:r>
              <a:rPr lang="es-MX" sz="3200" dirty="0" err="1" smtClean="0">
                <a:latin typeface="Arial" panose="020B0604020202020204" pitchFamily="34" charset="0"/>
                <a:cs typeface="Arial" panose="020B0604020202020204" pitchFamily="34" charset="0"/>
              </a:rPr>
              <a:t>Rodriguez</a:t>
            </a:r>
            <a:r>
              <a:rPr lang="es-MX" sz="3200" dirty="0" smtClean="0">
                <a:latin typeface="Arial" panose="020B0604020202020204" pitchFamily="34" charset="0"/>
                <a:cs typeface="Arial" panose="020B0604020202020204" pitchFamily="34" charset="0"/>
              </a:rPr>
              <a:t> </a:t>
            </a:r>
            <a:r>
              <a:rPr lang="es-MX" sz="3200" dirty="0" err="1" smtClean="0">
                <a:latin typeface="Arial" panose="020B0604020202020204" pitchFamily="34" charset="0"/>
                <a:cs typeface="Arial" panose="020B0604020202020204" pitchFamily="34" charset="0"/>
              </a:rPr>
              <a:t>Garcia</a:t>
            </a:r>
            <a:endParaRPr lang="es-MX" sz="3200" dirty="0">
              <a:latin typeface="Arial" panose="020B0604020202020204" pitchFamily="34" charset="0"/>
              <a:cs typeface="Arial" panose="020B0604020202020204" pitchFamily="34" charset="0"/>
            </a:endParaRPr>
          </a:p>
        </p:txBody>
      </p:sp>
      <p:sp>
        <p:nvSpPr>
          <p:cNvPr id="8" name="CuadroTexto 7"/>
          <p:cNvSpPr txBox="1"/>
          <p:nvPr/>
        </p:nvSpPr>
        <p:spPr>
          <a:xfrm>
            <a:off x="3264286" y="1582287"/>
            <a:ext cx="5674407" cy="584775"/>
          </a:xfrm>
          <a:prstGeom prst="rect">
            <a:avLst/>
          </a:prstGeom>
          <a:noFill/>
        </p:spPr>
        <p:txBody>
          <a:bodyPr wrap="square" rtlCol="0">
            <a:spAutoFit/>
          </a:bodyPr>
          <a:lstStyle/>
          <a:p>
            <a:pPr algn="ctr"/>
            <a:r>
              <a:rPr lang="es-MX" sz="3200" b="1" dirty="0" smtClean="0">
                <a:latin typeface="Arial" panose="020B0604020202020204" pitchFamily="34" charset="0"/>
                <a:cs typeface="Arial" panose="020B0604020202020204" pitchFamily="34" charset="0"/>
              </a:rPr>
              <a:t>Optativa</a:t>
            </a:r>
            <a:endParaRPr lang="es-MX" sz="3200" b="1" dirty="0">
              <a:latin typeface="Arial" panose="020B0604020202020204" pitchFamily="34" charset="0"/>
              <a:cs typeface="Arial" panose="020B0604020202020204" pitchFamily="34" charset="0"/>
            </a:endParaRPr>
          </a:p>
        </p:txBody>
      </p:sp>
      <p:sp>
        <p:nvSpPr>
          <p:cNvPr id="9" name="CuadroTexto 8"/>
          <p:cNvSpPr txBox="1"/>
          <p:nvPr/>
        </p:nvSpPr>
        <p:spPr>
          <a:xfrm>
            <a:off x="3162462" y="3100464"/>
            <a:ext cx="5888052" cy="523220"/>
          </a:xfrm>
          <a:prstGeom prst="rect">
            <a:avLst/>
          </a:prstGeom>
          <a:noFill/>
        </p:spPr>
        <p:txBody>
          <a:bodyPr wrap="square" rtlCol="0">
            <a:spAutoFit/>
          </a:bodyPr>
          <a:lstStyle/>
          <a:p>
            <a:pPr algn="ctr"/>
            <a:r>
              <a:rPr lang="es-MX" sz="2800" dirty="0" smtClean="0">
                <a:latin typeface="Arial" panose="020B0604020202020204" pitchFamily="34" charset="0"/>
                <a:cs typeface="Arial" panose="020B0604020202020204" pitchFamily="34" charset="0"/>
              </a:rPr>
              <a:t>Sexto Semestre</a:t>
            </a:r>
            <a:endParaRPr lang="es-MX" sz="2800" dirty="0">
              <a:latin typeface="Arial" panose="020B0604020202020204" pitchFamily="34" charset="0"/>
              <a:cs typeface="Arial" panose="020B0604020202020204" pitchFamily="34" charset="0"/>
            </a:endParaRPr>
          </a:p>
        </p:txBody>
      </p:sp>
      <p:sp>
        <p:nvSpPr>
          <p:cNvPr id="10" name="CuadroTexto 9"/>
          <p:cNvSpPr txBox="1"/>
          <p:nvPr/>
        </p:nvSpPr>
        <p:spPr>
          <a:xfrm>
            <a:off x="345688" y="3999873"/>
            <a:ext cx="11519208" cy="3416320"/>
          </a:xfrm>
          <a:prstGeom prst="rect">
            <a:avLst/>
          </a:prstGeom>
          <a:noFill/>
        </p:spPr>
        <p:txBody>
          <a:bodyPr wrap="square" rtlCol="0">
            <a:spAutoFit/>
          </a:bodyPr>
          <a:lstStyle/>
          <a:p>
            <a:r>
              <a:rPr lang="es-MX" sz="2600" b="1" dirty="0" smtClean="0">
                <a:latin typeface="Arial" panose="020B0604020202020204" pitchFamily="34" charset="0"/>
                <a:cs typeface="Arial" panose="020B0604020202020204" pitchFamily="34" charset="0"/>
              </a:rPr>
              <a:t>Competencias del curso:</a:t>
            </a:r>
          </a:p>
          <a:p>
            <a:r>
              <a:rPr lang="es-MX" sz="2600" dirty="0" smtClean="0">
                <a:latin typeface="Arial" panose="020B0604020202020204" pitchFamily="34" charset="0"/>
                <a:cs typeface="Arial" panose="020B0604020202020204" pitchFamily="34" charset="0"/>
              </a:rPr>
              <a:t>• </a:t>
            </a:r>
            <a:r>
              <a:rPr lang="es-MX" sz="2600" dirty="0">
                <a:latin typeface="Arial" panose="020B0604020202020204" pitchFamily="34" charset="0"/>
                <a:cs typeface="Arial" panose="020B0604020202020204" pitchFamily="34" charset="0"/>
              </a:rPr>
              <a:t>Utiliza la comprensión lectora para ampliar sus conocimientos y como insumo para la producción de textos académicos. </a:t>
            </a:r>
          </a:p>
          <a:p>
            <a:r>
              <a:rPr lang="es-MX" sz="2600" dirty="0">
                <a:latin typeface="Arial" panose="020B0604020202020204" pitchFamily="34" charset="0"/>
                <a:cs typeface="Arial" panose="020B0604020202020204" pitchFamily="34" charset="0"/>
              </a:rPr>
              <a:t>• Diferencia las características particulares de los géneros discursivos que se utilizan en el ámbito de la actividad académica para orientar la elaboración de sus producciones escritas</a:t>
            </a:r>
          </a:p>
          <a:p>
            <a:endParaRPr lang="es-MX" sz="2600" dirty="0">
              <a:latin typeface="Arial" panose="020B0604020202020204" pitchFamily="34" charset="0"/>
              <a:cs typeface="Arial" panose="020B0604020202020204" pitchFamily="34" charset="0"/>
            </a:endParaRPr>
          </a:p>
          <a:p>
            <a:endParaRPr lang="es-MX" sz="2600" dirty="0">
              <a:latin typeface="Arial" panose="020B0604020202020204" pitchFamily="34" charset="0"/>
              <a:cs typeface="Arial" panose="020B0604020202020204" pitchFamily="34" charset="0"/>
            </a:endParaRPr>
          </a:p>
        </p:txBody>
      </p:sp>
      <p:sp>
        <p:nvSpPr>
          <p:cNvPr id="11" name="CuadroTexto 10"/>
          <p:cNvSpPr txBox="1"/>
          <p:nvPr/>
        </p:nvSpPr>
        <p:spPr>
          <a:xfrm>
            <a:off x="5402087" y="6450128"/>
            <a:ext cx="7635143" cy="523220"/>
          </a:xfrm>
          <a:prstGeom prst="rect">
            <a:avLst/>
          </a:prstGeom>
          <a:noFill/>
        </p:spPr>
        <p:txBody>
          <a:bodyPr wrap="square" rtlCol="0">
            <a:spAutoFit/>
          </a:bodyPr>
          <a:lstStyle/>
          <a:p>
            <a:pPr algn="ctr"/>
            <a:r>
              <a:rPr lang="es-MX" sz="2800" dirty="0" smtClean="0">
                <a:latin typeface="Arial" panose="020B0604020202020204" pitchFamily="34" charset="0"/>
                <a:cs typeface="Arial" panose="020B0604020202020204" pitchFamily="34" charset="0"/>
              </a:rPr>
              <a:t>Saltillo Coahuila, 25 de Abril de 2018</a:t>
            </a:r>
            <a:endParaRPr lang="es-MX" sz="2800" dirty="0">
              <a:latin typeface="Arial" panose="020B0604020202020204" pitchFamily="34" charset="0"/>
              <a:cs typeface="Arial" panose="020B0604020202020204" pitchFamily="34" charset="0"/>
            </a:endParaRPr>
          </a:p>
        </p:txBody>
      </p:sp>
      <p:sp>
        <p:nvSpPr>
          <p:cNvPr id="12" name="CuadroTexto 11"/>
          <p:cNvSpPr txBox="1"/>
          <p:nvPr/>
        </p:nvSpPr>
        <p:spPr>
          <a:xfrm>
            <a:off x="2989775" y="2064740"/>
            <a:ext cx="6229884" cy="584775"/>
          </a:xfrm>
          <a:prstGeom prst="rect">
            <a:avLst/>
          </a:prstGeom>
          <a:noFill/>
        </p:spPr>
        <p:txBody>
          <a:bodyPr wrap="square" rtlCol="0">
            <a:spAutoFit/>
          </a:bodyPr>
          <a:lstStyle/>
          <a:p>
            <a:pPr algn="ctr"/>
            <a:r>
              <a:rPr lang="es-MX" sz="3200" dirty="0" smtClean="0">
                <a:latin typeface="Arial" panose="020B0604020202020204" pitchFamily="34" charset="0"/>
                <a:cs typeface="Arial" panose="020B0604020202020204" pitchFamily="34" charset="0"/>
              </a:rPr>
              <a:t>“Cuadro comparativo”</a:t>
            </a:r>
            <a:endParaRPr lang="es-MX" sz="3200" dirty="0">
              <a:latin typeface="Arial" panose="020B0604020202020204" pitchFamily="34" charset="0"/>
              <a:cs typeface="Arial" panose="020B0604020202020204" pitchFamily="34" charset="0"/>
            </a:endParaRPr>
          </a:p>
        </p:txBody>
      </p:sp>
      <p:sp>
        <p:nvSpPr>
          <p:cNvPr id="13" name="CuadroTexto 12"/>
          <p:cNvSpPr txBox="1"/>
          <p:nvPr/>
        </p:nvSpPr>
        <p:spPr>
          <a:xfrm>
            <a:off x="2559258" y="3615601"/>
            <a:ext cx="7084464" cy="523220"/>
          </a:xfrm>
          <a:prstGeom prst="rect">
            <a:avLst/>
          </a:prstGeom>
          <a:noFill/>
        </p:spPr>
        <p:txBody>
          <a:bodyPr wrap="square" rtlCol="0">
            <a:spAutoFit/>
          </a:bodyPr>
          <a:lstStyle/>
          <a:p>
            <a:pPr algn="ctr"/>
            <a:r>
              <a:rPr lang="es-MX" sz="2800" dirty="0" smtClean="0">
                <a:latin typeface="Arial" panose="020B0604020202020204" pitchFamily="34" charset="0"/>
                <a:cs typeface="Arial" panose="020B0604020202020204" pitchFamily="34" charset="0"/>
              </a:rPr>
              <a:t>Maestra: Rosa </a:t>
            </a:r>
            <a:r>
              <a:rPr lang="es-MX" sz="2800" dirty="0" err="1" smtClean="0">
                <a:latin typeface="Arial" panose="020B0604020202020204" pitchFamily="34" charset="0"/>
                <a:cs typeface="Arial" panose="020B0604020202020204" pitchFamily="34" charset="0"/>
              </a:rPr>
              <a:t>Velia</a:t>
            </a:r>
            <a:r>
              <a:rPr lang="es-MX" sz="2800" dirty="0" smtClean="0">
                <a:latin typeface="Arial" panose="020B0604020202020204" pitchFamily="34" charset="0"/>
                <a:cs typeface="Arial" panose="020B0604020202020204" pitchFamily="34" charset="0"/>
              </a:rPr>
              <a:t> del Río Tijerina </a:t>
            </a:r>
            <a:endParaRPr lang="es-MX" sz="2800" dirty="0">
              <a:latin typeface="Arial" panose="020B0604020202020204" pitchFamily="34" charset="0"/>
              <a:cs typeface="Arial" panose="020B0604020202020204" pitchFamily="34" charset="0"/>
            </a:endParaRPr>
          </a:p>
        </p:txBody>
      </p:sp>
      <p:grpSp>
        <p:nvGrpSpPr>
          <p:cNvPr id="14" name="Grupo 13"/>
          <p:cNvGrpSpPr/>
          <p:nvPr/>
        </p:nvGrpSpPr>
        <p:grpSpPr>
          <a:xfrm>
            <a:off x="1911751" y="121871"/>
            <a:ext cx="8328615" cy="1305085"/>
            <a:chOff x="2293807" y="104875"/>
            <a:chExt cx="8328615" cy="1305085"/>
          </a:xfrm>
        </p:grpSpPr>
        <p:sp>
          <p:nvSpPr>
            <p:cNvPr id="5" name="CuadroTexto 4"/>
            <p:cNvSpPr txBox="1"/>
            <p:nvPr/>
          </p:nvSpPr>
          <p:spPr>
            <a:xfrm>
              <a:off x="2794475" y="128863"/>
              <a:ext cx="7827947" cy="1200329"/>
            </a:xfrm>
            <a:prstGeom prst="rect">
              <a:avLst/>
            </a:prstGeom>
            <a:noFill/>
          </p:spPr>
          <p:txBody>
            <a:bodyPr wrap="square" rtlCol="0">
              <a:spAutoFit/>
            </a:bodyPr>
            <a:lstStyle/>
            <a:p>
              <a:pPr algn="ctr"/>
              <a:r>
                <a:rPr lang="es-MX" sz="3600" b="1" dirty="0" smtClean="0">
                  <a:latin typeface="Arial" panose="020B0604020202020204" pitchFamily="34" charset="0"/>
                  <a:cs typeface="Arial" panose="020B0604020202020204" pitchFamily="34" charset="0"/>
                </a:rPr>
                <a:t>ESCUELA NORMAL DE EDUCACIÓN PREESCOLAR</a:t>
              </a:r>
              <a:endParaRPr lang="es-MX" sz="3600" b="1" dirty="0">
                <a:latin typeface="Arial" panose="020B0604020202020204" pitchFamily="34" charset="0"/>
                <a:cs typeface="Arial" panose="020B0604020202020204" pitchFamily="34" charset="0"/>
              </a:endParaRPr>
            </a:p>
          </p:txBody>
        </p:sp>
        <p:pic>
          <p:nvPicPr>
            <p:cNvPr id="1026" name="Picture 2" descr="http://187.160.244.18/sistema/Data/tareas/enep-00036/_Logos/Escudo.jpg"/>
            <p:cNvPicPr>
              <a:picLocks noChangeAspect="1" noChangeArrowheads="1"/>
            </p:cNvPicPr>
            <p:nvPr/>
          </p:nvPicPr>
          <p:blipFill rotWithShape="1">
            <a:blip r:embed="rId2">
              <a:extLst>
                <a:ext uri="{28A0092B-C50C-407E-A947-70E740481C1C}">
                  <a14:useLocalDpi xmlns:a14="http://schemas.microsoft.com/office/drawing/2010/main" val="0"/>
                </a:ext>
              </a:extLst>
            </a:blip>
            <a:srcRect l="23831" r="19116"/>
            <a:stretch/>
          </p:blipFill>
          <p:spPr bwMode="auto">
            <a:xfrm>
              <a:off x="2293807" y="104875"/>
              <a:ext cx="1001335" cy="130508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29198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graphicFrame>
        <p:nvGraphicFramePr>
          <p:cNvPr id="143" name="Shape 143"/>
          <p:cNvGraphicFramePr/>
          <p:nvPr>
            <p:extLst>
              <p:ext uri="{D42A27DB-BD31-4B8C-83A1-F6EECF244321}">
                <p14:modId xmlns:p14="http://schemas.microsoft.com/office/powerpoint/2010/main" val="3144689950"/>
              </p:ext>
            </p:extLst>
          </p:nvPr>
        </p:nvGraphicFramePr>
        <p:xfrm>
          <a:off x="0" y="0"/>
          <a:ext cx="12192004" cy="6885375"/>
        </p:xfrm>
        <a:graphic>
          <a:graphicData uri="http://schemas.openxmlformats.org/drawingml/2006/table">
            <a:tbl>
              <a:tblPr firstRow="1" bandRow="1">
                <a:noFill/>
              </a:tblPr>
              <a:tblGrid>
                <a:gridCol w="2520176">
                  <a:extLst>
                    <a:ext uri="{9D8B030D-6E8A-4147-A177-3AD203B41FA5}">
                      <a16:colId xmlns:a16="http://schemas.microsoft.com/office/drawing/2014/main" val="20000"/>
                    </a:ext>
                  </a:extLst>
                </a:gridCol>
                <a:gridCol w="3575826">
                  <a:extLst>
                    <a:ext uri="{9D8B030D-6E8A-4147-A177-3AD203B41FA5}">
                      <a16:colId xmlns:a16="http://schemas.microsoft.com/office/drawing/2014/main" val="20001"/>
                    </a:ext>
                  </a:extLst>
                </a:gridCol>
                <a:gridCol w="2880730">
                  <a:extLst>
                    <a:ext uri="{9D8B030D-6E8A-4147-A177-3AD203B41FA5}">
                      <a16:colId xmlns:a16="http://schemas.microsoft.com/office/drawing/2014/main" val="20002"/>
                    </a:ext>
                  </a:extLst>
                </a:gridCol>
                <a:gridCol w="3215272">
                  <a:extLst>
                    <a:ext uri="{9D8B030D-6E8A-4147-A177-3AD203B41FA5}">
                      <a16:colId xmlns:a16="http://schemas.microsoft.com/office/drawing/2014/main" val="20003"/>
                    </a:ext>
                  </a:extLst>
                </a:gridCol>
              </a:tblGrid>
              <a:tr h="6885375">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Portafolio</a:t>
                      </a: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l" rtl="0">
                        <a:lnSpc>
                          <a:spcPct val="100000"/>
                        </a:lnSpc>
                        <a:spcBef>
                          <a:spcPts val="0"/>
                        </a:spcBef>
                        <a:spcAft>
                          <a:spcPts val="0"/>
                        </a:spcAft>
                        <a:buNone/>
                      </a:pP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Sistema de evaluación que consiste en la</a:t>
                      </a:r>
                      <a:r>
                        <a:rPr lang="es-MX" sz="1800" b="0" i="0" u="none" strike="noStrike" cap="none" baseline="0" dirty="0" smtClean="0">
                          <a:solidFill>
                            <a:srgbClr val="262626"/>
                          </a:solidFill>
                          <a:latin typeface="Arial" panose="020B0604020202020204" pitchFamily="34" charset="0"/>
                          <a:ea typeface="Arial"/>
                          <a:cs typeface="Arial" panose="020B0604020202020204" pitchFamily="34" charset="0"/>
                          <a:sym typeface="Arial"/>
                        </a:rPr>
                        <a:t> </a:t>
                      </a: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recolección de productos desarrollados por un</a:t>
                      </a:r>
                    </a:p>
                    <a:p>
                      <a:pPr marL="0" marR="0" lvl="0" indent="0" algn="l" rtl="0">
                        <a:lnSpc>
                          <a:spcPct val="100000"/>
                        </a:lnSpc>
                        <a:spcBef>
                          <a:spcPts val="0"/>
                        </a:spcBef>
                        <a:spcAft>
                          <a:spcPts val="0"/>
                        </a:spcAft>
                        <a:buNone/>
                      </a:pP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alumno. De esta manera, el</a:t>
                      </a:r>
                      <a:r>
                        <a:rPr lang="es-MX" sz="1800" b="0" i="0" u="none" strike="noStrike" cap="none" baseline="0" dirty="0" smtClean="0">
                          <a:solidFill>
                            <a:srgbClr val="262626"/>
                          </a:solidFill>
                          <a:latin typeface="Arial" panose="020B0604020202020204" pitchFamily="34" charset="0"/>
                          <a:ea typeface="Arial"/>
                          <a:cs typeface="Arial" panose="020B0604020202020204" pitchFamily="34" charset="0"/>
                          <a:sym typeface="Arial"/>
                        </a:rPr>
                        <a:t> </a:t>
                      </a: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docente puede</a:t>
                      </a:r>
                      <a:r>
                        <a:rPr lang="es-MX" sz="1800" b="0" i="0" u="none" strike="noStrike" cap="none" baseline="0" dirty="0" smtClean="0">
                          <a:solidFill>
                            <a:srgbClr val="262626"/>
                          </a:solidFill>
                          <a:latin typeface="Arial" panose="020B0604020202020204" pitchFamily="34" charset="0"/>
                          <a:ea typeface="Arial"/>
                          <a:cs typeface="Arial" panose="020B0604020202020204" pitchFamily="34" charset="0"/>
                          <a:sym typeface="Arial"/>
                        </a:rPr>
                        <a:t> </a:t>
                      </a: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evaluar el trabajo del estudiante.</a:t>
                      </a:r>
                      <a:endParaRPr sz="1800" b="0" i="0" u="none" strike="noStrike" cap="none" dirty="0">
                        <a:solidFill>
                          <a:srgbClr val="262626"/>
                        </a:solidFill>
                        <a:latin typeface="Arial" panose="020B0604020202020204" pitchFamily="34" charset="0"/>
                        <a:ea typeface="Arial"/>
                        <a:cs typeface="Arial" panose="020B0604020202020204" pitchFamily="34" charset="0"/>
                        <a:sym typeface="Arial"/>
                      </a:endParaRPr>
                    </a:p>
                  </a:txBody>
                  <a:tcPr marL="91450" marR="91450" marT="60950" marB="60950"/>
                </a:tc>
                <a:tc>
                  <a:txBody>
                    <a:bodyPr/>
                    <a:lstStyle/>
                    <a:p>
                      <a:pPr marL="0" marR="0" lvl="0" indent="0" algn="l"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*Portafolio</a:t>
                      </a:r>
                      <a:r>
                        <a:rPr lang="es-MX" sz="1800" u="none" strike="noStrike" cap="none" baseline="0" dirty="0" smtClean="0">
                          <a:latin typeface="Arial" panose="020B0604020202020204" pitchFamily="34" charset="0"/>
                          <a:cs typeface="Arial" panose="020B0604020202020204" pitchFamily="34" charset="0"/>
                        </a:rPr>
                        <a:t> de trabajo</a:t>
                      </a:r>
                    </a:p>
                    <a:p>
                      <a:pPr marL="0" marR="0" lvl="0" indent="0" algn="l" rtl="0">
                        <a:lnSpc>
                          <a:spcPct val="100000"/>
                        </a:lnSpc>
                        <a:spcBef>
                          <a:spcPts val="0"/>
                        </a:spcBef>
                        <a:spcAft>
                          <a:spcPts val="0"/>
                        </a:spcAft>
                        <a:buNone/>
                      </a:pPr>
                      <a:r>
                        <a:rPr lang="es-MX" sz="1800" u="none" strike="noStrike" cap="none" baseline="0" dirty="0" smtClean="0">
                          <a:latin typeface="Arial" panose="020B0604020202020204" pitchFamily="34" charset="0"/>
                          <a:cs typeface="Arial" panose="020B0604020202020204" pitchFamily="34" charset="0"/>
                        </a:rPr>
                        <a:t>*Portafolio de progreso</a:t>
                      </a:r>
                    </a:p>
                    <a:p>
                      <a:pPr marL="0" marR="0" lvl="0" indent="0" algn="l" rtl="0">
                        <a:lnSpc>
                          <a:spcPct val="100000"/>
                        </a:lnSpc>
                        <a:spcBef>
                          <a:spcPts val="0"/>
                        </a:spcBef>
                        <a:spcAft>
                          <a:spcPts val="0"/>
                        </a:spcAft>
                        <a:buNone/>
                      </a:pPr>
                      <a:r>
                        <a:rPr lang="es-MX" sz="1800" u="none" strike="noStrike" cap="none" baseline="0" dirty="0" smtClean="0">
                          <a:latin typeface="Arial" panose="020B0604020202020204" pitchFamily="34" charset="0"/>
                          <a:cs typeface="Arial" panose="020B0604020202020204" pitchFamily="34" charset="0"/>
                        </a:rPr>
                        <a:t>*Portafolio de éxito </a:t>
                      </a: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just"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Exhibe el esfuerzo, progreso y logros.</a:t>
                      </a:r>
                    </a:p>
                    <a:p>
                      <a:pPr marL="0" marR="0" lvl="0" indent="0" algn="just"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Es una forma de evaluación que</a:t>
                      </a:r>
                      <a:r>
                        <a:rPr lang="es-MX" sz="1800" u="none" strike="noStrike" cap="none" baseline="0" dirty="0" smtClean="0">
                          <a:latin typeface="Arial" panose="020B0604020202020204" pitchFamily="34" charset="0"/>
                          <a:cs typeface="Arial" panose="020B0604020202020204" pitchFamily="34" charset="0"/>
                        </a:rPr>
                        <a:t> </a:t>
                      </a:r>
                      <a:r>
                        <a:rPr lang="es-MX" sz="1800" u="none" strike="noStrike" cap="none" dirty="0" smtClean="0">
                          <a:latin typeface="Arial" panose="020B0604020202020204" pitchFamily="34" charset="0"/>
                          <a:cs typeface="Arial" panose="020B0604020202020204" pitchFamily="34" charset="0"/>
                        </a:rPr>
                        <a:t>permite monitorear el proceso de</a:t>
                      </a:r>
                      <a:r>
                        <a:rPr lang="es-MX" sz="1800" u="none" strike="noStrike" cap="none" baseline="0" dirty="0" smtClean="0">
                          <a:latin typeface="Arial" panose="020B0604020202020204" pitchFamily="34" charset="0"/>
                          <a:cs typeface="Arial" panose="020B0604020202020204" pitchFamily="34" charset="0"/>
                        </a:rPr>
                        <a:t> </a:t>
                      </a:r>
                      <a:r>
                        <a:rPr lang="es-MX" sz="1800" u="none" strike="noStrike" cap="none" dirty="0" smtClean="0">
                          <a:latin typeface="Arial" panose="020B0604020202020204" pitchFamily="34" charset="0"/>
                          <a:cs typeface="Arial" panose="020B0604020202020204" pitchFamily="34" charset="0"/>
                        </a:rPr>
                        <a:t>aprendizaje por el profesor y por el</a:t>
                      </a:r>
                      <a:r>
                        <a:rPr lang="es-MX" sz="1800" u="none" strike="noStrike" cap="none" baseline="0" dirty="0" smtClean="0">
                          <a:latin typeface="Arial" panose="020B0604020202020204" pitchFamily="34" charset="0"/>
                          <a:cs typeface="Arial" panose="020B0604020202020204" pitchFamily="34" charset="0"/>
                        </a:rPr>
                        <a:t> </a:t>
                      </a:r>
                      <a:r>
                        <a:rPr lang="es-MX" sz="1800" u="none" strike="noStrike" cap="none" dirty="0" smtClean="0">
                          <a:latin typeface="Arial" panose="020B0604020202020204" pitchFamily="34" charset="0"/>
                          <a:cs typeface="Arial" panose="020B0604020202020204" pitchFamily="34" charset="0"/>
                        </a:rPr>
                        <a:t>mismo estudiante.</a:t>
                      </a:r>
                    </a:p>
                    <a:p>
                      <a:pPr marL="0" marR="0" lvl="0" indent="0" algn="just" rtl="0">
                        <a:lnSpc>
                          <a:spcPct val="100000"/>
                        </a:lnSpc>
                        <a:spcBef>
                          <a:spcPts val="0"/>
                        </a:spcBef>
                        <a:spcAft>
                          <a:spcPts val="0"/>
                        </a:spcAft>
                        <a:buNone/>
                      </a:pPr>
                      <a:endParaRPr lang="es-MX" sz="1800" u="none" strike="noStrike" cap="none" dirty="0" smtClean="0">
                        <a:latin typeface="Arial" panose="020B0604020202020204" pitchFamily="34" charset="0"/>
                        <a:cs typeface="Arial" panose="020B0604020202020204" pitchFamily="34" charset="0"/>
                      </a:endParaRPr>
                    </a:p>
                  </a:txBody>
                  <a:tcPr marL="91450" marR="91450" marT="60950" marB="60950"/>
                </a:tc>
                <a:extLst>
                  <a:ext uri="{0D108BD9-81ED-4DB2-BD59-A6C34878D82A}">
                    <a16:rowId xmlns:a16="http://schemas.microsoft.com/office/drawing/2014/main" val="10000"/>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722413943"/>
              </p:ext>
            </p:extLst>
          </p:nvPr>
        </p:nvGraphicFramePr>
        <p:xfrm>
          <a:off x="2521005" y="3401225"/>
          <a:ext cx="3580692" cy="3484149"/>
        </p:xfrm>
        <a:graphic>
          <a:graphicData uri="http://schemas.openxmlformats.org/drawingml/2006/table">
            <a:tbl>
              <a:tblPr/>
              <a:tblGrid>
                <a:gridCol w="3580692">
                  <a:extLst>
                    <a:ext uri="{9D8B030D-6E8A-4147-A177-3AD203B41FA5}">
                      <a16:colId xmlns:a16="http://schemas.microsoft.com/office/drawing/2014/main" val="4124397435"/>
                    </a:ext>
                  </a:extLst>
                </a:gridCol>
              </a:tblGrid>
              <a:tr h="3484149">
                <a:tc>
                  <a:txBody>
                    <a:bodyPr/>
                    <a:lstStyle/>
                    <a:p>
                      <a:r>
                        <a:rPr lang="es-MX" dirty="0" smtClean="0">
                          <a:latin typeface="Arial" panose="020B0604020202020204" pitchFamily="34" charset="0"/>
                          <a:cs typeface="Arial" panose="020B0604020202020204" pitchFamily="34" charset="0"/>
                        </a:rPr>
                        <a:t>Reflexión de lo que la docente ha logrado dentro o fuera del aula al llevar a la práctica la situación didáctica. </a:t>
                      </a:r>
                      <a:endParaRPr lang="es-MX" dirty="0">
                        <a:latin typeface="Arial" panose="020B0604020202020204" pitchFamily="34" charset="0"/>
                        <a:cs typeface="Arial" panose="020B0604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593136931"/>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496487359"/>
              </p:ext>
            </p:extLst>
          </p:nvPr>
        </p:nvGraphicFramePr>
        <p:xfrm>
          <a:off x="8981630" y="3401226"/>
          <a:ext cx="3210370" cy="3484149"/>
        </p:xfrm>
        <a:graphic>
          <a:graphicData uri="http://schemas.openxmlformats.org/drawingml/2006/table">
            <a:tbl>
              <a:tblPr/>
              <a:tblGrid>
                <a:gridCol w="3210370">
                  <a:extLst>
                    <a:ext uri="{9D8B030D-6E8A-4147-A177-3AD203B41FA5}">
                      <a16:colId xmlns:a16="http://schemas.microsoft.com/office/drawing/2014/main" val="926766818"/>
                    </a:ext>
                  </a:extLst>
                </a:gridCol>
              </a:tblGrid>
              <a:tr h="3484149">
                <a:tc>
                  <a:txBody>
                    <a:bodyPr/>
                    <a:lstStyle/>
                    <a:p>
                      <a:r>
                        <a:rPr lang="es-MX" dirty="0" smtClean="0">
                          <a:latin typeface="Arial" panose="020B0604020202020204" pitchFamily="34" charset="0"/>
                          <a:cs typeface="Arial" panose="020B0604020202020204" pitchFamily="34" charset="0"/>
                        </a:rPr>
                        <a:t>Es una estrategia y/o auto-evaluación de lo que realizamos día a día en nuestra aula con los</a:t>
                      </a:r>
                      <a:r>
                        <a:rPr lang="es-MX" baseline="0"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alumnos. </a:t>
                      </a:r>
                      <a:endParaRPr lang="es-MX" dirty="0">
                        <a:latin typeface="Arial" panose="020B0604020202020204" pitchFamily="34" charset="0"/>
                        <a:cs typeface="Arial" panose="020B0604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946604965"/>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642983324"/>
              </p:ext>
            </p:extLst>
          </p:nvPr>
        </p:nvGraphicFramePr>
        <p:xfrm>
          <a:off x="6101697" y="3401226"/>
          <a:ext cx="2879933" cy="3484150"/>
        </p:xfrm>
        <a:graphic>
          <a:graphicData uri="http://schemas.openxmlformats.org/drawingml/2006/table">
            <a:tbl>
              <a:tblPr/>
              <a:tblGrid>
                <a:gridCol w="2879933">
                  <a:extLst>
                    <a:ext uri="{9D8B030D-6E8A-4147-A177-3AD203B41FA5}">
                      <a16:colId xmlns:a16="http://schemas.microsoft.com/office/drawing/2014/main" val="1845971813"/>
                    </a:ext>
                  </a:extLst>
                </a:gridCol>
              </a:tblGrid>
              <a:tr h="3484150">
                <a:tc>
                  <a:txBody>
                    <a:bodyPr/>
                    <a:lstStyle/>
                    <a:p>
                      <a:r>
                        <a:rPr lang="es-MX" dirty="0" smtClean="0">
                          <a:latin typeface="Arial" panose="020B0604020202020204" pitchFamily="34" charset="0"/>
                          <a:cs typeface="Arial" panose="020B0604020202020204" pitchFamily="34" charset="0"/>
                        </a:rPr>
                        <a:t>*Diario personal</a:t>
                      </a:r>
                    </a:p>
                    <a:p>
                      <a:r>
                        <a:rPr lang="es-MX" dirty="0" smtClean="0">
                          <a:latin typeface="Arial" panose="020B0604020202020204" pitchFamily="34" charset="0"/>
                          <a:cs typeface="Arial" panose="020B0604020202020204" pitchFamily="34" charset="0"/>
                        </a:rPr>
                        <a:t>*Diario de clase</a:t>
                      </a:r>
                    </a:p>
                    <a:p>
                      <a:r>
                        <a:rPr lang="es-MX" dirty="0" smtClean="0">
                          <a:latin typeface="Arial" panose="020B0604020202020204" pitchFamily="34" charset="0"/>
                          <a:cs typeface="Arial" panose="020B0604020202020204" pitchFamily="34" charset="0"/>
                        </a:rPr>
                        <a:t>*Diario de practicas</a:t>
                      </a:r>
                    </a:p>
                    <a:p>
                      <a:r>
                        <a:rPr lang="es-MX" dirty="0" smtClean="0">
                          <a:latin typeface="Arial" panose="020B0604020202020204" pitchFamily="34" charset="0"/>
                          <a:cs typeface="Arial" panose="020B0604020202020204" pitchFamily="34" charset="0"/>
                        </a:rPr>
                        <a:t>*Diario de viaje</a:t>
                      </a:r>
                    </a:p>
                    <a:p>
                      <a:r>
                        <a:rPr lang="es-MX" dirty="0" smtClean="0">
                          <a:latin typeface="Arial" panose="020B0604020202020204" pitchFamily="34" charset="0"/>
                          <a:cs typeface="Arial" panose="020B0604020202020204" pitchFamily="34" charset="0"/>
                        </a:rPr>
                        <a:t>*Diario de campo</a:t>
                      </a:r>
                      <a:endParaRPr lang="es-MX" dirty="0">
                        <a:latin typeface="Arial" panose="020B0604020202020204" pitchFamily="34" charset="0"/>
                        <a:cs typeface="Arial" panose="020B0604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324613751"/>
                  </a:ext>
                </a:extLst>
              </a:tr>
            </a:tbl>
          </a:graphicData>
        </a:graphic>
      </p:graphicFrame>
      <p:graphicFrame>
        <p:nvGraphicFramePr>
          <p:cNvPr id="10" name="Tabla 9"/>
          <p:cNvGraphicFramePr>
            <a:graphicFrameLocks noGrp="1"/>
          </p:cNvGraphicFramePr>
          <p:nvPr>
            <p:extLst>
              <p:ext uri="{D42A27DB-BD31-4B8C-83A1-F6EECF244321}">
                <p14:modId xmlns:p14="http://schemas.microsoft.com/office/powerpoint/2010/main" val="842906273"/>
              </p:ext>
            </p:extLst>
          </p:nvPr>
        </p:nvGraphicFramePr>
        <p:xfrm>
          <a:off x="0" y="3401224"/>
          <a:ext cx="2521005" cy="3484151"/>
        </p:xfrm>
        <a:graphic>
          <a:graphicData uri="http://schemas.openxmlformats.org/drawingml/2006/table">
            <a:tbl>
              <a:tblPr/>
              <a:tblGrid>
                <a:gridCol w="2521005">
                  <a:extLst>
                    <a:ext uri="{9D8B030D-6E8A-4147-A177-3AD203B41FA5}">
                      <a16:colId xmlns:a16="http://schemas.microsoft.com/office/drawing/2014/main" val="1437496300"/>
                    </a:ext>
                  </a:extLst>
                </a:gridCol>
              </a:tblGrid>
              <a:tr h="3484151">
                <a:tc>
                  <a:txBody>
                    <a:bodyPr/>
                    <a:lstStyle/>
                    <a:p>
                      <a:r>
                        <a:rPr lang="es-MX" dirty="0" smtClean="0">
                          <a:latin typeface="Arial" panose="020B0604020202020204" pitchFamily="34" charset="0"/>
                          <a:cs typeface="Arial" panose="020B0604020202020204" pitchFamily="34" charset="0"/>
                        </a:rPr>
                        <a:t>Diario</a:t>
                      </a:r>
                      <a:endParaRPr lang="es-MX" dirty="0">
                        <a:latin typeface="Arial" panose="020B0604020202020204" pitchFamily="34" charset="0"/>
                        <a:cs typeface="Arial" panose="020B0604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723439626"/>
                  </a:ext>
                </a:extLst>
              </a:tr>
            </a:tbl>
          </a:graphicData>
        </a:graphic>
      </p:graphicFrame>
    </p:spTree>
    <p:extLst>
      <p:ext uri="{BB962C8B-B14F-4D97-AF65-F5344CB8AC3E}">
        <p14:creationId xmlns:p14="http://schemas.microsoft.com/office/powerpoint/2010/main" val="2159472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Conclusiones</a:t>
            </a:r>
            <a:endParaRPr lang="es-MX" dirty="0"/>
          </a:p>
        </p:txBody>
      </p:sp>
      <p:sp>
        <p:nvSpPr>
          <p:cNvPr id="3" name="Marcador de contenido 2"/>
          <p:cNvSpPr>
            <a:spLocks noGrp="1"/>
          </p:cNvSpPr>
          <p:nvPr>
            <p:ph idx="1"/>
          </p:nvPr>
        </p:nvSpPr>
        <p:spPr/>
        <p:txBody>
          <a:bodyPr/>
          <a:lstStyle/>
          <a:p>
            <a:pPr marL="0" indent="0">
              <a:buNone/>
            </a:pPr>
            <a:r>
              <a:rPr lang="es-MX" dirty="0" smtClean="0"/>
              <a:t>El cuadro comparativo que realizamos nos sirvió para saber diferenciar entre los diferentes tipos de texto.</a:t>
            </a:r>
          </a:p>
          <a:p>
            <a:pPr marL="0" indent="0">
              <a:buNone/>
            </a:pPr>
            <a:r>
              <a:rPr lang="es-MX" dirty="0" smtClean="0"/>
              <a:t>Es importante conocer estos textos para poder realizarlos de una mejor manera.</a:t>
            </a:r>
          </a:p>
        </p:txBody>
      </p:sp>
    </p:spTree>
    <p:extLst>
      <p:ext uri="{BB962C8B-B14F-4D97-AF65-F5344CB8AC3E}">
        <p14:creationId xmlns:p14="http://schemas.microsoft.com/office/powerpoint/2010/main" val="1248658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Bibliografia</a:t>
            </a:r>
            <a:endParaRPr lang="es-MX" dirty="0"/>
          </a:p>
        </p:txBody>
      </p:sp>
      <p:sp>
        <p:nvSpPr>
          <p:cNvPr id="3" name="Marcador de contenido 2"/>
          <p:cNvSpPr>
            <a:spLocks noGrp="1"/>
          </p:cNvSpPr>
          <p:nvPr>
            <p:ph idx="1"/>
          </p:nvPr>
        </p:nvSpPr>
        <p:spPr/>
        <p:txBody>
          <a:bodyPr>
            <a:normAutofit fontScale="92500"/>
          </a:bodyPr>
          <a:lstStyle/>
          <a:p>
            <a:pPr marL="0" indent="0">
              <a:buNone/>
            </a:pPr>
            <a:r>
              <a:rPr lang="es-ES" dirty="0"/>
              <a:t>Fernández, L. y </a:t>
            </a:r>
            <a:r>
              <a:rPr lang="es-ES" dirty="0" err="1"/>
              <a:t>Bressia</a:t>
            </a:r>
            <a:r>
              <a:rPr lang="es-ES" dirty="0"/>
              <a:t>, R. (2009). Definiciones y características de los distintos tipos de textos. Facultad de Psicología y educación. Departamento de educación. Universidad Católica Argentina. [En línea]. Disponible en: http://www.uca.edu.ar/uca/common/grupo18/files/Definicion_generos_discursivos_abril_2009.pdf </a:t>
            </a:r>
            <a:endParaRPr lang="es-ES" dirty="0" smtClean="0"/>
          </a:p>
          <a:p>
            <a:pPr marL="0" indent="0">
              <a:buNone/>
            </a:pPr>
            <a:r>
              <a:rPr lang="es-ES" dirty="0" err="1"/>
              <a:t>Ferreyra</a:t>
            </a:r>
            <a:r>
              <a:rPr lang="es-ES" dirty="0"/>
              <a:t>, P., </a:t>
            </a:r>
            <a:r>
              <a:rPr lang="es-ES" dirty="0" err="1"/>
              <a:t>Billi</a:t>
            </a:r>
            <a:r>
              <a:rPr lang="es-ES" dirty="0"/>
              <a:t>, M., Vivas, M. y Martínez, Y. La escritura académica en el nivel superior. En Investigación sobre alfabetización académica. Departamento de Investigaciones del Instituto Superior 127 de Formación Docente. San Nicolás - Prov. de Buenos Aires. [En línea]. Disponible </a:t>
            </a:r>
            <a:r>
              <a:rPr lang="es-ES" dirty="0" err="1"/>
              <a:t>en:http</a:t>
            </a:r>
            <a:r>
              <a:rPr lang="es-ES" dirty="0"/>
              <a:t>://www.investigaciones127.com.ar/docs/LA_ESCRITURA_ACADEMICA_EN_EL_NIVEL_SUPERIOR</a:t>
            </a:r>
            <a:endParaRPr lang="es-MX" dirty="0"/>
          </a:p>
        </p:txBody>
      </p:sp>
    </p:spTree>
    <p:extLst>
      <p:ext uri="{BB962C8B-B14F-4D97-AF65-F5344CB8AC3E}">
        <p14:creationId xmlns:p14="http://schemas.microsoft.com/office/powerpoint/2010/main" val="4092700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31443" y="1"/>
            <a:ext cx="11346286" cy="1341119"/>
          </a:xfrm>
        </p:spPr>
        <p:txBody>
          <a:bodyPr>
            <a:normAutofit/>
          </a:bodyPr>
          <a:lstStyle/>
          <a:p>
            <a:r>
              <a:rPr lang="es-MX" sz="1400" dirty="0" smtClean="0"/>
              <a:t>Nombre del alumno: Valeria </a:t>
            </a:r>
            <a:r>
              <a:rPr lang="es-MX" sz="1400" dirty="0" err="1" smtClean="0"/>
              <a:t>Montserrath</a:t>
            </a:r>
            <a:r>
              <a:rPr lang="es-MX" sz="1400" dirty="0" smtClean="0"/>
              <a:t> </a:t>
            </a:r>
            <a:r>
              <a:rPr lang="es-MX" sz="1400" dirty="0" err="1" smtClean="0"/>
              <a:t>Rodriguez</a:t>
            </a:r>
            <a:r>
              <a:rPr lang="es-MX" sz="1400" dirty="0" smtClean="0"/>
              <a:t> García</a:t>
            </a:r>
            <a:br>
              <a:rPr lang="es-MX" sz="1400" dirty="0" smtClean="0"/>
            </a:br>
            <a:r>
              <a:rPr lang="es-MX" sz="1400" dirty="0" smtClean="0"/>
              <a:t>Curso: Optativa  grado y sección: 3° “A” </a:t>
            </a:r>
            <a:br>
              <a:rPr lang="es-MX" sz="1400" dirty="0" smtClean="0"/>
            </a:br>
            <a:r>
              <a:rPr lang="es-MX" sz="1400" dirty="0" smtClean="0"/>
              <a:t>Fecha: 25 de Abril 2018</a:t>
            </a:r>
            <a:br>
              <a:rPr lang="es-MX" sz="1400" dirty="0" smtClean="0"/>
            </a:br>
            <a:r>
              <a:rPr lang="es-MX" sz="1400" dirty="0" smtClean="0"/>
              <a:t>Puntos _______________    calificación _______________</a:t>
            </a:r>
            <a:br>
              <a:rPr lang="es-MX" sz="1400" dirty="0" smtClean="0"/>
            </a:br>
            <a:r>
              <a:rPr lang="es-MX" sz="1400" dirty="0" smtClean="0"/>
              <a:t>El alumno describirá las características de los diferentes documentos académicos </a:t>
            </a:r>
            <a:br>
              <a:rPr lang="es-MX" sz="1400" dirty="0" smtClean="0"/>
            </a:br>
            <a:endParaRPr lang="es-MX" sz="1400" dirty="0"/>
          </a:p>
        </p:txBody>
      </p:sp>
      <p:sp>
        <p:nvSpPr>
          <p:cNvPr id="3" name="Subtítulo 2"/>
          <p:cNvSpPr>
            <a:spLocks noGrp="1"/>
          </p:cNvSpPr>
          <p:nvPr>
            <p:ph type="subTitle" idx="1"/>
          </p:nvPr>
        </p:nvSpPr>
        <p:spPr/>
        <p:txBody>
          <a:bodyPr/>
          <a:lstStyle/>
          <a:p>
            <a:endParaRPr lang="es-MX" dirty="0"/>
          </a:p>
        </p:txBody>
      </p:sp>
      <p:pic>
        <p:nvPicPr>
          <p:cNvPr id="4" name="Picture 4" descr="Resultado de imagen para rubrica para evaluar cuadros comparativos"/>
          <p:cNvPicPr>
            <a:picLocks noChangeAspect="1" noChangeArrowheads="1"/>
          </p:cNvPicPr>
          <p:nvPr/>
        </p:nvPicPr>
        <p:blipFill rotWithShape="1">
          <a:blip r:embed="rId2">
            <a:extLst>
              <a:ext uri="{28A0092B-C50C-407E-A947-70E740481C1C}">
                <a14:useLocalDpi xmlns:a14="http://schemas.microsoft.com/office/drawing/2010/main" val="0"/>
              </a:ext>
            </a:extLst>
          </a:blip>
          <a:srcRect l="10642" t="12209" r="10641" b="5195"/>
          <a:stretch/>
        </p:blipFill>
        <p:spPr bwMode="auto">
          <a:xfrm>
            <a:off x="243840" y="1341120"/>
            <a:ext cx="11724640" cy="5304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3596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Nota Reflexiva</a:t>
            </a:r>
            <a:endParaRPr lang="es-MX" dirty="0"/>
          </a:p>
        </p:txBody>
      </p:sp>
      <p:sp>
        <p:nvSpPr>
          <p:cNvPr id="3" name="Marcador de contenido 2"/>
          <p:cNvSpPr>
            <a:spLocks noGrp="1"/>
          </p:cNvSpPr>
          <p:nvPr>
            <p:ph idx="1"/>
          </p:nvPr>
        </p:nvSpPr>
        <p:spPr/>
        <p:txBody>
          <a:bodyPr/>
          <a:lstStyle/>
          <a:p>
            <a:pPr marL="0" indent="0">
              <a:buNone/>
            </a:pPr>
            <a:r>
              <a:rPr lang="es-MX" dirty="0" smtClean="0"/>
              <a:t>En esta unidad vimos diferentes </a:t>
            </a:r>
            <a:r>
              <a:rPr lang="es-MX" dirty="0" err="1" smtClean="0"/>
              <a:t>generos</a:t>
            </a:r>
            <a:r>
              <a:rPr lang="es-MX" dirty="0" smtClean="0"/>
              <a:t> literarios, esto estaba más enfocado a la manera de realizarlos.</a:t>
            </a:r>
          </a:p>
          <a:p>
            <a:pPr marL="0" indent="0">
              <a:buNone/>
            </a:pPr>
            <a:r>
              <a:rPr lang="es-MX" dirty="0" smtClean="0"/>
              <a:t>Fue muy útil realizar el cuadro comparativo porque de esta manera se me facilitó más diferenciar entre un tipo de texto y otro, además que entendí de mejor manera las características que tienen y la función de cada uno.</a:t>
            </a:r>
          </a:p>
          <a:p>
            <a:pPr marL="0" indent="0">
              <a:buNone/>
            </a:pPr>
            <a:endParaRPr lang="es-MX" dirty="0"/>
          </a:p>
        </p:txBody>
      </p:sp>
    </p:spTree>
    <p:extLst>
      <p:ext uri="{BB962C8B-B14F-4D97-AF65-F5344CB8AC3E}">
        <p14:creationId xmlns:p14="http://schemas.microsoft.com/office/powerpoint/2010/main" val="3976327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Introducción</a:t>
            </a:r>
            <a:endParaRPr lang="es-MX" dirty="0"/>
          </a:p>
        </p:txBody>
      </p:sp>
      <p:sp>
        <p:nvSpPr>
          <p:cNvPr id="3" name="Marcador de contenido 2"/>
          <p:cNvSpPr>
            <a:spLocks noGrp="1"/>
          </p:cNvSpPr>
          <p:nvPr>
            <p:ph idx="1"/>
          </p:nvPr>
        </p:nvSpPr>
        <p:spPr/>
        <p:txBody>
          <a:bodyPr/>
          <a:lstStyle/>
          <a:p>
            <a:pPr marL="0" indent="0">
              <a:buNone/>
            </a:pPr>
            <a:r>
              <a:rPr lang="es-MX" dirty="0" smtClean="0"/>
              <a:t>El siguiente cuadro comparativo es sobre el ensayo, monografía y ponencias.</a:t>
            </a:r>
          </a:p>
          <a:p>
            <a:pPr marL="0" indent="0">
              <a:buNone/>
            </a:pPr>
            <a:r>
              <a:rPr lang="es-MX" dirty="0" smtClean="0"/>
              <a:t>El cuadro comparativo se realizó en base a las diferentes presentaciones que observamos durante las clases y algunas lecturas para complementar.</a:t>
            </a:r>
            <a:endParaRPr lang="es-MX" dirty="0"/>
          </a:p>
        </p:txBody>
      </p:sp>
      <p:sp>
        <p:nvSpPr>
          <p:cNvPr id="4" name="Rectángulo 3"/>
          <p:cNvSpPr/>
          <p:nvPr/>
        </p:nvSpPr>
        <p:spPr>
          <a:xfrm>
            <a:off x="5977217" y="3244334"/>
            <a:ext cx="237566" cy="369332"/>
          </a:xfrm>
          <a:prstGeom prst="rect">
            <a:avLst/>
          </a:prstGeom>
        </p:spPr>
        <p:txBody>
          <a:bodyPr wrap="none">
            <a:spAutoFit/>
          </a:bodyPr>
          <a:lstStyle/>
          <a:p>
            <a:r>
              <a:rPr lang="es-MX" dirty="0"/>
              <a:t> </a:t>
            </a:r>
          </a:p>
        </p:txBody>
      </p:sp>
    </p:spTree>
    <p:extLst>
      <p:ext uri="{BB962C8B-B14F-4D97-AF65-F5344CB8AC3E}">
        <p14:creationId xmlns:p14="http://schemas.microsoft.com/office/powerpoint/2010/main" val="1298175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1272757308"/>
              </p:ext>
            </p:extLst>
          </p:nvPr>
        </p:nvGraphicFramePr>
        <p:xfrm>
          <a:off x="0" y="230736"/>
          <a:ext cx="12192000" cy="6469392"/>
        </p:xfrm>
        <a:graphic>
          <a:graphicData uri="http://schemas.openxmlformats.org/drawingml/2006/table">
            <a:tbl>
              <a:tblPr/>
              <a:tblGrid>
                <a:gridCol w="2317270">
                  <a:extLst>
                    <a:ext uri="{9D8B030D-6E8A-4147-A177-3AD203B41FA5}">
                      <a16:colId xmlns:a16="http://schemas.microsoft.com/office/drawing/2014/main" val="2042023908"/>
                    </a:ext>
                  </a:extLst>
                </a:gridCol>
                <a:gridCol w="9874730">
                  <a:extLst>
                    <a:ext uri="{9D8B030D-6E8A-4147-A177-3AD203B41FA5}">
                      <a16:colId xmlns:a16="http://schemas.microsoft.com/office/drawing/2014/main" val="911428825"/>
                    </a:ext>
                  </a:extLst>
                </a:gridCol>
              </a:tblGrid>
              <a:tr h="461697">
                <a:tc>
                  <a:txBody>
                    <a:bodyPr/>
                    <a:lstStyle/>
                    <a:p>
                      <a:pPr algn="ctr" rtl="0" fontAlgn="t">
                        <a:spcBef>
                          <a:spcPts val="0"/>
                        </a:spcBef>
                        <a:spcAft>
                          <a:spcPts val="0"/>
                        </a:spcAft>
                      </a:pPr>
                      <a:r>
                        <a:rPr lang="es-MX" sz="1500" b="1" i="0" u="none" strike="noStrike">
                          <a:solidFill>
                            <a:schemeClr val="tx1"/>
                          </a:solidFill>
                          <a:effectLst/>
                          <a:latin typeface="Delius"/>
                        </a:rPr>
                        <a:t>Género/ subgènero             </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s-MX" sz="1500" b="1" i="0" u="none" strike="noStrike" dirty="0" err="1">
                          <a:solidFill>
                            <a:schemeClr val="tx1"/>
                          </a:solidFill>
                          <a:effectLst/>
                          <a:latin typeface="Delius"/>
                        </a:rPr>
                        <a:t>Caracterìsticas</a:t>
                      </a:r>
                      <a:endParaRPr lang="es-MX" sz="1500" dirty="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626491339"/>
                  </a:ext>
                </a:extLst>
              </a:tr>
              <a:tr h="537593">
                <a:tc>
                  <a:txBody>
                    <a:bodyPr/>
                    <a:lstStyle/>
                    <a:p>
                      <a:pPr rtl="0" fontAlgn="t">
                        <a:spcBef>
                          <a:spcPts val="0"/>
                        </a:spcBef>
                        <a:spcAft>
                          <a:spcPts val="0"/>
                        </a:spcAft>
                      </a:pPr>
                      <a:r>
                        <a:rPr lang="es-MX" sz="1500" b="1" i="0" u="none" strike="noStrike">
                          <a:solidFill>
                            <a:schemeClr val="tx1"/>
                          </a:solidFill>
                          <a:effectLst/>
                          <a:latin typeface="Delius"/>
                        </a:rPr>
                        <a:t>Gènero lìrico</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dirty="0">
                          <a:solidFill>
                            <a:schemeClr val="tx1"/>
                          </a:solidFill>
                          <a:effectLst/>
                          <a:latin typeface="Delius"/>
                        </a:rPr>
                        <a:t>Predominan siempre los sentimientos del autor, ya sean emociones, alegres o depresivas.</a:t>
                      </a:r>
                      <a:endParaRPr lang="es-MX" sz="1500" dirty="0">
                        <a:solidFill>
                          <a:schemeClr val="tx1"/>
                        </a:solidFill>
                        <a:effectLst/>
                      </a:endParaRPr>
                    </a:p>
                    <a:p>
                      <a:pPr rtl="0" fontAlgn="t">
                        <a:spcBef>
                          <a:spcPts val="0"/>
                        </a:spcBef>
                        <a:spcAft>
                          <a:spcPts val="0"/>
                        </a:spcAft>
                      </a:pPr>
                      <a:r>
                        <a:rPr lang="es-MX" sz="1500" b="0" i="0" u="none" strike="noStrike" dirty="0">
                          <a:solidFill>
                            <a:schemeClr val="tx1"/>
                          </a:solidFill>
                          <a:effectLst/>
                          <a:latin typeface="Delius"/>
                        </a:rPr>
                        <a:t>el poeta expone sus emociones, sus diferentes estados de consciencia o experiencia. Se utiliza la primer apersona, acompañada de una condición subjetiva del escritor. se destaca una peculiaridad de expresión, denominada verso.</a:t>
                      </a:r>
                      <a:endParaRPr lang="es-MX" sz="1500" dirty="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4038762278"/>
                  </a:ext>
                </a:extLst>
              </a:tr>
              <a:tr h="284608">
                <a:tc>
                  <a:txBody>
                    <a:bodyPr/>
                    <a:lstStyle/>
                    <a:p>
                      <a:pPr rtl="0" fontAlgn="t">
                        <a:spcBef>
                          <a:spcPts val="0"/>
                        </a:spcBef>
                        <a:spcAft>
                          <a:spcPts val="0"/>
                        </a:spcAft>
                      </a:pPr>
                      <a:r>
                        <a:rPr lang="es-MX" sz="1500" b="1" i="0" u="none" strike="noStrike">
                          <a:solidFill>
                            <a:schemeClr val="tx1"/>
                          </a:solidFill>
                          <a:effectLst/>
                          <a:latin typeface="Delius"/>
                        </a:rPr>
                        <a:t>Oda</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Es un poesìa pensativa y contemplativa que tiende a enaltecer y elogiar un argumento o cuestiòn.</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118280872"/>
                  </a:ext>
                </a:extLst>
              </a:tr>
              <a:tr h="284608">
                <a:tc>
                  <a:txBody>
                    <a:bodyPr/>
                    <a:lstStyle/>
                    <a:p>
                      <a:pPr rtl="0" fontAlgn="t">
                        <a:spcBef>
                          <a:spcPts val="0"/>
                        </a:spcBef>
                        <a:spcAft>
                          <a:spcPts val="0"/>
                        </a:spcAft>
                      </a:pPr>
                      <a:r>
                        <a:rPr lang="es-MX" sz="1500" b="1" i="0" u="none" strike="noStrike">
                          <a:solidFill>
                            <a:schemeClr val="tx1"/>
                          </a:solidFill>
                          <a:effectLst/>
                          <a:latin typeface="Delius"/>
                        </a:rPr>
                        <a:t>Himno</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Es una obra lírica que pronuncia pasiones patrióticas, nacionalistas, religiosas.</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43747248"/>
                  </a:ext>
                </a:extLst>
              </a:tr>
              <a:tr h="411100">
                <a:tc>
                  <a:txBody>
                    <a:bodyPr/>
                    <a:lstStyle/>
                    <a:p>
                      <a:pPr rtl="0" fontAlgn="t">
                        <a:spcBef>
                          <a:spcPts val="0"/>
                        </a:spcBef>
                        <a:spcAft>
                          <a:spcPts val="0"/>
                        </a:spcAft>
                      </a:pPr>
                      <a:r>
                        <a:rPr lang="es-MX" sz="1500" b="1" i="0" u="none" strike="noStrike">
                          <a:solidFill>
                            <a:schemeClr val="tx1"/>
                          </a:solidFill>
                          <a:effectLst/>
                          <a:latin typeface="Delius"/>
                        </a:rPr>
                        <a:t>Elegìa</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dirty="0">
                          <a:solidFill>
                            <a:schemeClr val="tx1"/>
                          </a:solidFill>
                          <a:effectLst/>
                          <a:latin typeface="Delius"/>
                        </a:rPr>
                        <a:t>Se enfoca al poema derivado de la muerte de un ser querido. Composición poética que expresa melancolía, el dolor ante desdichas propias o ajenas.</a:t>
                      </a:r>
                      <a:endParaRPr lang="es-MX" sz="1500" dirty="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728974899"/>
                  </a:ext>
                </a:extLst>
              </a:tr>
              <a:tr h="284608">
                <a:tc>
                  <a:txBody>
                    <a:bodyPr/>
                    <a:lstStyle/>
                    <a:p>
                      <a:pPr rtl="0" fontAlgn="t">
                        <a:spcBef>
                          <a:spcPts val="0"/>
                        </a:spcBef>
                        <a:spcAft>
                          <a:spcPts val="0"/>
                        </a:spcAft>
                      </a:pPr>
                      <a:r>
                        <a:rPr lang="es-MX" sz="1500" b="1" i="0" u="none" strike="noStrike">
                          <a:solidFill>
                            <a:schemeClr val="tx1"/>
                          </a:solidFill>
                          <a:effectLst/>
                          <a:latin typeface="Delius"/>
                        </a:rPr>
                        <a:t>Égloga</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Escrito constituido por sentimientos afectuosos y de entusiasmo por el hábitat que les rodea.</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442169601"/>
                  </a:ext>
                </a:extLst>
              </a:tr>
              <a:tr h="411100">
                <a:tc>
                  <a:txBody>
                    <a:bodyPr/>
                    <a:lstStyle/>
                    <a:p>
                      <a:pPr rtl="0" fontAlgn="t">
                        <a:spcBef>
                          <a:spcPts val="0"/>
                        </a:spcBef>
                        <a:spcAft>
                          <a:spcPts val="0"/>
                        </a:spcAft>
                      </a:pPr>
                      <a:r>
                        <a:rPr lang="es-MX" sz="1500" b="1" i="0" u="none" strike="noStrike">
                          <a:solidFill>
                            <a:schemeClr val="tx1"/>
                          </a:solidFill>
                          <a:effectLst/>
                          <a:latin typeface="Delius"/>
                        </a:rPr>
                        <a:t>Canciòn</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-lìrica por definición y es cuando se expresa el sentimiento mediante una canción, es una de las màs difundidas, si no es que la más difundida del género lìrico.</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429285728"/>
                  </a:ext>
                </a:extLst>
              </a:tr>
              <a:tr h="284608">
                <a:tc>
                  <a:txBody>
                    <a:bodyPr/>
                    <a:lstStyle/>
                    <a:p>
                      <a:pPr rtl="0" fontAlgn="t">
                        <a:spcBef>
                          <a:spcPts val="0"/>
                        </a:spcBef>
                        <a:spcAft>
                          <a:spcPts val="0"/>
                        </a:spcAft>
                      </a:pPr>
                      <a:r>
                        <a:rPr lang="es-MX" sz="1500" b="1" i="0" u="none" strike="noStrike">
                          <a:solidFill>
                            <a:schemeClr val="tx1"/>
                          </a:solidFill>
                          <a:effectLst/>
                          <a:latin typeface="Delius"/>
                        </a:rPr>
                        <a:t>Satica</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Obra que de una forma ingeniosa, crítica corrupciones propias o sociales.</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286942115"/>
                  </a:ext>
                </a:extLst>
              </a:tr>
              <a:tr h="537593">
                <a:tc>
                  <a:txBody>
                    <a:bodyPr/>
                    <a:lstStyle/>
                    <a:p>
                      <a:pPr rtl="0" fontAlgn="t">
                        <a:spcBef>
                          <a:spcPts val="0"/>
                        </a:spcBef>
                        <a:spcAft>
                          <a:spcPts val="0"/>
                        </a:spcAft>
                      </a:pPr>
                      <a:r>
                        <a:rPr lang="es-MX" sz="1500" b="1" i="0" u="none" strike="noStrike">
                          <a:solidFill>
                            <a:schemeClr val="tx1"/>
                          </a:solidFill>
                          <a:effectLst/>
                          <a:latin typeface="Delius"/>
                        </a:rPr>
                        <a:t>Gènero èpico</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El escritor relata sobre situaciones particulares, individuos, entornos, relaciones, eventualidades que se desarrollan en tiempo y espacio. El autor realiza diálogos para que sus personajes cuentan su lado más íntimo, sus reflexiones, emociones y propósitos.</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474442171"/>
                  </a:ext>
                </a:extLst>
              </a:tr>
              <a:tr h="284608">
                <a:tc>
                  <a:txBody>
                    <a:bodyPr/>
                    <a:lstStyle/>
                    <a:p>
                      <a:pPr rtl="0" fontAlgn="t">
                        <a:spcBef>
                          <a:spcPts val="0"/>
                        </a:spcBef>
                        <a:spcAft>
                          <a:spcPts val="0"/>
                        </a:spcAft>
                      </a:pPr>
                      <a:r>
                        <a:rPr lang="es-MX" sz="1500" b="1" i="0" u="none" strike="noStrike">
                          <a:solidFill>
                            <a:schemeClr val="tx1"/>
                          </a:solidFill>
                          <a:effectLst/>
                          <a:latin typeface="Delius"/>
                        </a:rPr>
                        <a:t>Epopeya</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Narra acciones que merecen ser recordadas y que se consideran de mucho valor para un pueblo.</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181044198"/>
                  </a:ext>
                </a:extLst>
              </a:tr>
              <a:tr h="284608">
                <a:tc>
                  <a:txBody>
                    <a:bodyPr/>
                    <a:lstStyle/>
                    <a:p>
                      <a:pPr rtl="0" fontAlgn="t">
                        <a:spcBef>
                          <a:spcPts val="0"/>
                        </a:spcBef>
                        <a:spcAft>
                          <a:spcPts val="0"/>
                        </a:spcAft>
                      </a:pPr>
                      <a:r>
                        <a:rPr lang="es-MX" sz="1500" b="1" i="0" u="none" strike="noStrike">
                          <a:solidFill>
                            <a:schemeClr val="tx1"/>
                          </a:solidFill>
                          <a:effectLst/>
                          <a:latin typeface="Delius"/>
                        </a:rPr>
                        <a:t>Poema èpico</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Da cuenta de aventuras memorables de un ídolo propio de su nación, con la intención de honrar al país.</a:t>
                      </a:r>
                      <a:endParaRPr lang="es-MX" sz="150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907606809"/>
                  </a:ext>
                </a:extLst>
              </a:tr>
              <a:tr h="284608">
                <a:tc>
                  <a:txBody>
                    <a:bodyPr/>
                    <a:lstStyle/>
                    <a:p>
                      <a:pPr rtl="0" fontAlgn="t">
                        <a:spcBef>
                          <a:spcPts val="0"/>
                        </a:spcBef>
                        <a:spcAft>
                          <a:spcPts val="0"/>
                        </a:spcAft>
                      </a:pPr>
                      <a:r>
                        <a:rPr lang="es-MX" sz="1500" b="1" i="0" u="none" strike="noStrike" dirty="0">
                          <a:solidFill>
                            <a:schemeClr val="tx1"/>
                          </a:solidFill>
                          <a:effectLst/>
                          <a:latin typeface="Delius"/>
                        </a:rPr>
                        <a:t>Romance</a:t>
                      </a:r>
                      <a:endParaRPr lang="es-MX" sz="1500" dirty="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dirty="0">
                          <a:solidFill>
                            <a:schemeClr val="tx1"/>
                          </a:solidFill>
                          <a:effectLst/>
                          <a:latin typeface="Delius"/>
                        </a:rPr>
                        <a:t>Se trata de un texto escrito que cuenta historias valientes, afectivas y sentimentales.</a:t>
                      </a:r>
                      <a:endParaRPr lang="es-MX" sz="1500" dirty="0">
                        <a:solidFill>
                          <a:schemeClr val="tx1"/>
                        </a:solidFill>
                        <a:effectLst/>
                      </a:endParaRPr>
                    </a:p>
                  </a:txBody>
                  <a:tcPr marL="79058" marR="79058" marT="79058" marB="7905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109378829"/>
                  </a:ext>
                </a:extLst>
              </a:tr>
            </a:tbl>
          </a:graphicData>
        </a:graphic>
      </p:graphicFrame>
    </p:spTree>
    <p:extLst>
      <p:ext uri="{BB962C8B-B14F-4D97-AF65-F5344CB8AC3E}">
        <p14:creationId xmlns:p14="http://schemas.microsoft.com/office/powerpoint/2010/main" val="2351329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922863503"/>
              </p:ext>
            </p:extLst>
          </p:nvPr>
        </p:nvGraphicFramePr>
        <p:xfrm>
          <a:off x="0" y="521293"/>
          <a:ext cx="12192000" cy="5972436"/>
        </p:xfrm>
        <a:graphic>
          <a:graphicData uri="http://schemas.openxmlformats.org/drawingml/2006/table">
            <a:tbl>
              <a:tblPr/>
              <a:tblGrid>
                <a:gridCol w="2317270">
                  <a:extLst>
                    <a:ext uri="{9D8B030D-6E8A-4147-A177-3AD203B41FA5}">
                      <a16:colId xmlns:a16="http://schemas.microsoft.com/office/drawing/2014/main" val="891008196"/>
                    </a:ext>
                  </a:extLst>
                </a:gridCol>
                <a:gridCol w="9874730">
                  <a:extLst>
                    <a:ext uri="{9D8B030D-6E8A-4147-A177-3AD203B41FA5}">
                      <a16:colId xmlns:a16="http://schemas.microsoft.com/office/drawing/2014/main" val="851071263"/>
                    </a:ext>
                  </a:extLst>
                </a:gridCol>
              </a:tblGrid>
              <a:tr h="528532">
                <a:tc>
                  <a:txBody>
                    <a:bodyPr/>
                    <a:lstStyle/>
                    <a:p>
                      <a:pPr algn="ctr" rtl="0" fontAlgn="t">
                        <a:spcBef>
                          <a:spcPts val="0"/>
                        </a:spcBef>
                        <a:spcAft>
                          <a:spcPts val="0"/>
                        </a:spcAft>
                      </a:pPr>
                      <a:r>
                        <a:rPr lang="es-MX" sz="1500" b="1" i="0" u="none" strike="noStrike">
                          <a:solidFill>
                            <a:schemeClr val="tx1"/>
                          </a:solidFill>
                          <a:effectLst/>
                          <a:latin typeface="Delius"/>
                        </a:rPr>
                        <a:t>Género/ subgènero             </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s-MX" sz="1500" b="1" i="0" u="none" strike="noStrike">
                          <a:solidFill>
                            <a:schemeClr val="tx1"/>
                          </a:solidFill>
                          <a:effectLst/>
                          <a:latin typeface="Delius"/>
                        </a:rPr>
                        <a:t>Caracterìsticas</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727108793"/>
                  </a:ext>
                </a:extLst>
              </a:tr>
              <a:tr h="470611">
                <a:tc>
                  <a:txBody>
                    <a:bodyPr/>
                    <a:lstStyle/>
                    <a:p>
                      <a:pPr rtl="0" fontAlgn="t">
                        <a:spcBef>
                          <a:spcPts val="0"/>
                        </a:spcBef>
                        <a:spcAft>
                          <a:spcPts val="0"/>
                        </a:spcAft>
                      </a:pPr>
                      <a:r>
                        <a:rPr lang="es-MX" sz="1500" b="1" i="0" u="none" strike="noStrike">
                          <a:solidFill>
                            <a:schemeClr val="tx1"/>
                          </a:solidFill>
                          <a:effectLst/>
                          <a:latin typeface="Delius"/>
                        </a:rPr>
                        <a:t>Fàbula</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dirty="0">
                          <a:solidFill>
                            <a:schemeClr val="tx1"/>
                          </a:solidFill>
                          <a:effectLst/>
                          <a:latin typeface="Delius"/>
                        </a:rPr>
                        <a:t>Narración de prosa de una historieta o leyenda de la cual se consigue extraer una enseñanza o moraleja, sus protagonistas la mayoría de las veces son animales.</a:t>
                      </a:r>
                      <a:endParaRPr lang="es-MX" sz="1500" dirty="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917061336"/>
                  </a:ext>
                </a:extLst>
              </a:tr>
              <a:tr h="325807">
                <a:tc>
                  <a:txBody>
                    <a:bodyPr/>
                    <a:lstStyle/>
                    <a:p>
                      <a:pPr rtl="0" fontAlgn="t">
                        <a:spcBef>
                          <a:spcPts val="0"/>
                        </a:spcBef>
                        <a:spcAft>
                          <a:spcPts val="0"/>
                        </a:spcAft>
                      </a:pPr>
                      <a:r>
                        <a:rPr lang="es-MX" sz="1500" b="1" i="0" u="none" strike="noStrike">
                          <a:solidFill>
                            <a:schemeClr val="tx1"/>
                          </a:solidFill>
                          <a:effectLst/>
                          <a:latin typeface="Delius"/>
                        </a:rPr>
                        <a:t>Epístola</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Escrita en verso, exhibe cierto inconveniente, con características generales.</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12272001"/>
                  </a:ext>
                </a:extLst>
              </a:tr>
              <a:tr h="615414">
                <a:tc>
                  <a:txBody>
                    <a:bodyPr/>
                    <a:lstStyle/>
                    <a:p>
                      <a:pPr rtl="0" fontAlgn="t">
                        <a:spcBef>
                          <a:spcPts val="0"/>
                        </a:spcBef>
                        <a:spcAft>
                          <a:spcPts val="0"/>
                        </a:spcAft>
                      </a:pPr>
                      <a:r>
                        <a:rPr lang="es-MX" sz="1500" b="1" i="0" u="none" strike="noStrike">
                          <a:solidFill>
                            <a:schemeClr val="tx1"/>
                          </a:solidFill>
                          <a:effectLst/>
                          <a:latin typeface="Delius"/>
                        </a:rPr>
                        <a:t>Cuento</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Es un escrito en la mayoría de los casos breve, de un acontecimiento ficticio. Se conforma de muy pocos personajes, que solo realizan una acción, que se enmarca en un mismo foco temático. Tiene como propósito incitar al lector a encontrarle una refutación emocional.</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679606243"/>
                  </a:ext>
                </a:extLst>
              </a:tr>
              <a:tr h="470611">
                <a:tc>
                  <a:txBody>
                    <a:bodyPr/>
                    <a:lstStyle/>
                    <a:p>
                      <a:pPr rtl="0" fontAlgn="t">
                        <a:spcBef>
                          <a:spcPts val="0"/>
                        </a:spcBef>
                        <a:spcAft>
                          <a:spcPts val="0"/>
                        </a:spcAft>
                      </a:pPr>
                      <a:r>
                        <a:rPr lang="es-MX" sz="1500" b="1" i="0" u="none" strike="noStrike">
                          <a:solidFill>
                            <a:schemeClr val="tx1"/>
                          </a:solidFill>
                          <a:effectLst/>
                          <a:latin typeface="Delius"/>
                        </a:rPr>
                        <a:t>Leyenda</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Pequeño escrito que basa su historia en una narración tradicional, encontrándose envuelta en misterio, del estilo de historias de terror y cosas sobrenaturales o extraterrestres. </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69854680"/>
                  </a:ext>
                </a:extLst>
              </a:tr>
              <a:tr h="615414">
                <a:tc>
                  <a:txBody>
                    <a:bodyPr/>
                    <a:lstStyle/>
                    <a:p>
                      <a:pPr rtl="0" fontAlgn="t">
                        <a:spcBef>
                          <a:spcPts val="0"/>
                        </a:spcBef>
                        <a:spcAft>
                          <a:spcPts val="0"/>
                        </a:spcAft>
                      </a:pPr>
                      <a:r>
                        <a:rPr lang="es-MX" sz="1500" b="1" i="0" u="none" strike="noStrike">
                          <a:solidFill>
                            <a:schemeClr val="tx1"/>
                          </a:solidFill>
                          <a:effectLst/>
                          <a:latin typeface="Delius"/>
                        </a:rPr>
                        <a:t>Novela</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Se expresa como una narración extensa, con una historia argumentada, mucho mejor desarrollada que en el cuento. Se escribe en prosa, y se incluyen personajes tanto de la realidad, como imaginarios; se plantea un problema, y el desenlace del mismo, puede ser bueno o malo.</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92710629"/>
                  </a:ext>
                </a:extLst>
              </a:tr>
              <a:tr h="470611">
                <a:tc>
                  <a:txBody>
                    <a:bodyPr/>
                    <a:lstStyle/>
                    <a:p>
                      <a:pPr rtl="0" fontAlgn="t">
                        <a:spcBef>
                          <a:spcPts val="0"/>
                        </a:spcBef>
                        <a:spcAft>
                          <a:spcPts val="0"/>
                        </a:spcAft>
                      </a:pPr>
                      <a:r>
                        <a:rPr lang="es-MX" sz="1500" b="1" i="0" u="none" strike="noStrike">
                          <a:solidFill>
                            <a:schemeClr val="tx1"/>
                          </a:solidFill>
                          <a:effectLst/>
                          <a:latin typeface="Delius"/>
                        </a:rPr>
                        <a:t>Género dramático</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se despliegan uno o varios problemas, concebidos por relaciones internas entre los personajes, fuera de que el narrador los presente ni califique, sin hacerles demostrar sus sentimientos.</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466326249"/>
                  </a:ext>
                </a:extLst>
              </a:tr>
              <a:tr h="499571">
                <a:tc>
                  <a:txBody>
                    <a:bodyPr/>
                    <a:lstStyle/>
                    <a:p>
                      <a:pPr rtl="0" fontAlgn="t">
                        <a:spcBef>
                          <a:spcPts val="0"/>
                        </a:spcBef>
                        <a:spcAft>
                          <a:spcPts val="0"/>
                        </a:spcAft>
                      </a:pPr>
                      <a:r>
                        <a:rPr lang="es-MX" sz="1500" b="1" i="0" u="none" strike="noStrike">
                          <a:solidFill>
                            <a:schemeClr val="tx1"/>
                          </a:solidFill>
                          <a:effectLst/>
                          <a:latin typeface="Delius"/>
                        </a:rPr>
                        <a:t>tragedia</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demostración de terroríficos problemas entre los  protagonistas de carácter muy pasional, que culminada con un destino necesario, tras la crónica de una muerte anunciada.</a:t>
                      </a:r>
                      <a:r>
                        <a:rPr lang="es-MX" sz="1500" b="0" i="0" u="none" strike="noStrike">
                          <a:solidFill>
                            <a:schemeClr val="tx1"/>
                          </a:solidFill>
                          <a:effectLst/>
                          <a:latin typeface="Arial" panose="020B0604020202020204" pitchFamily="34" charset="0"/>
                        </a:rPr>
                        <a:t> </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693244999"/>
                  </a:ext>
                </a:extLst>
              </a:tr>
              <a:tr h="354768">
                <a:tc>
                  <a:txBody>
                    <a:bodyPr/>
                    <a:lstStyle/>
                    <a:p>
                      <a:pPr rtl="0" fontAlgn="t">
                        <a:spcBef>
                          <a:spcPts val="0"/>
                        </a:spcBef>
                        <a:spcAft>
                          <a:spcPts val="0"/>
                        </a:spcAft>
                      </a:pPr>
                      <a:r>
                        <a:rPr lang="es-MX" sz="1500" b="1" i="0" u="none" strike="noStrike">
                          <a:solidFill>
                            <a:schemeClr val="tx1"/>
                          </a:solidFill>
                          <a:effectLst/>
                          <a:latin typeface="Delius"/>
                        </a:rPr>
                        <a:t>Comedia</a:t>
                      </a:r>
                      <a:endParaRPr lang="es-MX" sz="150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dirty="0">
                          <a:solidFill>
                            <a:schemeClr val="tx1"/>
                          </a:solidFill>
                          <a:effectLst/>
                          <a:latin typeface="Delius"/>
                        </a:rPr>
                        <a:t>representar a partir de un apuro conflictivo pero de la parte alegre de la vida cotidiana, teniendo un conclusión feliz</a:t>
                      </a:r>
                      <a:r>
                        <a:rPr lang="es-MX" sz="1500" b="0" i="0" u="none" strike="noStrike" dirty="0">
                          <a:solidFill>
                            <a:schemeClr val="tx1"/>
                          </a:solidFill>
                          <a:effectLst/>
                          <a:latin typeface="Arial" panose="020B0604020202020204" pitchFamily="34" charset="0"/>
                        </a:rPr>
                        <a:t>.</a:t>
                      </a:r>
                      <a:endParaRPr lang="es-MX" sz="1500" dirty="0">
                        <a:solidFill>
                          <a:schemeClr val="tx1"/>
                        </a:solidFill>
                        <a:effectLst/>
                      </a:endParaRPr>
                    </a:p>
                  </a:txBody>
                  <a:tcPr marL="90502" marR="90502" marT="90502" marB="90502">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27459084"/>
                  </a:ext>
                </a:extLst>
              </a:tr>
            </a:tbl>
          </a:graphicData>
        </a:graphic>
      </p:graphicFrame>
    </p:spTree>
    <p:extLst>
      <p:ext uri="{BB962C8B-B14F-4D97-AF65-F5344CB8AC3E}">
        <p14:creationId xmlns:p14="http://schemas.microsoft.com/office/powerpoint/2010/main" val="2862481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518936293"/>
              </p:ext>
            </p:extLst>
          </p:nvPr>
        </p:nvGraphicFramePr>
        <p:xfrm>
          <a:off x="0" y="1245774"/>
          <a:ext cx="12192000" cy="3886200"/>
        </p:xfrm>
        <a:graphic>
          <a:graphicData uri="http://schemas.openxmlformats.org/drawingml/2006/table">
            <a:tbl>
              <a:tblPr/>
              <a:tblGrid>
                <a:gridCol w="2317270">
                  <a:extLst>
                    <a:ext uri="{9D8B030D-6E8A-4147-A177-3AD203B41FA5}">
                      <a16:colId xmlns:a16="http://schemas.microsoft.com/office/drawing/2014/main" val="3160862394"/>
                    </a:ext>
                  </a:extLst>
                </a:gridCol>
                <a:gridCol w="9874730">
                  <a:extLst>
                    <a:ext uri="{9D8B030D-6E8A-4147-A177-3AD203B41FA5}">
                      <a16:colId xmlns:a16="http://schemas.microsoft.com/office/drawing/2014/main" val="1065429006"/>
                    </a:ext>
                  </a:extLst>
                </a:gridCol>
              </a:tblGrid>
              <a:tr h="295275">
                <a:tc>
                  <a:txBody>
                    <a:bodyPr/>
                    <a:lstStyle/>
                    <a:p>
                      <a:pPr algn="ctr" rtl="0" fontAlgn="t">
                        <a:spcBef>
                          <a:spcPts val="0"/>
                        </a:spcBef>
                        <a:spcAft>
                          <a:spcPts val="0"/>
                        </a:spcAft>
                      </a:pPr>
                      <a:r>
                        <a:rPr lang="es-MX" sz="1500" b="1" i="0" u="none" strike="noStrike">
                          <a:solidFill>
                            <a:schemeClr val="tx1"/>
                          </a:solidFill>
                          <a:effectLst/>
                          <a:latin typeface="Delius"/>
                        </a:rPr>
                        <a:t>Género/ subgènero             </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s-MX" sz="1500" b="1" i="0" u="none" strike="noStrike">
                          <a:solidFill>
                            <a:schemeClr val="tx1"/>
                          </a:solidFill>
                          <a:effectLst/>
                          <a:latin typeface="Delius"/>
                        </a:rPr>
                        <a:t>Caracterìsticas</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099784111"/>
                  </a:ext>
                </a:extLst>
              </a:tr>
              <a:tr h="295275">
                <a:tc>
                  <a:txBody>
                    <a:bodyPr/>
                    <a:lstStyle/>
                    <a:p>
                      <a:pPr rtl="0" fontAlgn="t">
                        <a:spcBef>
                          <a:spcPts val="0"/>
                        </a:spcBef>
                        <a:spcAft>
                          <a:spcPts val="0"/>
                        </a:spcAft>
                      </a:pPr>
                      <a:r>
                        <a:rPr lang="es-MX" sz="1500" b="1" i="0" u="none" strike="noStrike">
                          <a:solidFill>
                            <a:schemeClr val="tx1"/>
                          </a:solidFill>
                          <a:effectLst/>
                          <a:latin typeface="Delius"/>
                        </a:rPr>
                        <a:t>Drama</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Se cuentan historias con una serie de inconvenientes, con posibles mediaciones de elementos extravagantes y su conclusión casi siempre es oscura. </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573816481"/>
                  </a:ext>
                </a:extLst>
              </a:tr>
              <a:tr h="295275">
                <a:tc>
                  <a:txBody>
                    <a:bodyPr/>
                    <a:lstStyle/>
                    <a:p>
                      <a:pPr rtl="0" fontAlgn="t">
                        <a:spcBef>
                          <a:spcPts val="0"/>
                        </a:spcBef>
                        <a:spcAft>
                          <a:spcPts val="0"/>
                        </a:spcAft>
                      </a:pPr>
                      <a:r>
                        <a:rPr lang="es-MX" sz="1500" b="1" i="0" u="none" strike="noStrike">
                          <a:solidFill>
                            <a:schemeClr val="tx1"/>
                          </a:solidFill>
                          <a:effectLst/>
                          <a:latin typeface="Delius"/>
                        </a:rPr>
                        <a:t>Opera</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Se escucha como una obra del tipo dramática, en la que los actores, en vez de recitar sus papeles, se dedican a cantarlos desde comienzo a fin de la obra. </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668096055"/>
                  </a:ext>
                </a:extLst>
              </a:tr>
              <a:tr h="295275">
                <a:tc>
                  <a:txBody>
                    <a:bodyPr/>
                    <a:lstStyle/>
                    <a:p>
                      <a:pPr rtl="0" fontAlgn="t">
                        <a:spcBef>
                          <a:spcPts val="0"/>
                        </a:spcBef>
                        <a:spcAft>
                          <a:spcPts val="0"/>
                        </a:spcAft>
                      </a:pPr>
                      <a:r>
                        <a:rPr lang="es-MX" sz="1500" b="1" i="0" u="none" strike="noStrike">
                          <a:solidFill>
                            <a:schemeClr val="tx1"/>
                          </a:solidFill>
                          <a:effectLst/>
                          <a:latin typeface="Delius"/>
                        </a:rPr>
                        <a:t>Farsa</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contextos en que los protagonistas tienden a tener comportamientos extravagantes e insólitos, sin embargo habitualmente conservando una pizca de credibilidad.</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588287280"/>
                  </a:ext>
                </a:extLst>
              </a:tr>
              <a:tr h="295275">
                <a:tc>
                  <a:txBody>
                    <a:bodyPr/>
                    <a:lstStyle/>
                    <a:p>
                      <a:pPr rtl="0" fontAlgn="t">
                        <a:spcBef>
                          <a:spcPts val="0"/>
                        </a:spcBef>
                        <a:spcAft>
                          <a:spcPts val="0"/>
                        </a:spcAft>
                      </a:pPr>
                      <a:r>
                        <a:rPr lang="es-MX" sz="1500" b="1" i="0" u="none" strike="noStrike">
                          <a:solidFill>
                            <a:schemeClr val="tx1"/>
                          </a:solidFill>
                          <a:effectLst/>
                          <a:latin typeface="Delius"/>
                        </a:rPr>
                        <a:t>Tragicomedia</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a:solidFill>
                            <a:schemeClr val="tx1"/>
                          </a:solidFill>
                          <a:effectLst/>
                          <a:latin typeface="Delius"/>
                        </a:rPr>
                        <a:t>Se pueden diferenciar secuencias trágicas y luego cómicas, en una misma obra; dando lugar aunque también abriendo espacio a la ironía y la parodia.</a:t>
                      </a:r>
                      <a:endParaRPr lang="es-MX" sz="150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063058986"/>
                  </a:ext>
                </a:extLst>
              </a:tr>
              <a:tr h="295275">
                <a:tc>
                  <a:txBody>
                    <a:bodyPr/>
                    <a:lstStyle/>
                    <a:p>
                      <a:pPr rtl="0" fontAlgn="t">
                        <a:spcBef>
                          <a:spcPts val="0"/>
                        </a:spcBef>
                        <a:spcAft>
                          <a:spcPts val="0"/>
                        </a:spcAft>
                      </a:pPr>
                      <a:r>
                        <a:rPr lang="es-MX" sz="1500" b="1" i="0" u="none" strike="noStrike" dirty="0">
                          <a:solidFill>
                            <a:schemeClr val="tx1"/>
                          </a:solidFill>
                          <a:effectLst/>
                          <a:latin typeface="Delius"/>
                        </a:rPr>
                        <a:t>Melodrama</a:t>
                      </a:r>
                      <a:endParaRPr lang="es-MX" sz="1500" dirty="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s-MX" sz="1500" b="0" i="0" u="none" strike="noStrike" dirty="0">
                          <a:solidFill>
                            <a:schemeClr val="tx1"/>
                          </a:solidFill>
                          <a:effectLst/>
                          <a:latin typeface="Delius"/>
                        </a:rPr>
                        <a:t>Se utiliza la exageración en las partes más románticas de la obra, como principio fundamental, con el fin de despertar en el público sentimientos y pasiones.</a:t>
                      </a:r>
                      <a:endParaRPr lang="es-MX" sz="1500" dirty="0">
                        <a:solidFill>
                          <a:schemeClr val="tx1"/>
                        </a:solidFill>
                        <a:effectLst/>
                      </a:endParaRPr>
                    </a:p>
                  </a:txBody>
                  <a:tcPr marL="95250" marR="95250" marT="95250" marB="952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966839662"/>
                  </a:ext>
                </a:extLst>
              </a:tr>
            </a:tbl>
          </a:graphicData>
        </a:graphic>
      </p:graphicFrame>
    </p:spTree>
    <p:extLst>
      <p:ext uri="{BB962C8B-B14F-4D97-AF65-F5344CB8AC3E}">
        <p14:creationId xmlns:p14="http://schemas.microsoft.com/office/powerpoint/2010/main" val="429798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graphicFrame>
        <p:nvGraphicFramePr>
          <p:cNvPr id="133" name="Shape 133"/>
          <p:cNvGraphicFramePr/>
          <p:nvPr>
            <p:extLst>
              <p:ext uri="{D42A27DB-BD31-4B8C-83A1-F6EECF244321}">
                <p14:modId xmlns:p14="http://schemas.microsoft.com/office/powerpoint/2010/main" val="3538360026"/>
              </p:ext>
            </p:extLst>
          </p:nvPr>
        </p:nvGraphicFramePr>
        <p:xfrm>
          <a:off x="1" y="-4"/>
          <a:ext cx="12192000" cy="7091945"/>
        </p:xfrm>
        <a:graphic>
          <a:graphicData uri="http://schemas.openxmlformats.org/drawingml/2006/table">
            <a:tbl>
              <a:tblPr firstRow="1" bandRow="1">
                <a:noFill/>
              </a:tblPr>
              <a:tblGrid>
                <a:gridCol w="2531326">
                  <a:extLst>
                    <a:ext uri="{9D8B030D-6E8A-4147-A177-3AD203B41FA5}">
                      <a16:colId xmlns:a16="http://schemas.microsoft.com/office/drawing/2014/main" val="20000"/>
                    </a:ext>
                  </a:extLst>
                </a:gridCol>
                <a:gridCol w="3579541">
                  <a:extLst>
                    <a:ext uri="{9D8B030D-6E8A-4147-A177-3AD203B41FA5}">
                      <a16:colId xmlns:a16="http://schemas.microsoft.com/office/drawing/2014/main" val="20001"/>
                    </a:ext>
                  </a:extLst>
                </a:gridCol>
                <a:gridCol w="2877015">
                  <a:extLst>
                    <a:ext uri="{9D8B030D-6E8A-4147-A177-3AD203B41FA5}">
                      <a16:colId xmlns:a16="http://schemas.microsoft.com/office/drawing/2014/main" val="20002"/>
                    </a:ext>
                  </a:extLst>
                </a:gridCol>
                <a:gridCol w="3204118">
                  <a:extLst>
                    <a:ext uri="{9D8B030D-6E8A-4147-A177-3AD203B41FA5}">
                      <a16:colId xmlns:a16="http://schemas.microsoft.com/office/drawing/2014/main" val="20003"/>
                    </a:ext>
                  </a:extLst>
                </a:gridCol>
              </a:tblGrid>
              <a:tr h="379300">
                <a:tc gridSpan="4">
                  <a:txBody>
                    <a:bodyPr/>
                    <a:lstStyle/>
                    <a:p>
                      <a:pPr marL="0" marR="0" lvl="0" indent="0" algn="ctr" rtl="0">
                        <a:lnSpc>
                          <a:spcPct val="100000"/>
                        </a:lnSpc>
                        <a:spcBef>
                          <a:spcPts val="0"/>
                        </a:spcBef>
                        <a:spcAft>
                          <a:spcPts val="0"/>
                        </a:spcAft>
                        <a:buNone/>
                      </a:pPr>
                      <a:r>
                        <a:rPr lang="es-MX" sz="1800" u="none" strike="noStrike" cap="none">
                          <a:latin typeface="Arial" panose="020B0604020202020204" pitchFamily="34" charset="0"/>
                          <a:cs typeface="Arial" panose="020B0604020202020204" pitchFamily="34" charset="0"/>
                        </a:rPr>
                        <a:t>CUADRO COMPARATIVO DE  DOCUMENTOS ACADEMICOS</a:t>
                      </a:r>
                      <a:endParaRPr sz="1800" u="none" strike="noStrike" cap="none">
                        <a:latin typeface="Arial" panose="020B0604020202020204" pitchFamily="34" charset="0"/>
                        <a:cs typeface="Arial" panose="020B0604020202020204" pitchFamily="34" charset="0"/>
                      </a:endParaRPr>
                    </a:p>
                  </a:txBody>
                  <a:tcPr marL="91450" marR="91450" marT="60950" marB="6095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646225">
                <a:tc>
                  <a:txBody>
                    <a:bodyPr/>
                    <a:lstStyle/>
                    <a:p>
                      <a:pPr marL="0" marR="0" lvl="0" indent="0" algn="ctr" rtl="0">
                        <a:lnSpc>
                          <a:spcPct val="100000"/>
                        </a:lnSpc>
                        <a:spcBef>
                          <a:spcPts val="0"/>
                        </a:spcBef>
                        <a:spcAft>
                          <a:spcPts val="0"/>
                        </a:spcAft>
                        <a:buNone/>
                      </a:pPr>
                      <a:r>
                        <a:rPr lang="es-MX" sz="1800" u="none" strike="noStrike" cap="none">
                          <a:latin typeface="Arial" panose="020B0604020202020204" pitchFamily="34" charset="0"/>
                          <a:cs typeface="Arial" panose="020B0604020202020204" pitchFamily="34" charset="0"/>
                        </a:rPr>
                        <a:t>DOCUMENTO</a:t>
                      </a:r>
                      <a:endParaRPr sz="1800" u="none" strike="noStrike" cap="none">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ctr" rtl="0">
                        <a:lnSpc>
                          <a:spcPct val="100000"/>
                        </a:lnSpc>
                        <a:spcBef>
                          <a:spcPts val="0"/>
                        </a:spcBef>
                        <a:spcAft>
                          <a:spcPts val="0"/>
                        </a:spcAft>
                        <a:buNone/>
                      </a:pPr>
                      <a:r>
                        <a:rPr lang="es-MX" sz="1800" u="none" strike="noStrike" cap="none">
                          <a:latin typeface="Arial" panose="020B0604020202020204" pitchFamily="34" charset="0"/>
                          <a:cs typeface="Arial" panose="020B0604020202020204" pitchFamily="34" charset="0"/>
                        </a:rPr>
                        <a:t>CARACTERISTICAS</a:t>
                      </a:r>
                      <a:endParaRPr sz="1800" u="none" strike="noStrike" cap="none">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ctr" rtl="0">
                        <a:lnSpc>
                          <a:spcPct val="100000"/>
                        </a:lnSpc>
                        <a:spcBef>
                          <a:spcPts val="0"/>
                        </a:spcBef>
                        <a:spcAft>
                          <a:spcPts val="0"/>
                        </a:spcAft>
                        <a:buClr>
                          <a:srgbClr val="000000"/>
                        </a:buClr>
                        <a:buSzPts val="1300"/>
                        <a:buFont typeface="Arial"/>
                        <a:buNone/>
                      </a:pPr>
                      <a:r>
                        <a:rPr lang="es-MX" sz="1800" u="none" strike="noStrike" cap="none">
                          <a:latin typeface="Arial" panose="020B0604020202020204" pitchFamily="34" charset="0"/>
                          <a:cs typeface="Arial" panose="020B0604020202020204" pitchFamily="34" charset="0"/>
                        </a:rPr>
                        <a:t>TIPOS</a:t>
                      </a:r>
                      <a:endParaRPr sz="1800">
                        <a:latin typeface="Arial" panose="020B0604020202020204" pitchFamily="34" charset="0"/>
                        <a:cs typeface="Arial" panose="020B0604020202020204" pitchFamily="34" charset="0"/>
                      </a:endParaRPr>
                    </a:p>
                    <a:p>
                      <a:pPr marL="0" marR="0" lvl="0" indent="0" algn="ctr"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ctr" rtl="0">
                        <a:lnSpc>
                          <a:spcPct val="100000"/>
                        </a:lnSpc>
                        <a:spcBef>
                          <a:spcPts val="0"/>
                        </a:spcBef>
                        <a:spcAft>
                          <a:spcPts val="0"/>
                        </a:spcAft>
                        <a:buNone/>
                      </a:pPr>
                      <a:r>
                        <a:rPr lang="es-MX" sz="1800" u="none" strike="noStrike" cap="none">
                          <a:latin typeface="Arial" panose="020B0604020202020204" pitchFamily="34" charset="0"/>
                          <a:cs typeface="Arial" panose="020B0604020202020204" pitchFamily="34" charset="0"/>
                        </a:rPr>
                        <a:t>FUNCIÓN</a:t>
                      </a:r>
                      <a:endParaRPr sz="1800" u="none" strike="noStrike" cap="none">
                        <a:latin typeface="Arial" panose="020B0604020202020204" pitchFamily="34" charset="0"/>
                        <a:cs typeface="Arial" panose="020B0604020202020204" pitchFamily="34" charset="0"/>
                      </a:endParaRPr>
                    </a:p>
                  </a:txBody>
                  <a:tcPr marL="91450" marR="91450" marT="60950" marB="60950"/>
                </a:tc>
                <a:extLst>
                  <a:ext uri="{0D108BD9-81ED-4DB2-BD59-A6C34878D82A}">
                    <a16:rowId xmlns:a16="http://schemas.microsoft.com/office/drawing/2014/main" val="10001"/>
                  </a:ext>
                </a:extLst>
              </a:tr>
              <a:tr h="3708725">
                <a:tc rowSpan="2">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ctr"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Ensayo</a:t>
                      </a:r>
                      <a:endParaRPr sz="1800" u="none" strike="noStrike" cap="none" dirty="0">
                        <a:latin typeface="Arial" panose="020B0604020202020204" pitchFamily="34" charset="0"/>
                        <a:cs typeface="Arial" panose="020B0604020202020204" pitchFamily="34" charset="0"/>
                      </a:endParaRPr>
                    </a:p>
                  </a:txBody>
                  <a:tcPr marL="91450" marR="91450" marT="60950" marB="60950"/>
                </a:tc>
                <a:tc rowSpan="2">
                  <a:txBody>
                    <a:bodyPr/>
                    <a:lstStyle/>
                    <a:p>
                      <a:pPr marL="0" marR="0" lvl="0" indent="0" algn="l" rtl="0">
                        <a:lnSpc>
                          <a:spcPct val="100000"/>
                        </a:lnSpc>
                        <a:spcBef>
                          <a:spcPts val="0"/>
                        </a:spcBef>
                        <a:spcAft>
                          <a:spcPts val="0"/>
                        </a:spcAft>
                        <a:buClr>
                          <a:schemeClr val="dk1"/>
                        </a:buClr>
                        <a:buSzPts val="1100"/>
                        <a:buFont typeface="Arial"/>
                        <a:buNone/>
                      </a:pPr>
                      <a:r>
                        <a:rPr lang="es-MX" sz="1800" u="none" strike="noStrike" cap="none" dirty="0">
                          <a:latin typeface="Arial" panose="020B0604020202020204" pitchFamily="34" charset="0"/>
                          <a:cs typeface="Arial" panose="020B0604020202020204" pitchFamily="34" charset="0"/>
                        </a:rPr>
                        <a:t>- Suele abordar temas humanísticos, filosóficos, sociológicos, históricos y científicos (variedad temática)</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dk1"/>
                        </a:buClr>
                        <a:buSzPts val="1100"/>
                        <a:buFont typeface="Arial"/>
                        <a:buNone/>
                      </a:pPr>
                      <a:r>
                        <a:rPr lang="es-MX" sz="1800" u="none" strike="noStrike" cap="none" dirty="0">
                          <a:latin typeface="Arial" panose="020B0604020202020204" pitchFamily="34" charset="0"/>
                          <a:cs typeface="Arial" panose="020B0604020202020204" pitchFamily="34" charset="0"/>
                        </a:rPr>
                        <a:t>- No tiene una estructura predeterminada (estructura libre)</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dk1"/>
                        </a:buClr>
                        <a:buSzPts val="1100"/>
                        <a:buFont typeface="Arial"/>
                        <a:buNone/>
                      </a:pPr>
                      <a:r>
                        <a:rPr lang="es-MX" sz="1800" u="none" strike="noStrike" cap="none" dirty="0">
                          <a:latin typeface="Arial" panose="020B0604020202020204" pitchFamily="34" charset="0"/>
                          <a:cs typeface="Arial" panose="020B0604020202020204" pitchFamily="34" charset="0"/>
                        </a:rPr>
                        <a:t>- Se expone y se valora un tema (enfoque subjetivo)</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rgbClr val="000000"/>
                        </a:buClr>
                        <a:buSzPts val="1300"/>
                        <a:buFont typeface="Arial"/>
                        <a:buNone/>
                      </a:pPr>
                      <a:r>
                        <a:rPr lang="es-MX" sz="1800" u="none" strike="noStrike" cap="none" dirty="0">
                          <a:latin typeface="Arial" panose="020B0604020202020204" pitchFamily="34" charset="0"/>
                          <a:cs typeface="Arial" panose="020B0604020202020204" pitchFamily="34" charset="0"/>
                        </a:rPr>
                        <a:t>- Su extensión generalmente es breve</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l" rtl="0">
                        <a:lnSpc>
                          <a:spcPct val="100000"/>
                        </a:lnSpc>
                        <a:spcBef>
                          <a:spcPts val="0"/>
                        </a:spcBef>
                        <a:spcAft>
                          <a:spcPts val="0"/>
                        </a:spcAft>
                        <a:buNone/>
                      </a:pPr>
                      <a:r>
                        <a:rPr lang="es-MX" sz="1800" u="none" strike="noStrike" cap="none">
                          <a:solidFill>
                            <a:schemeClr val="dk1"/>
                          </a:solidFill>
                          <a:highlight>
                            <a:srgbClr val="FFFFFF"/>
                          </a:highlight>
                          <a:latin typeface="Arial" panose="020B0604020202020204" pitchFamily="34" charset="0"/>
                          <a:ea typeface="Montserrat"/>
                          <a:cs typeface="Arial" panose="020B0604020202020204" pitchFamily="34" charset="0"/>
                          <a:sym typeface="Montserrat"/>
                        </a:rPr>
                        <a:t>-</a:t>
                      </a:r>
                      <a:r>
                        <a:rPr lang="es-MX" sz="1800" u="none" strike="noStrike" cap="none">
                          <a:latin typeface="Arial" panose="020B0604020202020204" pitchFamily="34" charset="0"/>
                          <a:cs typeface="Arial" panose="020B0604020202020204" pitchFamily="34" charset="0"/>
                        </a:rPr>
                        <a:t>El ensayo científico </a:t>
                      </a:r>
                      <a:endParaRPr sz="180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txBody>
                  <a:tcPr marL="91450" marR="91450" marT="60950" marB="60950">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r>
                        <a:rPr lang="es-MX" sz="1800" u="none" strike="noStrike" cap="none">
                          <a:latin typeface="Arial" panose="020B0604020202020204" pitchFamily="34" charset="0"/>
                          <a:cs typeface="Arial" panose="020B0604020202020204" pitchFamily="34" charset="0"/>
                        </a:rPr>
                        <a:t>se caracteriza por tratar un tema científico desde un punto de vista creativo. Es decir se combina el razonamiento científico con la creatividad artística. En este tipo de ensayo se toma de la ciencia la meta de buscar y explorar la realidad en la búsqueda de la verdad, </a:t>
                      </a:r>
                      <a:endParaRPr sz="1800" u="none" strike="noStrike" cap="none">
                        <a:latin typeface="Arial" panose="020B0604020202020204" pitchFamily="34" charset="0"/>
                        <a:cs typeface="Arial" panose="020B0604020202020204" pitchFamily="34" charset="0"/>
                      </a:endParaRPr>
                    </a:p>
                  </a:txBody>
                  <a:tcPr marL="91450" marR="91450" marT="60950" marB="60950">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079125">
                <a:tc vMerge="1">
                  <a:txBody>
                    <a:bodyPr/>
                    <a:lstStyle/>
                    <a:p>
                      <a:endParaRPr lang="es-MX"/>
                    </a:p>
                  </a:txBody>
                  <a:tcPr/>
                </a:tc>
                <a:tc vMerge="1">
                  <a:txBody>
                    <a:bodyPr/>
                    <a:lstStyle/>
                    <a:p>
                      <a:endParaRPr lang="es-MX"/>
                    </a:p>
                  </a:txBody>
                  <a:tcPr/>
                </a:tc>
                <a:tc>
                  <a:txBody>
                    <a:bodyPr/>
                    <a:lstStyle/>
                    <a:p>
                      <a:pPr marL="0" marR="0" lvl="0" indent="0" algn="l" rtl="0">
                        <a:lnSpc>
                          <a:spcPct val="100000"/>
                        </a:lnSpc>
                        <a:spcBef>
                          <a:spcPts val="0"/>
                        </a:spcBef>
                        <a:spcAft>
                          <a:spcPts val="0"/>
                        </a:spcAft>
                        <a:buClr>
                          <a:srgbClr val="000000"/>
                        </a:buClr>
                        <a:buSzPts val="1300"/>
                        <a:buFont typeface="Arial"/>
                        <a:buNone/>
                      </a:pPr>
                      <a:r>
                        <a:rPr lang="es-MX" sz="1800" u="none" strike="noStrike" cap="none">
                          <a:latin typeface="Arial" panose="020B0604020202020204" pitchFamily="34" charset="0"/>
                          <a:cs typeface="Arial" panose="020B0604020202020204" pitchFamily="34" charset="0"/>
                        </a:rPr>
                        <a:t>-El ensayo argumentativo </a:t>
                      </a:r>
                      <a:endParaRPr sz="1800" u="none" strike="noStrike" cap="none">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txBody>
                  <a:tcPr marL="91450" marR="91450" marT="60950" marB="60950">
                    <a:lnT w="12700" cap="flat" cmpd="sng">
                      <a:solidFill>
                        <a:schemeClr val="dk1"/>
                      </a:solidFill>
                      <a:prstDash val="solid"/>
                      <a:round/>
                      <a:headEnd type="none" w="sm" len="sm"/>
                      <a:tailEnd type="none" w="sm" len="sm"/>
                    </a:lnT>
                  </a:tcPr>
                </a:tc>
                <a:tc>
                  <a:txBody>
                    <a:bodyPr/>
                    <a:lstStyle/>
                    <a:p>
                      <a:pPr marL="0" marR="0" lvl="0" indent="0" algn="l" rtl="0">
                        <a:lnSpc>
                          <a:spcPct val="100000"/>
                        </a:lnSpc>
                        <a:spcBef>
                          <a:spcPts val="0"/>
                        </a:spcBef>
                        <a:spcAft>
                          <a:spcPts val="0"/>
                        </a:spcAft>
                        <a:buClr>
                          <a:srgbClr val="000000"/>
                        </a:buClr>
                        <a:buSzPts val="1300"/>
                        <a:buFont typeface="Arial"/>
                        <a:buNone/>
                      </a:pPr>
                      <a:r>
                        <a:rPr lang="es-MX" sz="1800" u="none" strike="noStrike" cap="none" dirty="0">
                          <a:latin typeface="Arial" panose="020B0604020202020204" pitchFamily="34" charset="0"/>
                          <a:cs typeface="Arial" panose="020B0604020202020204" pitchFamily="34" charset="0"/>
                        </a:rPr>
                        <a:t>pretende defender mediante el razonamiento una tesis o idea propuesta con el objetivo de convencer al lector de la postura defendida. Pese a que tratan los temas con profundidad, suelen ser ensayos breves</a:t>
                      </a:r>
                      <a:endParaRPr sz="1800" u="none" strike="noStrike" cap="none" dirty="0">
                        <a:latin typeface="Arial" panose="020B0604020202020204" pitchFamily="34" charset="0"/>
                        <a:cs typeface="Arial" panose="020B0604020202020204" pitchFamily="34" charset="0"/>
                      </a:endParaRPr>
                    </a:p>
                  </a:txBody>
                  <a:tcPr marL="91450" marR="91450" marT="60950" marB="60950">
                    <a:lnT w="12700" cap="flat" cmpd="sng">
                      <a:solidFill>
                        <a:schemeClr val="dk1"/>
                      </a:solidFill>
                      <a:prstDash val="solid"/>
                      <a:round/>
                      <a:headEnd type="none" w="sm" len="sm"/>
                      <a:tailEnd type="none" w="sm" len="sm"/>
                    </a:lnT>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37874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graphicFrame>
        <p:nvGraphicFramePr>
          <p:cNvPr id="138" name="Shape 138"/>
          <p:cNvGraphicFramePr/>
          <p:nvPr>
            <p:extLst>
              <p:ext uri="{D42A27DB-BD31-4B8C-83A1-F6EECF244321}">
                <p14:modId xmlns:p14="http://schemas.microsoft.com/office/powerpoint/2010/main" val="4065988855"/>
              </p:ext>
            </p:extLst>
          </p:nvPr>
        </p:nvGraphicFramePr>
        <p:xfrm>
          <a:off x="-2" y="1"/>
          <a:ext cx="12192004" cy="6885375"/>
        </p:xfrm>
        <a:graphic>
          <a:graphicData uri="http://schemas.openxmlformats.org/drawingml/2006/table">
            <a:tbl>
              <a:tblPr firstRow="1" bandRow="1">
                <a:noFill/>
              </a:tblPr>
              <a:tblGrid>
                <a:gridCol w="2497875">
                  <a:extLst>
                    <a:ext uri="{9D8B030D-6E8A-4147-A177-3AD203B41FA5}">
                      <a16:colId xmlns:a16="http://schemas.microsoft.com/office/drawing/2014/main" val="20000"/>
                    </a:ext>
                  </a:extLst>
                </a:gridCol>
                <a:gridCol w="3598127">
                  <a:extLst>
                    <a:ext uri="{9D8B030D-6E8A-4147-A177-3AD203B41FA5}">
                      <a16:colId xmlns:a16="http://schemas.microsoft.com/office/drawing/2014/main" val="20001"/>
                    </a:ext>
                  </a:extLst>
                </a:gridCol>
                <a:gridCol w="2891883">
                  <a:extLst>
                    <a:ext uri="{9D8B030D-6E8A-4147-A177-3AD203B41FA5}">
                      <a16:colId xmlns:a16="http://schemas.microsoft.com/office/drawing/2014/main" val="20002"/>
                    </a:ext>
                  </a:extLst>
                </a:gridCol>
                <a:gridCol w="3204119">
                  <a:extLst>
                    <a:ext uri="{9D8B030D-6E8A-4147-A177-3AD203B41FA5}">
                      <a16:colId xmlns:a16="http://schemas.microsoft.com/office/drawing/2014/main" val="20003"/>
                    </a:ext>
                  </a:extLst>
                </a:gridCol>
              </a:tblGrid>
              <a:tr h="6885375">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ctr"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Monografía</a:t>
                      </a: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-Prólogo</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-Introducción. </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-Cuerpo o desarrollo.</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-Corpus empleado en la    investigación (optativo). Se expone el material analizado (producto de encuestas, textos literarios, etc.).                         -Bibliografía. </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-Índice general. </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-Índice analítico de materias (optativo). </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-Anexos (optativos). </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extensión, lo más habitual es que las monografías tengan entre diez y cuarenta páginas, dependiendo del nivel de formación que esté cursando el autor  y tema.</a:t>
                      </a:r>
                      <a:endParaRPr sz="18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elaborar una investigación</a:t>
                      </a: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l" rtl="0">
                        <a:lnSpc>
                          <a:spcPct val="100000"/>
                        </a:lnSpc>
                        <a:spcBef>
                          <a:spcPts val="0"/>
                        </a:spcBef>
                        <a:spcAft>
                          <a:spcPts val="0"/>
                        </a:spcAft>
                        <a:buNone/>
                      </a:pPr>
                      <a:r>
                        <a:rPr lang="es-MX" sz="1800" b="0" i="0" u="none" strike="noStrike" cap="none" dirty="0">
                          <a:solidFill>
                            <a:schemeClr val="dk1"/>
                          </a:solidFill>
                          <a:latin typeface="Arial" panose="020B0604020202020204" pitchFamily="34" charset="0"/>
                          <a:ea typeface="Arial"/>
                          <a:cs typeface="Arial" panose="020B0604020202020204" pitchFamily="34" charset="0"/>
                          <a:sym typeface="Arial"/>
                        </a:rPr>
                        <a:t>*  Monografía de investigación. </a:t>
                      </a:r>
                      <a:endParaRPr sz="1800" dirty="0">
                        <a:latin typeface="Arial" panose="020B0604020202020204" pitchFamily="34" charset="0"/>
                        <a:cs typeface="Arial" panose="020B0604020202020204" pitchFamily="34" charset="0"/>
                      </a:endParaRPr>
                    </a:p>
                    <a:p>
                      <a:pPr marL="285750" marR="0" lvl="0" indent="-285750" algn="l" rtl="0">
                        <a:lnSpc>
                          <a:spcPct val="100000"/>
                        </a:lnSpc>
                        <a:spcBef>
                          <a:spcPts val="0"/>
                        </a:spcBef>
                        <a:spcAft>
                          <a:spcPts val="0"/>
                        </a:spcAft>
                        <a:buClr>
                          <a:srgbClr val="000000"/>
                        </a:buClr>
                        <a:buSzPts val="1600"/>
                        <a:buFont typeface="Arial"/>
                        <a:buChar char="•"/>
                      </a:pPr>
                      <a:r>
                        <a:rPr lang="es-MX" sz="1800" b="0" i="0" u="none" strike="noStrike" cap="none" dirty="0">
                          <a:solidFill>
                            <a:schemeClr val="dk1"/>
                          </a:solidFill>
                          <a:latin typeface="Arial" panose="020B0604020202020204" pitchFamily="34" charset="0"/>
                          <a:ea typeface="Arial"/>
                          <a:cs typeface="Arial" panose="020B0604020202020204" pitchFamily="34" charset="0"/>
                          <a:sym typeface="Arial"/>
                        </a:rPr>
                        <a:t>Monografía de compilación.</a:t>
                      </a:r>
                      <a:endParaRPr sz="1800" dirty="0">
                        <a:latin typeface="Arial" panose="020B0604020202020204" pitchFamily="34" charset="0"/>
                        <a:cs typeface="Arial" panose="020B0604020202020204" pitchFamily="34" charset="0"/>
                      </a:endParaRPr>
                    </a:p>
                    <a:p>
                      <a:pPr marL="285750" marR="0" lvl="0" indent="-285750" algn="l" rtl="0">
                        <a:lnSpc>
                          <a:spcPct val="100000"/>
                        </a:lnSpc>
                        <a:spcBef>
                          <a:spcPts val="0"/>
                        </a:spcBef>
                        <a:spcAft>
                          <a:spcPts val="0"/>
                        </a:spcAft>
                        <a:buClr>
                          <a:srgbClr val="000000"/>
                        </a:buClr>
                        <a:buSzPts val="1600"/>
                        <a:buFont typeface="Arial"/>
                        <a:buChar char="•"/>
                      </a:pPr>
                      <a:r>
                        <a:rPr lang="es-MX" sz="1800" b="0" i="0" u="none" strike="noStrike" cap="none" dirty="0">
                          <a:solidFill>
                            <a:schemeClr val="dk1"/>
                          </a:solidFill>
                          <a:latin typeface="Arial" panose="020B0604020202020204" pitchFamily="34" charset="0"/>
                          <a:ea typeface="Arial"/>
                          <a:cs typeface="Arial" panose="020B0604020202020204" pitchFamily="34" charset="0"/>
                          <a:sym typeface="Arial"/>
                        </a:rPr>
                        <a:t> * Monografía de análisis de experiencias.</a:t>
                      </a: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just"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Informar sobre los conocimientos del autor sobre un tema determinado y las técnicas de investigación</a:t>
                      </a:r>
                      <a:endParaRPr sz="1800" u="none" strike="noStrike" cap="none" dirty="0">
                        <a:latin typeface="Arial" panose="020B0604020202020204" pitchFamily="34" charset="0"/>
                        <a:cs typeface="Arial" panose="020B0604020202020204" pitchFamily="34" charset="0"/>
                      </a:endParaRPr>
                    </a:p>
                  </a:txBody>
                  <a:tcPr marL="91450" marR="91450" marT="60950" marB="6095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23652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graphicFrame>
        <p:nvGraphicFramePr>
          <p:cNvPr id="143" name="Shape 143"/>
          <p:cNvGraphicFramePr/>
          <p:nvPr>
            <p:extLst>
              <p:ext uri="{D42A27DB-BD31-4B8C-83A1-F6EECF244321}">
                <p14:modId xmlns:p14="http://schemas.microsoft.com/office/powerpoint/2010/main" val="1628095075"/>
              </p:ext>
            </p:extLst>
          </p:nvPr>
        </p:nvGraphicFramePr>
        <p:xfrm>
          <a:off x="0" y="0"/>
          <a:ext cx="12192004" cy="6885375"/>
        </p:xfrm>
        <a:graphic>
          <a:graphicData uri="http://schemas.openxmlformats.org/drawingml/2006/table">
            <a:tbl>
              <a:tblPr firstRow="1" bandRow="1">
                <a:noFill/>
              </a:tblPr>
              <a:tblGrid>
                <a:gridCol w="2520176">
                  <a:extLst>
                    <a:ext uri="{9D8B030D-6E8A-4147-A177-3AD203B41FA5}">
                      <a16:colId xmlns:a16="http://schemas.microsoft.com/office/drawing/2014/main" val="20000"/>
                    </a:ext>
                  </a:extLst>
                </a:gridCol>
                <a:gridCol w="3575826">
                  <a:extLst>
                    <a:ext uri="{9D8B030D-6E8A-4147-A177-3AD203B41FA5}">
                      <a16:colId xmlns:a16="http://schemas.microsoft.com/office/drawing/2014/main" val="20001"/>
                    </a:ext>
                  </a:extLst>
                </a:gridCol>
                <a:gridCol w="2880730">
                  <a:extLst>
                    <a:ext uri="{9D8B030D-6E8A-4147-A177-3AD203B41FA5}">
                      <a16:colId xmlns:a16="http://schemas.microsoft.com/office/drawing/2014/main" val="20002"/>
                    </a:ext>
                  </a:extLst>
                </a:gridCol>
                <a:gridCol w="3215272">
                  <a:extLst>
                    <a:ext uri="{9D8B030D-6E8A-4147-A177-3AD203B41FA5}">
                      <a16:colId xmlns:a16="http://schemas.microsoft.com/office/drawing/2014/main" val="20003"/>
                    </a:ext>
                  </a:extLst>
                </a:gridCol>
              </a:tblGrid>
              <a:tr h="6885375">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ctr" rtl="0">
                        <a:lnSpc>
                          <a:spcPct val="100000"/>
                        </a:lnSpc>
                        <a:spcBef>
                          <a:spcPts val="0"/>
                        </a:spcBef>
                        <a:spcAft>
                          <a:spcPts val="0"/>
                        </a:spcAft>
                        <a:buNone/>
                      </a:pPr>
                      <a:r>
                        <a:rPr lang="es-MX" sz="1800" u="none" strike="noStrike" cap="none" dirty="0">
                          <a:latin typeface="Arial" panose="020B0604020202020204" pitchFamily="34" charset="0"/>
                          <a:cs typeface="Arial" panose="020B0604020202020204" pitchFamily="34" charset="0"/>
                        </a:rPr>
                        <a:t>Ponencia </a:t>
                      </a: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l" rtl="0">
                        <a:lnSpc>
                          <a:spcPct val="100000"/>
                        </a:lnSpc>
                        <a:spcBef>
                          <a:spcPts val="0"/>
                        </a:spcBef>
                        <a:spcAft>
                          <a:spcPts val="0"/>
                        </a:spcAft>
                        <a:buNone/>
                      </a:pPr>
                      <a:r>
                        <a:rPr lang="es-MX" sz="1800" b="0" i="0" u="none" strike="noStrike" cap="none">
                          <a:solidFill>
                            <a:srgbClr val="262626"/>
                          </a:solidFill>
                          <a:latin typeface="Arial" panose="020B0604020202020204" pitchFamily="34" charset="0"/>
                          <a:ea typeface="Arial"/>
                          <a:cs typeface="Arial" panose="020B0604020202020204" pitchFamily="34" charset="0"/>
                          <a:sym typeface="Arial"/>
                        </a:rPr>
                        <a:t>Una ponencia se usa para la presentación de los aspectos más relevantes mediante un análisis breve de un cuerpo de resultados mayor. También es posible enseñar una sola parte del trabajo si así se lo cree conveniente.</a:t>
                      </a:r>
                      <a:endParaRPr sz="1800" b="0" i="0" u="none" strike="noStrike" cap="none">
                        <a:solidFill>
                          <a:srgbClr val="262626"/>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None/>
                      </a:pPr>
                      <a:r>
                        <a:rPr lang="es-MX" sz="1800" b="0" i="0" u="none" strike="noStrike" cap="none">
                          <a:solidFill>
                            <a:srgbClr val="262626"/>
                          </a:solidFill>
                          <a:latin typeface="Arial" panose="020B0604020202020204" pitchFamily="34" charset="0"/>
                          <a:ea typeface="Arial"/>
                          <a:cs typeface="Arial" panose="020B0604020202020204" pitchFamily="34" charset="0"/>
                          <a:sym typeface="Arial"/>
                        </a:rPr>
                        <a:t> El propósito principal de las ponencias consiste en adelantar parte de los resultados más relevantes, siempre fundamentando adecuadamente lo que se mencione.</a:t>
                      </a:r>
                      <a:endParaRPr sz="1800" b="0" i="0" u="none" strike="noStrike" cap="none">
                        <a:solidFill>
                          <a:srgbClr val="262626"/>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None/>
                      </a:pPr>
                      <a:r>
                        <a:rPr lang="es-MX" sz="1800" b="0" i="0" u="none" strike="noStrike" cap="none">
                          <a:solidFill>
                            <a:srgbClr val="262626"/>
                          </a:solidFill>
                          <a:latin typeface="Arial" panose="020B0604020202020204" pitchFamily="34" charset="0"/>
                          <a:ea typeface="Arial"/>
                          <a:cs typeface="Arial" panose="020B0604020202020204" pitchFamily="34" charset="0"/>
                          <a:sym typeface="Arial"/>
                        </a:rPr>
                        <a:t>Generalmente las ponencias son un derivado de un trabajo de mayor extensión, por esa razón se acude a ellas como una reseña o una parte del trabajo.</a:t>
                      </a:r>
                      <a:endParaRPr sz="1800" b="0" i="0" u="none" strike="noStrike" cap="none">
                        <a:solidFill>
                          <a:srgbClr val="262626"/>
                        </a:solidFill>
                        <a:latin typeface="Arial" panose="020B0604020202020204" pitchFamily="34" charset="0"/>
                        <a:ea typeface="Arial"/>
                        <a:cs typeface="Arial" panose="020B0604020202020204" pitchFamily="34" charset="0"/>
                        <a:sym typeface="Arial"/>
                      </a:endParaRPr>
                    </a:p>
                  </a:txBody>
                  <a:tcPr marL="91450" marR="91450" marT="60950" marB="60950"/>
                </a:tc>
                <a:tc>
                  <a:txBody>
                    <a:bodyPr/>
                    <a:lstStyle/>
                    <a:p>
                      <a:pPr marL="0" marR="0" lvl="0" indent="0" algn="l" rtl="0">
                        <a:lnSpc>
                          <a:spcPct val="100000"/>
                        </a:lnSpc>
                        <a:spcBef>
                          <a:spcPts val="0"/>
                        </a:spcBef>
                        <a:spcAft>
                          <a:spcPts val="0"/>
                        </a:spcAft>
                        <a:buNone/>
                      </a:pPr>
                      <a:r>
                        <a:rPr lang="es-MX" sz="1800" b="0" i="0" u="none" strike="noStrike" cap="none">
                          <a:solidFill>
                            <a:schemeClr val="dk1"/>
                          </a:solidFill>
                          <a:latin typeface="Arial" panose="020B0604020202020204" pitchFamily="34" charset="0"/>
                          <a:ea typeface="Arial"/>
                          <a:cs typeface="Arial" panose="020B0604020202020204" pitchFamily="34" charset="0"/>
                          <a:sym typeface="Arial"/>
                        </a:rPr>
                        <a:t>Economista</a:t>
                      </a:r>
                      <a:endParaRPr sz="180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b="0" i="0" u="none" strike="noStrike" cap="none">
                          <a:solidFill>
                            <a:schemeClr val="dk1"/>
                          </a:solidFill>
                          <a:latin typeface="Arial" panose="020B0604020202020204" pitchFamily="34" charset="0"/>
                          <a:ea typeface="Arial"/>
                          <a:cs typeface="Arial" panose="020B0604020202020204" pitchFamily="34" charset="0"/>
                          <a:sym typeface="Arial"/>
                        </a:rPr>
                        <a:t>El lanzamiento de productos en el marco de un evento </a:t>
                      </a:r>
                      <a:endParaRPr sz="1800" b="0" i="0" u="none" strike="noStrike" cap="none">
                        <a:solidFill>
                          <a:schemeClr val="dk1"/>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None/>
                      </a:pPr>
                      <a:r>
                        <a:rPr lang="es-MX" sz="1800" b="0" i="0" u="none" strike="noStrike" cap="none">
                          <a:solidFill>
                            <a:schemeClr val="dk1"/>
                          </a:solidFill>
                          <a:latin typeface="Arial" panose="020B0604020202020204" pitchFamily="34" charset="0"/>
                          <a:ea typeface="Arial"/>
                          <a:cs typeface="Arial" panose="020B0604020202020204" pitchFamily="34" charset="0"/>
                          <a:sym typeface="Arial"/>
                        </a:rPr>
                        <a:t>Exposiciones científicas </a:t>
                      </a:r>
                      <a:endParaRPr sz="1800" b="0" i="0" u="none" strike="noStrike" cap="none">
                        <a:solidFill>
                          <a:schemeClr val="dk1"/>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None/>
                      </a:pPr>
                      <a:r>
                        <a:rPr lang="es-MX" sz="1800" b="0" i="0" u="none" strike="noStrike" cap="none">
                          <a:solidFill>
                            <a:schemeClr val="dk1"/>
                          </a:solidFill>
                          <a:latin typeface="Arial" panose="020B0604020202020204" pitchFamily="34" charset="0"/>
                          <a:ea typeface="Arial"/>
                          <a:cs typeface="Arial" panose="020B0604020202020204" pitchFamily="34" charset="0"/>
                          <a:sym typeface="Arial"/>
                        </a:rPr>
                        <a:t>Argumentación académica</a:t>
                      </a:r>
                      <a:endParaRPr sz="1800" b="0" i="0" u="none" strike="noStrike" cap="none">
                        <a:solidFill>
                          <a:schemeClr val="dk1"/>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just" rtl="0">
                        <a:lnSpc>
                          <a:spcPct val="100000"/>
                        </a:lnSpc>
                        <a:spcBef>
                          <a:spcPts val="0"/>
                        </a:spcBef>
                        <a:spcAft>
                          <a:spcPts val="0"/>
                        </a:spcAft>
                        <a:buNone/>
                      </a:pPr>
                      <a:r>
                        <a:rPr lang="es-MX" sz="1800" b="0" i="0" u="none" strike="noStrike" cap="none" dirty="0">
                          <a:solidFill>
                            <a:schemeClr val="dk1"/>
                          </a:solidFill>
                          <a:latin typeface="Arial" panose="020B0604020202020204" pitchFamily="34" charset="0"/>
                          <a:ea typeface="Arial"/>
                          <a:cs typeface="Arial" panose="020B0604020202020204" pitchFamily="34" charset="0"/>
                          <a:sym typeface="Arial"/>
                        </a:rPr>
                        <a:t>Se utiliza en su mayoría para presentarse en algún evento científico, seminario congreso, simposio etc. Suelen ser trabajos breves, que se destinan a la discusión colectiva.</a:t>
                      </a:r>
                      <a:endParaRPr sz="1800" u="none" strike="noStrike" cap="none" dirty="0">
                        <a:latin typeface="Arial" panose="020B0604020202020204" pitchFamily="34" charset="0"/>
                        <a:cs typeface="Arial" panose="020B0604020202020204" pitchFamily="34" charset="0"/>
                      </a:endParaRPr>
                    </a:p>
                  </a:txBody>
                  <a:tcPr marL="91450" marR="91450" marT="60950" marB="6095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50981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graphicFrame>
        <p:nvGraphicFramePr>
          <p:cNvPr id="143" name="Shape 143"/>
          <p:cNvGraphicFramePr/>
          <p:nvPr>
            <p:extLst>
              <p:ext uri="{D42A27DB-BD31-4B8C-83A1-F6EECF244321}">
                <p14:modId xmlns:p14="http://schemas.microsoft.com/office/powerpoint/2010/main" val="1589663850"/>
              </p:ext>
            </p:extLst>
          </p:nvPr>
        </p:nvGraphicFramePr>
        <p:xfrm>
          <a:off x="0" y="0"/>
          <a:ext cx="12192004" cy="6885375"/>
        </p:xfrm>
        <a:graphic>
          <a:graphicData uri="http://schemas.openxmlformats.org/drawingml/2006/table">
            <a:tbl>
              <a:tblPr firstRow="1" bandRow="1">
                <a:noFill/>
              </a:tblPr>
              <a:tblGrid>
                <a:gridCol w="2520176">
                  <a:extLst>
                    <a:ext uri="{9D8B030D-6E8A-4147-A177-3AD203B41FA5}">
                      <a16:colId xmlns:a16="http://schemas.microsoft.com/office/drawing/2014/main" val="20000"/>
                    </a:ext>
                  </a:extLst>
                </a:gridCol>
                <a:gridCol w="3575826">
                  <a:extLst>
                    <a:ext uri="{9D8B030D-6E8A-4147-A177-3AD203B41FA5}">
                      <a16:colId xmlns:a16="http://schemas.microsoft.com/office/drawing/2014/main" val="20001"/>
                    </a:ext>
                  </a:extLst>
                </a:gridCol>
                <a:gridCol w="2880730">
                  <a:extLst>
                    <a:ext uri="{9D8B030D-6E8A-4147-A177-3AD203B41FA5}">
                      <a16:colId xmlns:a16="http://schemas.microsoft.com/office/drawing/2014/main" val="20002"/>
                    </a:ext>
                  </a:extLst>
                </a:gridCol>
                <a:gridCol w="3215272">
                  <a:extLst>
                    <a:ext uri="{9D8B030D-6E8A-4147-A177-3AD203B41FA5}">
                      <a16:colId xmlns:a16="http://schemas.microsoft.com/office/drawing/2014/main" val="20003"/>
                    </a:ext>
                  </a:extLst>
                </a:gridCol>
              </a:tblGrid>
              <a:tr h="6885375">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Proyecto</a:t>
                      </a:r>
                      <a:r>
                        <a:rPr lang="es-MX" sz="1800" u="none" strike="noStrike" cap="none" baseline="0" dirty="0" smtClean="0">
                          <a:latin typeface="Arial" panose="020B0604020202020204" pitchFamily="34" charset="0"/>
                          <a:cs typeface="Arial" panose="020B0604020202020204" pitchFamily="34" charset="0"/>
                        </a:rPr>
                        <a:t> de investigación</a:t>
                      </a: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l" rtl="0">
                        <a:lnSpc>
                          <a:spcPct val="100000"/>
                        </a:lnSpc>
                        <a:spcBef>
                          <a:spcPts val="0"/>
                        </a:spcBef>
                        <a:spcAft>
                          <a:spcPts val="0"/>
                        </a:spcAft>
                        <a:buNone/>
                      </a:pP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Describir aquello que</a:t>
                      </a:r>
                    </a:p>
                    <a:p>
                      <a:pPr marL="0" marR="0" lvl="0" indent="0" algn="l" rtl="0">
                        <a:lnSpc>
                          <a:spcPct val="100000"/>
                        </a:lnSpc>
                        <a:spcBef>
                          <a:spcPts val="0"/>
                        </a:spcBef>
                        <a:spcAft>
                          <a:spcPts val="0"/>
                        </a:spcAft>
                        <a:buNone/>
                      </a:pP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es planificado. Es</a:t>
                      </a:r>
                      <a:r>
                        <a:rPr lang="es-MX" sz="1800" b="0" i="0" u="none" strike="noStrike" cap="none" baseline="0" dirty="0" smtClean="0">
                          <a:solidFill>
                            <a:srgbClr val="262626"/>
                          </a:solidFill>
                          <a:latin typeface="Arial" panose="020B0604020202020204" pitchFamily="34" charset="0"/>
                          <a:ea typeface="Arial"/>
                          <a:cs typeface="Arial" panose="020B0604020202020204" pitchFamily="34" charset="0"/>
                          <a:sym typeface="Arial"/>
                        </a:rPr>
                        <a:t> </a:t>
                      </a: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elaborado para</a:t>
                      </a:r>
                    </a:p>
                    <a:p>
                      <a:pPr marL="0" marR="0" lvl="0" indent="0" algn="l" rtl="0">
                        <a:lnSpc>
                          <a:spcPct val="100000"/>
                        </a:lnSpc>
                        <a:spcBef>
                          <a:spcPts val="0"/>
                        </a:spcBef>
                        <a:spcAft>
                          <a:spcPts val="0"/>
                        </a:spcAft>
                        <a:buNone/>
                      </a:pP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presentarse ante un</a:t>
                      </a:r>
                      <a:r>
                        <a:rPr lang="es-MX" sz="1800" b="0" i="0" u="none" strike="noStrike" cap="none" baseline="0" dirty="0" smtClean="0">
                          <a:solidFill>
                            <a:srgbClr val="262626"/>
                          </a:solidFill>
                          <a:latin typeface="Arial" panose="020B0604020202020204" pitchFamily="34" charset="0"/>
                          <a:ea typeface="Arial"/>
                          <a:cs typeface="Arial" panose="020B0604020202020204" pitchFamily="34" charset="0"/>
                          <a:sym typeface="Arial"/>
                        </a:rPr>
                        <a:t> </a:t>
                      </a: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docente o institución</a:t>
                      </a:r>
                      <a:r>
                        <a:rPr lang="es-MX" sz="1800" b="0" i="0" u="none" strike="noStrike" cap="none" baseline="0" dirty="0" smtClean="0">
                          <a:solidFill>
                            <a:srgbClr val="262626"/>
                          </a:solidFill>
                          <a:latin typeface="Arial" panose="020B0604020202020204" pitchFamily="34" charset="0"/>
                          <a:ea typeface="Arial"/>
                          <a:cs typeface="Arial" panose="020B0604020202020204" pitchFamily="34" charset="0"/>
                          <a:sym typeface="Arial"/>
                        </a:rPr>
                        <a:t> </a:t>
                      </a: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para ser aprobado y</a:t>
                      </a:r>
                    </a:p>
                    <a:p>
                      <a:pPr marL="0" marR="0" lvl="0" indent="0" algn="l" rtl="0">
                        <a:lnSpc>
                          <a:spcPct val="100000"/>
                        </a:lnSpc>
                        <a:spcBef>
                          <a:spcPts val="0"/>
                        </a:spcBef>
                        <a:spcAft>
                          <a:spcPts val="0"/>
                        </a:spcAft>
                        <a:buNone/>
                      </a:pP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comenzar el proceso</a:t>
                      </a:r>
                      <a:r>
                        <a:rPr lang="es-MX" sz="1800" b="0" i="0" u="none" strike="noStrike" cap="none" baseline="0" dirty="0" smtClean="0">
                          <a:solidFill>
                            <a:srgbClr val="262626"/>
                          </a:solidFill>
                          <a:latin typeface="Arial" panose="020B0604020202020204" pitchFamily="34" charset="0"/>
                          <a:ea typeface="Arial"/>
                          <a:cs typeface="Arial" panose="020B0604020202020204" pitchFamily="34" charset="0"/>
                          <a:sym typeface="Arial"/>
                        </a:rPr>
                        <a:t> </a:t>
                      </a:r>
                      <a:r>
                        <a:rPr lang="es-MX" sz="1800" b="0" i="0" u="none" strike="noStrike" cap="none" dirty="0" smtClean="0">
                          <a:solidFill>
                            <a:srgbClr val="262626"/>
                          </a:solidFill>
                          <a:latin typeface="Arial" panose="020B0604020202020204" pitchFamily="34" charset="0"/>
                          <a:ea typeface="Arial"/>
                          <a:cs typeface="Arial" panose="020B0604020202020204" pitchFamily="34" charset="0"/>
                          <a:sym typeface="Arial"/>
                        </a:rPr>
                        <a:t>de investigación.</a:t>
                      </a:r>
                      <a:endParaRPr sz="1800" b="0" i="0" u="none" strike="noStrike" cap="none" dirty="0">
                        <a:solidFill>
                          <a:srgbClr val="262626"/>
                        </a:solidFill>
                        <a:latin typeface="Arial" panose="020B0604020202020204" pitchFamily="34" charset="0"/>
                        <a:ea typeface="Arial"/>
                        <a:cs typeface="Arial" panose="020B0604020202020204" pitchFamily="34" charset="0"/>
                        <a:sym typeface="Arial"/>
                      </a:endParaRPr>
                    </a:p>
                  </a:txBody>
                  <a:tcPr marL="91450" marR="91450" marT="60950" marB="60950"/>
                </a:tc>
                <a:tc>
                  <a:txBody>
                    <a:bodyPr/>
                    <a:lstStyle/>
                    <a:p>
                      <a:pPr marL="0" marR="0" lvl="0" indent="0" algn="l"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*Innovación tecnológica</a:t>
                      </a:r>
                    </a:p>
                    <a:p>
                      <a:pPr marL="0" marR="0" lvl="0" indent="0" algn="l"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*Investigación científica </a:t>
                      </a:r>
                      <a:endParaRPr sz="1800" u="none" strike="noStrike" cap="none" dirty="0">
                        <a:latin typeface="Arial" panose="020B0604020202020204" pitchFamily="34" charset="0"/>
                        <a:cs typeface="Arial" panose="020B0604020202020204" pitchFamily="34" charset="0"/>
                      </a:endParaRPr>
                    </a:p>
                  </a:txBody>
                  <a:tcPr marL="91450" marR="91450" marT="60950" marB="60950"/>
                </a:tc>
                <a:tc>
                  <a:txBody>
                    <a:bodyPr/>
                    <a:lstStyle/>
                    <a:p>
                      <a:pPr marL="0" marR="0" lvl="0" indent="0" algn="just"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Describir aquello que</a:t>
                      </a:r>
                    </a:p>
                    <a:p>
                      <a:pPr marL="0" marR="0" lvl="0" indent="0" algn="just"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es planificado. Es</a:t>
                      </a:r>
                      <a:r>
                        <a:rPr lang="es-MX" sz="1800" u="none" strike="noStrike" cap="none" baseline="0" dirty="0" smtClean="0">
                          <a:latin typeface="Arial" panose="020B0604020202020204" pitchFamily="34" charset="0"/>
                          <a:cs typeface="Arial" panose="020B0604020202020204" pitchFamily="34" charset="0"/>
                        </a:rPr>
                        <a:t> </a:t>
                      </a:r>
                      <a:r>
                        <a:rPr lang="es-MX" sz="1800" u="none" strike="noStrike" cap="none" dirty="0" smtClean="0">
                          <a:latin typeface="Arial" panose="020B0604020202020204" pitchFamily="34" charset="0"/>
                          <a:cs typeface="Arial" panose="020B0604020202020204" pitchFamily="34" charset="0"/>
                        </a:rPr>
                        <a:t>elaborado para</a:t>
                      </a:r>
                      <a:r>
                        <a:rPr lang="es-MX" sz="1800" u="none" strike="noStrike" cap="none" baseline="0" dirty="0" smtClean="0">
                          <a:latin typeface="Arial" panose="020B0604020202020204" pitchFamily="34" charset="0"/>
                          <a:cs typeface="Arial" panose="020B0604020202020204" pitchFamily="34" charset="0"/>
                        </a:rPr>
                        <a:t> </a:t>
                      </a:r>
                      <a:r>
                        <a:rPr lang="es-MX" sz="1800" u="none" strike="noStrike" cap="none" dirty="0" smtClean="0">
                          <a:latin typeface="Arial" panose="020B0604020202020204" pitchFamily="34" charset="0"/>
                          <a:cs typeface="Arial" panose="020B0604020202020204" pitchFamily="34" charset="0"/>
                        </a:rPr>
                        <a:t>presentarse ante un</a:t>
                      </a:r>
                    </a:p>
                    <a:p>
                      <a:pPr marL="0" marR="0" lvl="0" indent="0" algn="just" rtl="0">
                        <a:lnSpc>
                          <a:spcPct val="100000"/>
                        </a:lnSpc>
                        <a:spcBef>
                          <a:spcPts val="0"/>
                        </a:spcBef>
                        <a:spcAft>
                          <a:spcPts val="0"/>
                        </a:spcAft>
                        <a:buNone/>
                      </a:pPr>
                      <a:r>
                        <a:rPr lang="es-MX" sz="1800" u="none" strike="noStrike" cap="none" dirty="0" smtClean="0">
                          <a:latin typeface="Arial" panose="020B0604020202020204" pitchFamily="34" charset="0"/>
                          <a:cs typeface="Arial" panose="020B0604020202020204" pitchFamily="34" charset="0"/>
                        </a:rPr>
                        <a:t>docente o institución</a:t>
                      </a:r>
                      <a:r>
                        <a:rPr lang="es-MX" sz="1800" u="none" strike="noStrike" cap="none" baseline="0" dirty="0" smtClean="0">
                          <a:latin typeface="Arial" panose="020B0604020202020204" pitchFamily="34" charset="0"/>
                          <a:cs typeface="Arial" panose="020B0604020202020204" pitchFamily="34" charset="0"/>
                        </a:rPr>
                        <a:t> </a:t>
                      </a:r>
                      <a:r>
                        <a:rPr lang="es-MX" sz="1800" u="none" strike="noStrike" cap="none" dirty="0" smtClean="0">
                          <a:latin typeface="Arial" panose="020B0604020202020204" pitchFamily="34" charset="0"/>
                          <a:cs typeface="Arial" panose="020B0604020202020204" pitchFamily="34" charset="0"/>
                        </a:rPr>
                        <a:t>para ser aprobado y</a:t>
                      </a:r>
                      <a:r>
                        <a:rPr lang="es-MX" sz="1800" u="none" strike="noStrike" cap="none" baseline="0" dirty="0" smtClean="0">
                          <a:latin typeface="Arial" panose="020B0604020202020204" pitchFamily="34" charset="0"/>
                          <a:cs typeface="Arial" panose="020B0604020202020204" pitchFamily="34" charset="0"/>
                        </a:rPr>
                        <a:t> </a:t>
                      </a:r>
                      <a:r>
                        <a:rPr lang="es-MX" sz="1800" u="none" strike="noStrike" cap="none" dirty="0" smtClean="0">
                          <a:latin typeface="Arial" panose="020B0604020202020204" pitchFamily="34" charset="0"/>
                          <a:cs typeface="Arial" panose="020B0604020202020204" pitchFamily="34" charset="0"/>
                        </a:rPr>
                        <a:t>comenzar el proceso</a:t>
                      </a:r>
                      <a:r>
                        <a:rPr lang="es-MX" sz="1800" u="none" strike="noStrike" cap="none" baseline="0" dirty="0" smtClean="0">
                          <a:latin typeface="Arial" panose="020B0604020202020204" pitchFamily="34" charset="0"/>
                          <a:cs typeface="Arial" panose="020B0604020202020204" pitchFamily="34" charset="0"/>
                        </a:rPr>
                        <a:t> </a:t>
                      </a:r>
                      <a:r>
                        <a:rPr lang="es-MX" sz="1800" u="none" strike="noStrike" cap="none" dirty="0" smtClean="0">
                          <a:latin typeface="Arial" panose="020B0604020202020204" pitchFamily="34" charset="0"/>
                          <a:cs typeface="Arial" panose="020B0604020202020204" pitchFamily="34" charset="0"/>
                        </a:rPr>
                        <a:t>de investigación.</a:t>
                      </a:r>
                      <a:endParaRPr sz="1800" u="none" strike="noStrike" cap="none" dirty="0">
                        <a:latin typeface="Arial" panose="020B0604020202020204" pitchFamily="34" charset="0"/>
                        <a:cs typeface="Arial" panose="020B0604020202020204" pitchFamily="34" charset="0"/>
                      </a:endParaRPr>
                    </a:p>
                  </a:txBody>
                  <a:tcPr marL="91450" marR="91450" marT="60950" marB="60950"/>
                </a:tc>
                <a:extLst>
                  <a:ext uri="{0D108BD9-81ED-4DB2-BD59-A6C34878D82A}">
                    <a16:rowId xmlns:a16="http://schemas.microsoft.com/office/drawing/2014/main" val="10000"/>
                  </a:ext>
                </a:extLst>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227622855"/>
              </p:ext>
            </p:extLst>
          </p:nvPr>
        </p:nvGraphicFramePr>
        <p:xfrm>
          <a:off x="4" y="3298690"/>
          <a:ext cx="2521009" cy="3559310"/>
        </p:xfrm>
        <a:graphic>
          <a:graphicData uri="http://schemas.openxmlformats.org/drawingml/2006/table">
            <a:tbl>
              <a:tblPr/>
              <a:tblGrid>
                <a:gridCol w="2521009">
                  <a:extLst>
                    <a:ext uri="{9D8B030D-6E8A-4147-A177-3AD203B41FA5}">
                      <a16:colId xmlns:a16="http://schemas.microsoft.com/office/drawing/2014/main" val="381047001"/>
                    </a:ext>
                  </a:extLst>
                </a:gridCol>
              </a:tblGrid>
              <a:tr h="3559310">
                <a:tc>
                  <a:txBody>
                    <a:bodyPr/>
                    <a:lstStyle/>
                    <a:p>
                      <a:r>
                        <a:rPr lang="es-MX" dirty="0" smtClean="0">
                          <a:latin typeface="Arial" panose="020B0604020202020204" pitchFamily="34" charset="0"/>
                          <a:cs typeface="Arial" panose="020B0604020202020204" pitchFamily="34" charset="0"/>
                        </a:rPr>
                        <a:t>Articulo de investigación</a:t>
                      </a:r>
                      <a:endParaRPr lang="es-MX" dirty="0">
                        <a:latin typeface="Arial" panose="020B0604020202020204" pitchFamily="34" charset="0"/>
                        <a:cs typeface="Arial" panose="020B0604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962949725"/>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400663608"/>
              </p:ext>
            </p:extLst>
          </p:nvPr>
        </p:nvGraphicFramePr>
        <p:xfrm>
          <a:off x="2518164" y="3298690"/>
          <a:ext cx="3580688" cy="3559310"/>
        </p:xfrm>
        <a:graphic>
          <a:graphicData uri="http://schemas.openxmlformats.org/drawingml/2006/table">
            <a:tbl>
              <a:tblPr/>
              <a:tblGrid>
                <a:gridCol w="3580688">
                  <a:extLst>
                    <a:ext uri="{9D8B030D-6E8A-4147-A177-3AD203B41FA5}">
                      <a16:colId xmlns:a16="http://schemas.microsoft.com/office/drawing/2014/main" val="614372281"/>
                    </a:ext>
                  </a:extLst>
                </a:gridCol>
              </a:tblGrid>
              <a:tr h="3559310">
                <a:tc>
                  <a:txBody>
                    <a:bodyPr/>
                    <a:lstStyle/>
                    <a:p>
                      <a:r>
                        <a:rPr lang="es-MX" dirty="0" smtClean="0">
                          <a:latin typeface="Arial" panose="020B0604020202020204" pitchFamily="34" charset="0"/>
                          <a:cs typeface="Arial" panose="020B0604020202020204" pitchFamily="34" charset="0"/>
                        </a:rPr>
                        <a:t>El artículo de investigación busca</a:t>
                      </a:r>
                    </a:p>
                    <a:p>
                      <a:r>
                        <a:rPr lang="es-MX" dirty="0" smtClean="0">
                          <a:latin typeface="Arial" panose="020B0604020202020204" pitchFamily="34" charset="0"/>
                          <a:cs typeface="Arial" panose="020B0604020202020204" pitchFamily="34" charset="0"/>
                        </a:rPr>
                        <a:t>informar y persuadir. En el caso de la</a:t>
                      </a:r>
                      <a:r>
                        <a:rPr lang="es-MX" baseline="0"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segunda de las funciones, se debe</a:t>
                      </a:r>
                      <a:r>
                        <a:rPr lang="es-MX" baseline="0"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convencer al lector de la</a:t>
                      </a:r>
                      <a:r>
                        <a:rPr lang="es-MX" baseline="0"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importancia</a:t>
                      </a:r>
                      <a:r>
                        <a:rPr lang="es-MX" baseline="0"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y la validez de los resultados de</a:t>
                      </a:r>
                      <a:r>
                        <a:rPr lang="es-MX" baseline="0" dirty="0" smtClean="0">
                          <a:latin typeface="Arial" panose="020B0604020202020204" pitchFamily="34" charset="0"/>
                          <a:cs typeface="Arial" panose="020B0604020202020204" pitchFamily="34" charset="0"/>
                        </a:rPr>
                        <a:t> i</a:t>
                      </a:r>
                      <a:r>
                        <a:rPr lang="es-MX" dirty="0" smtClean="0">
                          <a:latin typeface="Arial" panose="020B0604020202020204" pitchFamily="34" charset="0"/>
                          <a:cs typeface="Arial" panose="020B0604020202020204" pitchFamily="34" charset="0"/>
                        </a:rPr>
                        <a:t>nvestigación</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115712445"/>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3704213998"/>
              </p:ext>
            </p:extLst>
          </p:nvPr>
        </p:nvGraphicFramePr>
        <p:xfrm>
          <a:off x="8973088" y="3298690"/>
          <a:ext cx="3218916" cy="3559310"/>
        </p:xfrm>
        <a:graphic>
          <a:graphicData uri="http://schemas.openxmlformats.org/drawingml/2006/table">
            <a:tbl>
              <a:tblPr/>
              <a:tblGrid>
                <a:gridCol w="3218916">
                  <a:extLst>
                    <a:ext uri="{9D8B030D-6E8A-4147-A177-3AD203B41FA5}">
                      <a16:colId xmlns:a16="http://schemas.microsoft.com/office/drawing/2014/main" val="31841765"/>
                    </a:ext>
                  </a:extLst>
                </a:gridCol>
              </a:tblGrid>
              <a:tr h="3559310">
                <a:tc>
                  <a:txBody>
                    <a:bodyPr/>
                    <a:lstStyle/>
                    <a:p>
                      <a:r>
                        <a:rPr lang="es-MX" dirty="0" smtClean="0">
                          <a:latin typeface="Arial" panose="020B0604020202020204" pitchFamily="34" charset="0"/>
                          <a:cs typeface="Arial" panose="020B0604020202020204" pitchFamily="34" charset="0"/>
                        </a:rPr>
                        <a:t>Presentación de</a:t>
                      </a:r>
                      <a:r>
                        <a:rPr lang="es-MX" baseline="0"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resultados de una</a:t>
                      </a:r>
                      <a:r>
                        <a:rPr lang="es-MX" baseline="0"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investigación</a:t>
                      </a:r>
                      <a:r>
                        <a:rPr lang="es-MX" baseline="0"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científica.</a:t>
                      </a:r>
                      <a:endParaRPr lang="es-MX" dirty="0">
                        <a:latin typeface="Arial" panose="020B0604020202020204" pitchFamily="34" charset="0"/>
                        <a:cs typeface="Arial" panose="020B0604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349419799"/>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4201861472"/>
              </p:ext>
            </p:extLst>
          </p:nvPr>
        </p:nvGraphicFramePr>
        <p:xfrm>
          <a:off x="6096002" y="3298690"/>
          <a:ext cx="2877082" cy="3559310"/>
        </p:xfrm>
        <a:graphic>
          <a:graphicData uri="http://schemas.openxmlformats.org/drawingml/2006/table">
            <a:tbl>
              <a:tblPr/>
              <a:tblGrid>
                <a:gridCol w="2877082">
                  <a:extLst>
                    <a:ext uri="{9D8B030D-6E8A-4147-A177-3AD203B41FA5}">
                      <a16:colId xmlns:a16="http://schemas.microsoft.com/office/drawing/2014/main" val="3625771678"/>
                    </a:ext>
                  </a:extLst>
                </a:gridCol>
              </a:tblGrid>
              <a:tr h="3559310">
                <a:tc>
                  <a:txBody>
                    <a:bodyPr/>
                    <a:lstStyle/>
                    <a:p>
                      <a:r>
                        <a:rPr lang="es-MX" dirty="0" smtClean="0">
                          <a:latin typeface="Arial" panose="020B0604020202020204" pitchFamily="34" charset="0"/>
                          <a:cs typeface="Arial" panose="020B0604020202020204" pitchFamily="34" charset="0"/>
                        </a:rPr>
                        <a:t>*Revisión sistemática</a:t>
                      </a:r>
                    </a:p>
                    <a:p>
                      <a:r>
                        <a:rPr lang="es-MX" dirty="0" smtClean="0">
                          <a:latin typeface="Arial" panose="020B0604020202020204" pitchFamily="34" charset="0"/>
                          <a:cs typeface="Arial" panose="020B0604020202020204" pitchFamily="34" charset="0"/>
                        </a:rPr>
                        <a:t>*Estudios clínicos </a:t>
                      </a:r>
                      <a:r>
                        <a:rPr lang="es-MX" dirty="0" err="1" smtClean="0">
                          <a:latin typeface="Arial" panose="020B0604020202020204" pitchFamily="34" charset="0"/>
                          <a:cs typeface="Arial" panose="020B0604020202020204" pitchFamily="34" charset="0"/>
                        </a:rPr>
                        <a:t>randomizados</a:t>
                      </a:r>
                      <a:endParaRPr lang="es-MX" dirty="0" smtClean="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*Estudio de cohortes</a:t>
                      </a:r>
                    </a:p>
                    <a:p>
                      <a:r>
                        <a:rPr lang="es-MX" dirty="0" smtClean="0">
                          <a:latin typeface="Arial" panose="020B0604020202020204" pitchFamily="34" charset="0"/>
                          <a:cs typeface="Arial" panose="020B0604020202020204" pitchFamily="34" charset="0"/>
                        </a:rPr>
                        <a:t>*Estudios de incidencia</a:t>
                      </a:r>
                    </a:p>
                    <a:p>
                      <a:r>
                        <a:rPr lang="es-MX" dirty="0" smtClean="0">
                          <a:latin typeface="Arial" panose="020B0604020202020204" pitchFamily="34" charset="0"/>
                          <a:cs typeface="Arial" panose="020B0604020202020204" pitchFamily="34" charset="0"/>
                        </a:rPr>
                        <a:t>*Estudio caso control</a:t>
                      </a:r>
                    </a:p>
                    <a:p>
                      <a:r>
                        <a:rPr lang="es-MX" dirty="0" smtClean="0">
                          <a:latin typeface="Arial" panose="020B0604020202020204" pitchFamily="34" charset="0"/>
                          <a:cs typeface="Arial" panose="020B0604020202020204" pitchFamily="34" charset="0"/>
                        </a:rPr>
                        <a:t>*Estudio de serie de paciente</a:t>
                      </a:r>
                    </a:p>
                    <a:p>
                      <a:r>
                        <a:rPr lang="es-MX" dirty="0" smtClean="0">
                          <a:latin typeface="Arial" panose="020B0604020202020204" pitchFamily="34" charset="0"/>
                          <a:cs typeface="Arial" panose="020B0604020202020204" pitchFamily="34" charset="0"/>
                        </a:rPr>
                        <a:t>*Reporte de casos</a:t>
                      </a:r>
                    </a:p>
                    <a:p>
                      <a:r>
                        <a:rPr lang="es-MX" dirty="0" smtClean="0">
                          <a:latin typeface="Arial" panose="020B0604020202020204" pitchFamily="34" charset="0"/>
                          <a:cs typeface="Arial" panose="020B0604020202020204" pitchFamily="34" charset="0"/>
                        </a:rPr>
                        <a:t>*Revisión narrativa</a:t>
                      </a:r>
                      <a:endParaRPr lang="es-MX" dirty="0">
                        <a:latin typeface="Arial" panose="020B0604020202020204" pitchFamily="34" charset="0"/>
                        <a:cs typeface="Arial" panose="020B0604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411118683"/>
                  </a:ext>
                </a:extLst>
              </a:tr>
            </a:tbl>
          </a:graphicData>
        </a:graphic>
      </p:graphicFrame>
    </p:spTree>
    <p:extLst>
      <p:ext uri="{BB962C8B-B14F-4D97-AF65-F5344CB8AC3E}">
        <p14:creationId xmlns:p14="http://schemas.microsoft.com/office/powerpoint/2010/main" val="3138308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1581</Words>
  <Application>Microsoft Office PowerPoint</Application>
  <PresentationFormat>Panorámica</PresentationFormat>
  <Paragraphs>186</Paragraphs>
  <Slides>14</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Calibri</vt:lpstr>
      <vt:lpstr>Calibri Light</vt:lpstr>
      <vt:lpstr>Delius</vt:lpstr>
      <vt:lpstr>Montserrat</vt:lpstr>
      <vt:lpstr>Tema de Office</vt:lpstr>
      <vt:lpstr>Presentación de PowerPoint</vt:lpstr>
      <vt:lpstr>Introducción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Conclusiones</vt:lpstr>
      <vt:lpstr>Bibliografia</vt:lpstr>
      <vt:lpstr>Nombre del alumno: Valeria Montserrath Rodriguez García Curso: Optativa  grado y sección: 3° “A”  Fecha: 25 de Abril 2018 Puntos _______________    calificación _______________ El alumno describirá las características de los diferentes documentos académicos  </vt:lpstr>
      <vt:lpstr>Nota Reflexiva</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Nombre del alumno:________________________________ Curso____________________  grado y sección ___________ Fecha ________________ Puntos _______________    calificación _______________ El alumno describirá las características de los diferentes documentos académicos  </dc:title>
  <dc:creator>Usuario</dc:creator>
  <cp:lastModifiedBy>USER</cp:lastModifiedBy>
  <cp:revision>13</cp:revision>
  <dcterms:created xsi:type="dcterms:W3CDTF">2018-04-23T14:24:01Z</dcterms:created>
  <dcterms:modified xsi:type="dcterms:W3CDTF">2018-05-02T23:55:50Z</dcterms:modified>
</cp:coreProperties>
</file>