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B528A3-18A7-4A55-82B9-BF63ABE39356}">
  <a:tblStyle styleId="{1FB528A3-18A7-4A55-82B9-BF63ABE3935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3319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50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2602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677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34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1018518" y="384315"/>
            <a:ext cx="7380312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 NORMAL DE EDUCACI</a:t>
            </a:r>
            <a:r>
              <a:rPr lang="es-MX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es-MX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PREESCOLAR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LICENCIATURA EN EDUCACI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PREESCOLAR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MX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CICLO ESCOLAR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2017-2018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423716" y="1608866"/>
            <a:ext cx="8496944" cy="236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s-MX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Cuadro comparativo de ensayo y </a:t>
            </a:r>
            <a:r>
              <a:rPr lang="es-MX" sz="2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monografía y </a:t>
            </a:r>
          </a:p>
          <a:p>
            <a:pPr algn="ctr"/>
            <a:r>
              <a:rPr lang="es-MX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Cuadro </a:t>
            </a:r>
            <a:r>
              <a:rPr lang="es-MX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comparativo de referentes </a:t>
            </a:r>
            <a:r>
              <a:rPr lang="es-MX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bibliográficos</a:t>
            </a:r>
            <a:r>
              <a:rPr lang="es-MX" sz="2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600" b="1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strike="noStrike" cap="none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</a:rPr>
              <a:t>Curso: OPTATIVO </a:t>
            </a:r>
            <a:endParaRPr sz="16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</a:rPr>
              <a:t>PRODUCCIÓN DE TEXTOS ACADÉMICOS</a:t>
            </a:r>
            <a:endParaRPr sz="16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 smtClean="0">
                <a:solidFill>
                  <a:schemeClr val="dk1"/>
                </a:solidFill>
              </a:rPr>
              <a:t>Ingrid </a:t>
            </a:r>
            <a:r>
              <a:rPr lang="es-MX" sz="1600" b="1" dirty="0" err="1" smtClean="0">
                <a:solidFill>
                  <a:schemeClr val="dk1"/>
                </a:solidFill>
              </a:rPr>
              <a:t>Gissel</a:t>
            </a:r>
            <a:r>
              <a:rPr lang="es-MX" sz="1600" b="1" dirty="0" smtClean="0">
                <a:solidFill>
                  <a:schemeClr val="dk1"/>
                </a:solidFill>
              </a:rPr>
              <a:t> González Maldonado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 smtClean="0">
                <a:solidFill>
                  <a:schemeClr val="dk1"/>
                </a:solidFill>
              </a:rPr>
              <a:t>3°A   N.L. 12</a:t>
            </a:r>
            <a:endParaRPr sz="16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l="20751" r="18535"/>
          <a:stretch/>
        </p:blipFill>
        <p:spPr>
          <a:xfrm>
            <a:off x="467544" y="296031"/>
            <a:ext cx="1101949" cy="131283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788024" y="6258798"/>
            <a:ext cx="424064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Saltillo, Coahuila de Zaragoza   Abril 2018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315704" y="3537255"/>
            <a:ext cx="8712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COMPETENCIAS DEL CURSO: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 la comprensión lectora para ampliar sus conocimientos y como insumo para la producción de textos académicos.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 las características particulares de los géneros discursivos que se utilizan en el ámbito de la actividad académica para orientar la elaboración de sus producciones escritas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9307" y="1119116"/>
            <a:ext cx="85025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Introducción</a:t>
            </a:r>
          </a:p>
          <a:p>
            <a:pPr algn="ctr">
              <a:lnSpc>
                <a:spcPct val="150000"/>
              </a:lnSpc>
            </a:pPr>
            <a:endParaRPr lang="es-MX" b="1" dirty="0" smtClean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dirty="0" smtClean="0">
                <a:latin typeface="Century Gothic" panose="020B0502020202020204" pitchFamily="34" charset="0"/>
              </a:rPr>
              <a:t>Existen diferentes géneros literarios y documentos que podemos realizar en cualquier momento de nuestra vida porque tiene mucha utilidad, tanto como estudiantes, como maestros, trabajadores, etc.</a:t>
            </a:r>
          </a:p>
          <a:p>
            <a:pPr algn="ctr">
              <a:lnSpc>
                <a:spcPct val="150000"/>
              </a:lnSpc>
            </a:pPr>
            <a:r>
              <a:rPr lang="es-MX" dirty="0" smtClean="0">
                <a:latin typeface="Century Gothic" panose="020B0502020202020204" pitchFamily="34" charset="0"/>
              </a:rPr>
              <a:t>Varios de los anteriormente mencionados, son analizados en el siguiente cuadro, junto con las características, las funciones que tiene y la estructura que debe de tener para estar correcto, además de algunos tipos.</a:t>
            </a:r>
          </a:p>
          <a:p>
            <a:pPr algn="ctr">
              <a:lnSpc>
                <a:spcPct val="150000"/>
              </a:lnSpc>
            </a:pPr>
            <a:r>
              <a:rPr lang="es-MX" dirty="0" smtClean="0">
                <a:latin typeface="Century Gothic" panose="020B0502020202020204" pitchFamily="34" charset="0"/>
              </a:rPr>
              <a:t>Todos estos aspectos nos servirán cuando se nos presente la necesidad de realizar algún tipo de documento y además podemos ver cual es el mas adecuado para lo que necesitemos según las funciones y las características.</a:t>
            </a:r>
          </a:p>
          <a:p>
            <a:pPr algn="ctr">
              <a:lnSpc>
                <a:spcPct val="150000"/>
              </a:lnSpc>
            </a:pPr>
            <a:endParaRPr lang="es-MX" dirty="0" smtClean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MX" dirty="0">
              <a:latin typeface="Century Gothic" panose="020B0502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41445" y="313899"/>
            <a:ext cx="79566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41445" y="6484961"/>
            <a:ext cx="79566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56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Shape 97"/>
          <p:cNvGraphicFramePr/>
          <p:nvPr/>
        </p:nvGraphicFramePr>
        <p:xfrm>
          <a:off x="107504" y="-1474"/>
          <a:ext cx="8929000" cy="6901787"/>
        </p:xfrm>
        <a:graphic>
          <a:graphicData uri="http://schemas.openxmlformats.org/drawingml/2006/table">
            <a:tbl>
              <a:tblPr firstRow="1" firstCol="1" bandRow="1">
                <a:noFill/>
                <a:tableStyleId>{1FB528A3-18A7-4A55-82B9-BF63ABE39356}</a:tableStyleId>
              </a:tblPr>
              <a:tblGrid>
                <a:gridCol w="1872200"/>
                <a:gridCol w="1512175"/>
                <a:gridCol w="1296150"/>
                <a:gridCol w="1584175"/>
                <a:gridCol w="2664300"/>
              </a:tblGrid>
              <a:tr h="191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u="none" strike="noStrike" cap="none"/>
                        <a:t>Conceptos</a:t>
                      </a:r>
                      <a:endParaRPr sz="12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u="none" strike="noStrike" cap="none"/>
                        <a:t>Características</a:t>
                      </a:r>
                      <a:endParaRPr sz="12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u="none" strike="noStrike" cap="none"/>
                        <a:t>Funciones</a:t>
                      </a:r>
                      <a:endParaRPr sz="12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u="none" strike="noStrike" cap="none"/>
                        <a:t>Estructura</a:t>
                      </a:r>
                      <a:endParaRPr sz="12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b="1" u="none" strike="noStrike" cap="none"/>
                        <a:t>Tipos</a:t>
                      </a:r>
                      <a:endParaRPr sz="12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725" marR="46725" marT="0" marB="0"/>
                </a:tc>
              </a:tr>
              <a:tr h="2309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Monografía: </a:t>
                      </a: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Escritura sobre una única temática. El diccionario de la RAE la define como: Descripción y tratado especial de determinada parte de una ciencia o asunto particular. // Documento que maneja un tema en concreto; utiliza y organiza los datos compilados y procesados, teniendo en cuenta las diferentes fuentes y autor o autores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El objeto de estudio debe ser reconocido por todos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Datos nuevos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Utilidad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Elementos que impugnen o confirmen otras hipótesis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Exponer un tema de manera concreta para profundizar en un investigación científica que ya ha sido realizada o dar comienzo a una nueva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INTRODUCCIÒN: Planteamiento del tema, presentación sintetizada.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DESARROLLO: Fundamentación, su función es exponer y demostrar.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CIERRE: Resumen completo (argumentos, pruebas y ejemplos) 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 compilación: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Elige tema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Analiza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Redacción crítica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Opinión personal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 Investigación:</a:t>
                      </a: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Tema nuevo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Poca indagación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(investigación original)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 análisis de Experiencias: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Sacar conclusiones de experiencias que se comparan con semejantes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</a:tr>
              <a:tr h="2016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Ensayo: </a:t>
                      </a: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Escrito breve que implica la recolección de la información, su discernimiento, profundización, síntesis y la apreciación del autor.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Combina información nueva y vieja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Repeticiones innecesarias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Orden lógico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Uso adecuado de las relaciones causa y efecto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Pregunta clave: ¿Sobre qué hago el ensayo?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Argumentar sobre un tema (exposición de argumentos) y convencer al lector.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Argumentar – Demostrar - Persuadir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TÌTULO: Enunciado para orientar el tema central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PLANTEAMIENTO: delimitar, probar o refutar hipótesis, proponer.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CONCLUSIÒN: Reexamina la hipótesis. Presenta recomendaciones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BIBLIOGRAFÌA:   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</a:tr>
              <a:tr h="214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Ponencias:  </a:t>
                      </a: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Texto argumentativo que se elabora para ser expuesto a manera de una reflexión. </a:t>
                      </a:r>
                      <a:endParaRPr sz="1000" u="sng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Son derivados de un trabajo de mayor extensión.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Deben ser elaboradas pensando en reproducir la estructura general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✓"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La presentación consta de 20 min. Con un máximo de 1 hora 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Exposición de serie de contenidos académicos dentro de un grupo.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Presentación de aspectos relevantes en un análisis 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Título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Autor / Autores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Resumen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Palabras clave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Introducción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Marco referencial/ estado del arte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Marco conceptual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Método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Resultados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Conclusión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Bibliografía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Economista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0" i="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Exposiciones científicas 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b="0" i="0" u="sng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Argumentación académica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6725" marR="4672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Shape 112"/>
          <p:cNvGraphicFramePr/>
          <p:nvPr/>
        </p:nvGraphicFramePr>
        <p:xfrm>
          <a:off x="179512" y="193577"/>
          <a:ext cx="8856975" cy="6138948"/>
        </p:xfrm>
        <a:graphic>
          <a:graphicData uri="http://schemas.openxmlformats.org/drawingml/2006/table">
            <a:tbl>
              <a:tblPr firstRow="1" firstCol="1" bandRow="1">
                <a:noFill/>
                <a:tableStyleId>{1FB528A3-18A7-4A55-82B9-BF63ABE39356}</a:tableStyleId>
              </a:tblPr>
              <a:tblGrid>
                <a:gridCol w="1512175"/>
                <a:gridCol w="2338175"/>
                <a:gridCol w="1545625"/>
                <a:gridCol w="2092850"/>
                <a:gridCol w="1368150"/>
              </a:tblGrid>
              <a:tr h="249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/>
                        <a:t>Referente Bibliográfico</a:t>
                      </a:r>
                      <a:endParaRPr sz="14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/>
                        <a:t>Características</a:t>
                      </a:r>
                      <a:endParaRPr sz="14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/>
                        <a:t>Función </a:t>
                      </a:r>
                      <a:endParaRPr sz="14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/>
                        <a:t>Estructura</a:t>
                      </a:r>
                      <a:endParaRPr sz="14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/>
                        <a:t>Tipo </a:t>
                      </a:r>
                      <a:endParaRPr sz="14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500" marR="59500" marT="0" marB="0"/>
                </a:tc>
              </a:tr>
              <a:tr h="897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ABSTRACT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Tienen entre 200 y 600 palabras, según el tipo de texto al que aludan y su función específica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Sintetizar textos, (artículos y eventos académicos)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a. Introducción,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b. Objetivos o propósito,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c. Metodología,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d. Resultados,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e. Conclusiones.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Representativo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Presentativo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</a:tr>
              <a:tr h="1512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ARTICULO DE INVESTIGACIÒN O PAPER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El artículo de investigación presenta una estructura canónica compuesta por tres apartados.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Sin embargo, dicha estructura sufre pequeñas variaciones según se trate de un trabajo de ciencias humanas y ciencias sociales o de ciencias experimentales.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Presentación de resultados de una investigación científica.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Abstract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Palabras Clave Introducción Desarrollo Conclusiones Agradecimientos Bibliografía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Estructura canónica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Ciencias experimentales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</a:tr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INFORME DE ESTADO DEL ARTE O ANTECEDENTES DE LA CUESTIÒN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Reporta los resultados de un proceso de búsqueda de antecedentes sobre un tema seleccionado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Comunicar información para ser evaluada o analizada por otros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Estructuración lógica dada por el autor del informe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Textual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</a:tr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PROYECTO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DE INVESTIGACIÓN</a:t>
                      </a:r>
                      <a:endParaRPr sz="10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El proyecto de investigación es un documento que describe los objetivos, la fundamentación y las acciones a realizar respecto de un proceso de investigación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Describir aquello que es planificado.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Identificación del proyecto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Presentación del problema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Estado del arte o antecedentes de la cuestión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Justificación del proyecto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Marco teórico</a:t>
                      </a:r>
                      <a:endParaRPr/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Objetivos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Diseño metodológico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Expositiva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Argumentativa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Resumen</a:t>
                      </a:r>
                      <a:endParaRPr sz="10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Es el tipo textual utilizado cuando se presentan las ideas de otros autores ya sea para incluirlas dentro de un escrito mayor o con fines de estudio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Implica la reelaboración del contenido, siguiendo la estructura dada por el autor del original pero expresado con el vocabulario del autor del resumen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L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La extensión del resumen depende tanto de la extensión del texto original como del objetivo que persiga el autor del resumen y de las posibles indicaciones que haya recibido para hacerlo.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Descriptiva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expositiva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Shape 117"/>
          <p:cNvGraphicFramePr/>
          <p:nvPr/>
        </p:nvGraphicFramePr>
        <p:xfrm>
          <a:off x="179511" y="216003"/>
          <a:ext cx="8785000" cy="3676433"/>
        </p:xfrm>
        <a:graphic>
          <a:graphicData uri="http://schemas.openxmlformats.org/drawingml/2006/table">
            <a:tbl>
              <a:tblPr firstRow="1" firstCol="1" bandRow="1">
                <a:noFill/>
                <a:tableStyleId>{1FB528A3-18A7-4A55-82B9-BF63ABE39356}</a:tableStyleId>
              </a:tblPr>
              <a:tblGrid>
                <a:gridCol w="1356075"/>
                <a:gridCol w="1688000"/>
                <a:gridCol w="1590825"/>
                <a:gridCol w="1876875"/>
                <a:gridCol w="2273225"/>
              </a:tblGrid>
              <a:tr h="342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Referente Bibliográfico </a:t>
                      </a:r>
                      <a:endParaRPr sz="14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Características</a:t>
                      </a:r>
                      <a:endParaRPr sz="14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Función</a:t>
                      </a:r>
                      <a:endParaRPr sz="14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Estructura</a:t>
                      </a:r>
                      <a:endParaRPr sz="14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Tipo</a:t>
                      </a:r>
                      <a:endParaRPr sz="14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</a:tr>
              <a:tr h="1159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Síntesis temática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El objeto tratado es un tema de estudio y no sólo un texto.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Consiste en la recapitulación de las ideas principales de uno o más textos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Combinar diferentes elementos para conformar un todo.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Exige la incorporación de opiniones y datos de otros textos, y el análisis de todos ellos por parte su autor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45720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La síntesis se estructura según subtítulos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Expositiva</a:t>
                      </a:r>
                      <a:endParaRPr/>
                    </a:p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Argumentativa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</a:tr>
              <a:tr h="17836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Reseña o recensión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Científico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Acción de “dar noticia en un periódico de una obra literaria o científica, haciendo su crítica o algún comentario sobre ella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Dar información precisa y breve sobre una obra publicada y dar una opción acerca de ésta.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U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Parte inicial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U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Núcleo textual</a:t>
                      </a:r>
                      <a:endParaRPr/>
                    </a:p>
                    <a:p>
                      <a:pPr marL="342900" marR="0" lvl="0" indent="-342900" algn="l" rtl="0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lphaUcPeriod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Parte terminal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Descriptivo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es-MX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Critico</a:t>
                      </a:r>
                      <a:endParaRPr/>
                    </a:p>
                    <a:p>
                      <a:pPr marL="342900" marR="0" lvl="0" indent="-279400" algn="just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None/>
                      </a:pP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1925" marR="51925" marT="0" marB="0"/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79511" y="4080681"/>
            <a:ext cx="878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Century Gothic" panose="020B0502020202020204" pitchFamily="34" charset="0"/>
              </a:rPr>
              <a:t>Conclusión</a:t>
            </a:r>
          </a:p>
          <a:p>
            <a:r>
              <a:rPr lang="es-MX" sz="1600" b="1" dirty="0" smtClean="0">
                <a:latin typeface="Century Gothic" panose="020B0502020202020204" pitchFamily="34" charset="0"/>
              </a:rPr>
              <a:t>Todos y cada uno son diferentes respecto a sus características y los podemos usar según lo que necesitemos. Hay desde para exponer un tema, argumentar, exponer contenidos, sintetizar textos, presentar resultados, comunicar información, describir, etc.</a:t>
            </a:r>
          </a:p>
          <a:p>
            <a:endParaRPr lang="es-MX" sz="20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82137" y="300251"/>
            <a:ext cx="83797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Nota reflexiva</a:t>
            </a:r>
          </a:p>
          <a:p>
            <a:pPr algn="ctr"/>
            <a:endParaRPr lang="es-MX" sz="28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1600" b="1" dirty="0" smtClean="0">
                <a:latin typeface="Century Gothic" panose="020B0502020202020204" pitchFamily="34" charset="0"/>
              </a:rPr>
              <a:t>Dentro de esta unidad realizamos como evidencia de aprendizaje, cuadros sacados de análisis de textos, en los cuales plasmamos características, funciones, estructuras y tipos de algunos géneros literarios.</a:t>
            </a:r>
          </a:p>
          <a:p>
            <a:pPr algn="just"/>
            <a:r>
              <a:rPr lang="es-MX" sz="1600" b="1" dirty="0" smtClean="0">
                <a:latin typeface="Century Gothic" panose="020B0502020202020204" pitchFamily="34" charset="0"/>
              </a:rPr>
              <a:t>Considero que esto nos sirve en cualquier ocasión como estudiantes porque nos ayudan a organizar o presentar la información de una manera en especifica según sea el caso.</a:t>
            </a:r>
          </a:p>
          <a:p>
            <a:pPr algn="just"/>
            <a:r>
              <a:rPr lang="es-MX" sz="1600" b="1" dirty="0" smtClean="0">
                <a:latin typeface="Century Gothic" panose="020B0502020202020204" pitchFamily="34" charset="0"/>
              </a:rPr>
              <a:t>Además analizamos con mas profundidad la monografía y el ensayo, que son mas comunes que podamos realizarlos y nos dimos cuenta de todo lo que debe de llevar cada uno y las diferencias entre ellos y por ultimo realizamos uno de cada uno.</a:t>
            </a:r>
          </a:p>
          <a:p>
            <a:pPr algn="just"/>
            <a:endParaRPr lang="es-MX" sz="1600" b="1" dirty="0"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ts val="1800"/>
            </a:pPr>
            <a:r>
              <a:rPr lang="es-MX" sz="1600" b="1" dirty="0" smtClean="0">
                <a:latin typeface="Century Gothic" panose="020B0502020202020204" pitchFamily="34" charset="0"/>
              </a:rPr>
              <a:t>A partir de esto trabajamos en el desarrollo de las competencias de </a:t>
            </a:r>
            <a:r>
              <a:rPr lang="es-MX" sz="1600" b="1" dirty="0" smtClean="0">
                <a:solidFill>
                  <a:schemeClr val="dk1"/>
                </a:solidFill>
                <a:latin typeface="Century Gothic" panose="020B0502020202020204" pitchFamily="34" charset="0"/>
                <a:cs typeface="Calibri"/>
                <a:sym typeface="Calibri"/>
              </a:rPr>
              <a:t>u</a:t>
            </a:r>
            <a:r>
              <a:rPr lang="es-MX" sz="1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tilizar </a:t>
            </a:r>
            <a:r>
              <a:rPr lang="es-MX" sz="1600" b="1" dirty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la comprensión lectora para ampliar sus conocimientos y como insumo para la producción de textos </a:t>
            </a:r>
            <a:r>
              <a:rPr lang="es-MX" sz="1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académicos</a:t>
            </a:r>
            <a:r>
              <a:rPr lang="es-MX" sz="1600" b="1" dirty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es-MX" sz="1600" b="1" dirty="0" smtClean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y diferenciar las </a:t>
            </a:r>
            <a:r>
              <a:rPr lang="es-MX" sz="1600" b="1" dirty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características particulares de los géneros discursivos que se utilizan en el ámbito de la actividad académica para orientar la elaboración de sus producciones escritas</a:t>
            </a:r>
          </a:p>
          <a:p>
            <a:pPr algn="ctr"/>
            <a:endParaRPr lang="es-MX" sz="1600" b="1" dirty="0" smtClean="0">
              <a:latin typeface="Century Gothic" panose="020B0502020202020204" pitchFamily="34" charset="0"/>
            </a:endParaRPr>
          </a:p>
          <a:p>
            <a:pPr algn="ctr"/>
            <a:endParaRPr lang="es-MX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8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194" y="313899"/>
            <a:ext cx="8492103" cy="1549191"/>
          </a:xfrm>
        </p:spPr>
        <p:txBody>
          <a:bodyPr>
            <a:normAutofit/>
          </a:bodyPr>
          <a:lstStyle/>
          <a:p>
            <a:r>
              <a:rPr lang="es-MX" sz="1400" dirty="0"/>
              <a:t>Nombre del alumno:________________________________</a:t>
            </a:r>
            <a:br>
              <a:rPr lang="es-MX" sz="1400" dirty="0"/>
            </a:br>
            <a:r>
              <a:rPr lang="es-MX" sz="1400" dirty="0"/>
              <a:t>Curso____________________  grado y sección ___________</a:t>
            </a:r>
            <a:br>
              <a:rPr lang="es-MX" sz="1400" dirty="0"/>
            </a:br>
            <a:r>
              <a:rPr lang="es-MX" sz="1400" dirty="0"/>
              <a:t>Fecha ________________</a:t>
            </a:r>
            <a:br>
              <a:rPr lang="es-MX" sz="1400" dirty="0"/>
            </a:br>
            <a:r>
              <a:rPr lang="es-MX" sz="1400" dirty="0"/>
              <a:t>Puntos _______________    calificación _______________</a:t>
            </a:r>
            <a:br>
              <a:rPr lang="es-MX" sz="1400" dirty="0"/>
            </a:br>
            <a:r>
              <a:rPr lang="es-MX" sz="1400" dirty="0"/>
              <a:t>El alumno describirá las características de los diferentes documentos académicos </a:t>
            </a:r>
            <a:r>
              <a:rPr lang="es-MX" sz="1050" dirty="0"/>
              <a:t/>
            </a:r>
            <a:br>
              <a:rPr lang="es-MX" sz="1050" dirty="0"/>
            </a:br>
            <a:endParaRPr lang="es-MX" sz="105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Picture 4" descr="Resultado de imagen para rubrica para evaluar cuadros comparativ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t="12209" r="10641" b="5195"/>
          <a:stretch/>
        </p:blipFill>
        <p:spPr bwMode="auto">
          <a:xfrm>
            <a:off x="182880" y="1863090"/>
            <a:ext cx="8793480" cy="486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887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1209</Words>
  <Application>Microsoft Office PowerPoint</Application>
  <PresentationFormat>Presentación en pantalla (4:3)</PresentationFormat>
  <Paragraphs>163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Noto Sans Symbols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Nombre del alumno:________________________________ Curso____________________  grado y sección ___________ Fecha ________________ Puntos _______________    calificación _______________ El alumno describirá las características de los diferentes documentos académicos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González</dc:creator>
  <cp:lastModifiedBy>Víctor González</cp:lastModifiedBy>
  <cp:revision>5</cp:revision>
  <dcterms:modified xsi:type="dcterms:W3CDTF">2018-05-03T03:34:21Z</dcterms:modified>
</cp:coreProperties>
</file>