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62" r:id="rId3"/>
    <p:sldId id="257" r:id="rId4"/>
    <p:sldId id="259" r:id="rId5"/>
    <p:sldId id="260" r:id="rId6"/>
    <p:sldId id="263" r:id="rId7"/>
    <p:sldId id="261" r:id="rId8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FB528A3-18A7-4A55-82B9-BF63ABE39356}">
  <a:tblStyle styleId="{1FB528A3-18A7-4A55-82B9-BF63ABE39356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32" autoAdjust="0"/>
    <p:restoredTop sz="94660"/>
  </p:normalViewPr>
  <p:slideViewPr>
    <p:cSldViewPr snapToGrid="0">
      <p:cViewPr varScale="1">
        <p:scale>
          <a:sx n="70" d="100"/>
          <a:sy n="70" d="100"/>
        </p:scale>
        <p:origin x="142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2133198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Shape 8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29503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426022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Shape 110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567729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Shape 11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043494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ctr" rtl="0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ólo el título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/>
          <p:nvPr/>
        </p:nvSpPr>
        <p:spPr>
          <a:xfrm>
            <a:off x="1018518" y="384315"/>
            <a:ext cx="7380312" cy="1138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s-MX" sz="20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ESCUELA NORMAL DE EDUCACI</a:t>
            </a:r>
            <a:r>
              <a:rPr lang="es-MX" sz="2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Ó</a:t>
            </a:r>
            <a:r>
              <a:rPr lang="es-MX" sz="20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 PREESCOLAR</a:t>
            </a:r>
            <a:endParaRPr sz="16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s-MX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LICENCIATURA EN EDUCACI</a:t>
            </a:r>
            <a:r>
              <a:rPr lang="es-MX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Ó</a:t>
            </a:r>
            <a:r>
              <a:rPr lang="es-MX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 PREESCOLAR</a:t>
            </a:r>
            <a:endParaRPr sz="16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s-MX" sz="1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CICLO ESCOLAR</a:t>
            </a:r>
            <a:endParaRPr sz="16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s-MX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2017-2018 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Shape 89"/>
          <p:cNvSpPr/>
          <p:nvPr/>
        </p:nvSpPr>
        <p:spPr>
          <a:xfrm>
            <a:off x="423716" y="1608866"/>
            <a:ext cx="8496944" cy="2369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/>
            <a:r>
              <a:rPr lang="es-MX" sz="2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Cuadro comparativo de ensayo y </a:t>
            </a:r>
            <a:r>
              <a:rPr lang="es-MX" sz="20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monografía y </a:t>
            </a:r>
          </a:p>
          <a:p>
            <a:pPr algn="ctr"/>
            <a:r>
              <a:rPr lang="es-MX" sz="20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Cuadro </a:t>
            </a:r>
            <a:r>
              <a:rPr lang="es-MX"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comparativo de referentes </a:t>
            </a:r>
            <a:r>
              <a:rPr lang="es-MX" sz="20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bibliográficos</a:t>
            </a:r>
            <a:r>
              <a:rPr lang="es-MX" sz="20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</a:t>
            </a:r>
            <a:endParaRPr sz="1600" b="1" i="0" u="none" strike="noStrike" cap="none" dirty="0">
              <a:solidFill>
                <a:schemeClr val="dk1"/>
              </a:solidFill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b="1" i="0" u="none" strike="noStrike" cap="none" dirty="0">
              <a:solidFill>
                <a:schemeClr val="dk1"/>
              </a:solidFill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600" b="1" dirty="0">
                <a:solidFill>
                  <a:schemeClr val="dk1"/>
                </a:solidFill>
              </a:rPr>
              <a:t>Curso: OPTATIVO </a:t>
            </a:r>
            <a:endParaRPr sz="1600" b="1" dirty="0">
              <a:solidFill>
                <a:schemeClr val="dk1"/>
              </a:solidFill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600" b="1" dirty="0">
                <a:solidFill>
                  <a:schemeClr val="dk1"/>
                </a:solidFill>
              </a:rPr>
              <a:t>PRODUCCIÓN DE TEXTOS ACADÉMICOS</a:t>
            </a:r>
            <a:endParaRPr sz="1600" b="1" dirty="0">
              <a:solidFill>
                <a:schemeClr val="dk1"/>
              </a:solidFill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600" b="1" dirty="0" smtClean="0">
                <a:solidFill>
                  <a:schemeClr val="dk1"/>
                </a:solidFill>
              </a:rPr>
              <a:t>Ingrid </a:t>
            </a:r>
            <a:r>
              <a:rPr lang="es-MX" sz="1600" b="1" dirty="0" err="1" smtClean="0">
                <a:solidFill>
                  <a:schemeClr val="dk1"/>
                </a:solidFill>
              </a:rPr>
              <a:t>Gissel</a:t>
            </a:r>
            <a:r>
              <a:rPr lang="es-MX" sz="1600" b="1" dirty="0" smtClean="0">
                <a:solidFill>
                  <a:schemeClr val="dk1"/>
                </a:solidFill>
              </a:rPr>
              <a:t> González Maldonado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600" b="1" dirty="0" smtClean="0">
                <a:solidFill>
                  <a:schemeClr val="dk1"/>
                </a:solidFill>
              </a:rPr>
              <a:t>3°A   N.L. 12</a:t>
            </a:r>
            <a:endParaRPr sz="1600" b="1" dirty="0">
              <a:solidFill>
                <a:schemeClr val="dk1"/>
              </a:solidFill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6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0" name="Shape 90"/>
          <p:cNvPicPr preferRelativeResize="0"/>
          <p:nvPr/>
        </p:nvPicPr>
        <p:blipFill rotWithShape="1">
          <a:blip r:embed="rId3">
            <a:alphaModFix/>
          </a:blip>
          <a:srcRect l="20751" r="18535"/>
          <a:stretch/>
        </p:blipFill>
        <p:spPr>
          <a:xfrm>
            <a:off x="467544" y="296031"/>
            <a:ext cx="1101949" cy="1312835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Shape 91"/>
          <p:cNvSpPr txBox="1"/>
          <p:nvPr/>
        </p:nvSpPr>
        <p:spPr>
          <a:xfrm>
            <a:off x="4788024" y="6258798"/>
            <a:ext cx="4240648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Saltillo, Coahuila de Zaragoza   Abril 2018</a:t>
            </a:r>
            <a:endParaRPr sz="1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Shape 92"/>
          <p:cNvSpPr/>
          <p:nvPr/>
        </p:nvSpPr>
        <p:spPr>
          <a:xfrm>
            <a:off x="315704" y="3537255"/>
            <a:ext cx="8712968" cy="1754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COMPETENCIAS DEL CURSO: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s-MX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Utiliza la comprensión lectora para ampliar sus conocimientos y como insumo para la producción de textos académicos. 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s-MX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Diferencia las características particulares de los géneros discursivos que se utilizan en el ámbito de la actividad académica para orientar la elaboración de sus producciones escritas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259307" y="1119116"/>
            <a:ext cx="8502555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srgbClr val="FF0066"/>
                </a:solidFill>
                <a:latin typeface="Century Gothic" panose="020B0502020202020204" pitchFamily="34" charset="0"/>
              </a:rPr>
              <a:t>Introducción</a:t>
            </a:r>
          </a:p>
          <a:p>
            <a:pPr algn="ctr">
              <a:lnSpc>
                <a:spcPct val="150000"/>
              </a:lnSpc>
            </a:pPr>
            <a:endParaRPr lang="es-MX" b="1" dirty="0" smtClean="0">
              <a:latin typeface="Century Gothic" panose="020B0502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s-MX" dirty="0" smtClean="0">
                <a:latin typeface="Century Gothic" panose="020B0502020202020204" pitchFamily="34" charset="0"/>
              </a:rPr>
              <a:t>Existen diferentes géneros literarios y documentos que podemos realizar en cualquier momento de nuestra vida porque tiene mucha utilidad, tanto como estudiantes, como maestros, trabajadores, etc.</a:t>
            </a:r>
          </a:p>
          <a:p>
            <a:pPr algn="ctr">
              <a:lnSpc>
                <a:spcPct val="150000"/>
              </a:lnSpc>
            </a:pPr>
            <a:r>
              <a:rPr lang="es-MX" dirty="0" smtClean="0">
                <a:latin typeface="Century Gothic" panose="020B0502020202020204" pitchFamily="34" charset="0"/>
              </a:rPr>
              <a:t>Varios de los anteriormente mencionados, son analizados en el siguiente cuadro, junto con las características, las funciones que tiene y la estructura que debe de tener para estar correcto, además de algunos tipos.</a:t>
            </a:r>
          </a:p>
          <a:p>
            <a:pPr algn="ctr">
              <a:lnSpc>
                <a:spcPct val="150000"/>
              </a:lnSpc>
            </a:pPr>
            <a:r>
              <a:rPr lang="es-MX" dirty="0" smtClean="0">
                <a:latin typeface="Century Gothic" panose="020B0502020202020204" pitchFamily="34" charset="0"/>
              </a:rPr>
              <a:t>Todos estos aspectos nos servirán cuando se nos presente la necesidad de realizar algún tipo de documento y además podemos ver cual es el mas adecuado para lo que necesitemos según las funciones y las características.</a:t>
            </a:r>
          </a:p>
          <a:p>
            <a:pPr algn="ctr">
              <a:lnSpc>
                <a:spcPct val="150000"/>
              </a:lnSpc>
            </a:pPr>
            <a:endParaRPr lang="es-MX" dirty="0" smtClean="0">
              <a:latin typeface="Century Gothic" panose="020B0502020202020204" pitchFamily="34" charset="0"/>
            </a:endParaRPr>
          </a:p>
          <a:p>
            <a:pPr algn="ctr">
              <a:lnSpc>
                <a:spcPct val="150000"/>
              </a:lnSpc>
            </a:pPr>
            <a:endParaRPr lang="es-MX" dirty="0">
              <a:latin typeface="Century Gothic" panose="020B0502020202020204" pitchFamily="34" charset="0"/>
            </a:endParaRPr>
          </a:p>
        </p:txBody>
      </p:sp>
      <p:cxnSp>
        <p:nvCxnSpPr>
          <p:cNvPr id="6" name="Conector recto 5"/>
          <p:cNvCxnSpPr/>
          <p:nvPr/>
        </p:nvCxnSpPr>
        <p:spPr>
          <a:xfrm>
            <a:off x="641445" y="313899"/>
            <a:ext cx="795664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ector recto 6"/>
          <p:cNvCxnSpPr/>
          <p:nvPr/>
        </p:nvCxnSpPr>
        <p:spPr>
          <a:xfrm>
            <a:off x="641445" y="6484961"/>
            <a:ext cx="795664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2564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7" name="Shape 97"/>
          <p:cNvGraphicFramePr/>
          <p:nvPr/>
        </p:nvGraphicFramePr>
        <p:xfrm>
          <a:off x="107504" y="-1474"/>
          <a:ext cx="8929000" cy="6901787"/>
        </p:xfrm>
        <a:graphic>
          <a:graphicData uri="http://schemas.openxmlformats.org/drawingml/2006/table">
            <a:tbl>
              <a:tblPr firstRow="1" firstCol="1" bandRow="1">
                <a:noFill/>
                <a:tableStyleId>{1FB528A3-18A7-4A55-82B9-BF63ABE39356}</a:tableStyleId>
              </a:tblPr>
              <a:tblGrid>
                <a:gridCol w="1872200"/>
                <a:gridCol w="1512175"/>
                <a:gridCol w="1296150"/>
                <a:gridCol w="1584175"/>
                <a:gridCol w="2664300"/>
              </a:tblGrid>
              <a:tr h="1914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200" b="1" u="none" strike="noStrike" cap="none"/>
                        <a:t>Conceptos</a:t>
                      </a:r>
                      <a:endParaRPr sz="12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6725" marR="4672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200" b="1" u="none" strike="noStrike" cap="none"/>
                        <a:t>Características</a:t>
                      </a:r>
                      <a:endParaRPr sz="12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6725" marR="4672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200" b="1" u="none" strike="noStrike" cap="none"/>
                        <a:t>Funciones</a:t>
                      </a:r>
                      <a:endParaRPr sz="12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6725" marR="4672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200" b="1" u="none" strike="noStrike" cap="none"/>
                        <a:t>Estructura</a:t>
                      </a:r>
                      <a:endParaRPr sz="12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6725" marR="4672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200" b="1" u="none" strike="noStrike" cap="none"/>
                        <a:t>Tipos</a:t>
                      </a:r>
                      <a:endParaRPr sz="12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6725" marR="46725" marT="0" marB="0"/>
                </a:tc>
              </a:tr>
              <a:tr h="23099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 u="sng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Monografía: </a:t>
                      </a:r>
                      <a:r>
                        <a:rPr lang="es-MX" sz="10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Escritura sobre una única temática. El diccionario de la RAE la define como: Descripción y tratado especial de determinada parte de una ciencia o asunto particular. // Documento que maneja un tema en concreto; utiliza y organiza los datos compilados y procesados, teniendo en cuenta las diferentes fuentes y autor o autores</a:t>
                      </a:r>
                      <a:endParaRPr sz="10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6725" marR="46725" marT="0" marB="0"/>
                </a:tc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Noto Sans Symbols"/>
                        <a:buChar char="✓"/>
                      </a:pPr>
                      <a:r>
                        <a:rPr lang="es-MX" sz="10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El objeto de estudio debe ser reconocido por todos</a:t>
                      </a:r>
                      <a:endParaRPr sz="10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342900" marR="0" lvl="0" indent="-3429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Noto Sans Symbols"/>
                        <a:buChar char="✓"/>
                      </a:pPr>
                      <a:r>
                        <a:rPr lang="es-MX" sz="10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Datos nuevos</a:t>
                      </a:r>
                      <a:endParaRPr sz="10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342900" marR="0" lvl="0" indent="-3429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Noto Sans Symbols"/>
                        <a:buChar char="✓"/>
                      </a:pPr>
                      <a:r>
                        <a:rPr lang="es-MX" sz="10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Utilidad</a:t>
                      </a:r>
                      <a:endParaRPr sz="10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342900" marR="0" lvl="0" indent="-3429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Noto Sans Symbols"/>
                        <a:buChar char="✓"/>
                      </a:pPr>
                      <a:r>
                        <a:rPr lang="es-MX" sz="10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Elementos que impugnen o confirmen otras hipótesis</a:t>
                      </a:r>
                      <a:endParaRPr sz="10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6725" marR="4672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Exponer un tema de manera concreta para profundizar en un investigación científica que ya ha sido realizada o dar comienzo a una nueva</a:t>
                      </a:r>
                      <a:endParaRPr sz="10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6725" marR="4672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INTRODUCCIÒN: Planteamiento del tema, presentación sintetizada.</a:t>
                      </a:r>
                      <a:endParaRPr sz="10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DESARROLLO: Fundamentación, su función es exponer y demostrar.</a:t>
                      </a:r>
                      <a:endParaRPr sz="10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CIERRE: Resumen completo (argumentos, pruebas y ejemplos)  </a:t>
                      </a:r>
                      <a:endParaRPr sz="10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6725" marR="4672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 u="sng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De compilación: </a:t>
                      </a:r>
                      <a:endParaRPr sz="10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342900" marR="0" lvl="0" indent="-3429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Noto Sans Symbols"/>
                        <a:buChar char="∙"/>
                      </a:pPr>
                      <a:r>
                        <a:rPr lang="es-MX" sz="10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Elige tema</a:t>
                      </a:r>
                      <a:endParaRPr sz="10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342900" marR="0" lvl="0" indent="-3429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Noto Sans Symbols"/>
                        <a:buChar char="∙"/>
                      </a:pPr>
                      <a:r>
                        <a:rPr lang="es-MX" sz="10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Analiza</a:t>
                      </a:r>
                      <a:endParaRPr sz="10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342900" marR="0" lvl="0" indent="-3429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Noto Sans Symbols"/>
                        <a:buChar char="∙"/>
                      </a:pPr>
                      <a:r>
                        <a:rPr lang="es-MX" sz="10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Redacción crítica</a:t>
                      </a:r>
                      <a:endParaRPr sz="10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342900" marR="0" lvl="0" indent="-3429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Noto Sans Symbols"/>
                        <a:buChar char="∙"/>
                      </a:pPr>
                      <a:r>
                        <a:rPr lang="es-MX" sz="10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Opinión personal</a:t>
                      </a:r>
                      <a:endParaRPr sz="10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 u="sng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De Investigación:</a:t>
                      </a:r>
                      <a:r>
                        <a:rPr lang="es-MX" sz="10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endParaRPr sz="10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342900" marR="0" lvl="0" indent="-3429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Noto Sans Symbols"/>
                        <a:buChar char="∙"/>
                      </a:pPr>
                      <a:r>
                        <a:rPr lang="es-MX" sz="10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Tema nuevo</a:t>
                      </a:r>
                      <a:endParaRPr sz="10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342900" marR="0" lvl="0" indent="-3429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Noto Sans Symbols"/>
                        <a:buChar char="∙"/>
                      </a:pPr>
                      <a:r>
                        <a:rPr lang="es-MX" sz="10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Poca indagación </a:t>
                      </a:r>
                      <a:endParaRPr sz="10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45720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(investigación original)</a:t>
                      </a:r>
                      <a:endParaRPr sz="10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 u="sng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De análisis de Experiencias: </a:t>
                      </a:r>
                      <a:endParaRPr sz="10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342900" marR="0" lvl="0" indent="-3429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Noto Sans Symbols"/>
                        <a:buChar char="∙"/>
                      </a:pPr>
                      <a:r>
                        <a:rPr lang="es-MX" sz="10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Sacar conclusiones de experiencias que se comparan con semejantes</a:t>
                      </a:r>
                      <a:endParaRPr sz="10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6725" marR="46725" marT="0" marB="0"/>
                </a:tc>
              </a:tr>
              <a:tr h="20165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 u="sng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Ensayo: </a:t>
                      </a:r>
                      <a:r>
                        <a:rPr lang="es-MX" sz="10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Escrito breve que implica la recolección de la información, su discernimiento, profundización, síntesis y la apreciación del autor. </a:t>
                      </a:r>
                      <a:endParaRPr sz="10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6725" marR="46725" marT="0" marB="0"/>
                </a:tc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Noto Sans Symbols"/>
                        <a:buChar char="✓"/>
                      </a:pPr>
                      <a:r>
                        <a:rPr lang="es-MX" sz="10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Combina información nueva y vieja</a:t>
                      </a:r>
                      <a:endParaRPr sz="10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342900" marR="0" lvl="0" indent="-3429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Noto Sans Symbols"/>
                        <a:buChar char="✓"/>
                      </a:pPr>
                      <a:r>
                        <a:rPr lang="es-MX" sz="10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Repeticiones innecesarias</a:t>
                      </a:r>
                      <a:endParaRPr sz="10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342900" marR="0" lvl="0" indent="-3429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Noto Sans Symbols"/>
                        <a:buChar char="✓"/>
                      </a:pPr>
                      <a:r>
                        <a:rPr lang="es-MX" sz="10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Orden lógico </a:t>
                      </a:r>
                      <a:endParaRPr sz="10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342900" marR="0" lvl="0" indent="-3429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Noto Sans Symbols"/>
                        <a:buChar char="✓"/>
                      </a:pPr>
                      <a:r>
                        <a:rPr lang="es-MX" sz="10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Uso adecuado de las relaciones causa y efecto</a:t>
                      </a:r>
                      <a:endParaRPr sz="10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342900" marR="0" lvl="0" indent="-3429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Noto Sans Symbols"/>
                        <a:buChar char="✓"/>
                      </a:pPr>
                      <a:r>
                        <a:rPr lang="es-MX" sz="10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Pregunta clave: ¿Sobre qué hago el ensayo?</a:t>
                      </a:r>
                      <a:endParaRPr sz="10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6725" marR="4672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Argumentar sobre un tema (exposición de argumentos) y convencer al lector. </a:t>
                      </a:r>
                      <a:endParaRPr sz="10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endParaRPr sz="10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Argumentar – Demostrar - Persuadir</a:t>
                      </a:r>
                      <a:endParaRPr sz="10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6725" marR="4672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TÌTULO: Enunciado para orientar el tema central</a:t>
                      </a:r>
                      <a:endParaRPr sz="10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PLANTEAMIENTO: delimitar, probar o refutar hipótesis, proponer.</a:t>
                      </a:r>
                      <a:endParaRPr sz="10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CONCLUSIÒN: Reexamina la hipótesis. Presenta recomendaciones</a:t>
                      </a:r>
                      <a:endParaRPr sz="10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BIBLIOGRAFÌA:    </a:t>
                      </a:r>
                      <a:endParaRPr sz="10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6725" marR="4672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6725" marR="46725" marT="0" marB="0"/>
                </a:tc>
              </a:tr>
              <a:tr h="21453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 u="sng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Ponencias:  </a:t>
                      </a:r>
                      <a:r>
                        <a:rPr lang="es-MX" sz="10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Texto argumentativo que se elabora para ser expuesto a manera de una reflexión. </a:t>
                      </a:r>
                      <a:endParaRPr sz="1000" u="sng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6725" marR="46725" marT="0" marB="0"/>
                </a:tc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Noto Sans Symbols"/>
                        <a:buChar char="✓"/>
                      </a:pPr>
                      <a:r>
                        <a:rPr lang="es-MX" sz="10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Son derivados de un trabajo de mayor extensión.</a:t>
                      </a:r>
                      <a:endParaRPr/>
                    </a:p>
                    <a:p>
                      <a:pPr marL="342900" marR="0" lvl="0" indent="-3429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Noto Sans Symbols"/>
                        <a:buChar char="✓"/>
                      </a:pPr>
                      <a:r>
                        <a:rPr lang="es-MX" sz="10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Deben ser elaboradas pensando en reproducir la estructura general</a:t>
                      </a:r>
                      <a:endParaRPr/>
                    </a:p>
                    <a:p>
                      <a:pPr marL="342900" marR="0" lvl="0" indent="-3429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Noto Sans Symbols"/>
                        <a:buChar char="✓"/>
                      </a:pPr>
                      <a:r>
                        <a:rPr lang="es-MX" sz="10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La presentación consta de 20 min. Con un máximo de 1 hora  </a:t>
                      </a:r>
                      <a:endParaRPr sz="10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6725" marR="4672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Exposición de serie de contenidos académicos dentro de un grupo. 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Presentación de aspectos relevantes en un análisis </a:t>
                      </a:r>
                      <a:endParaRPr sz="10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6725" marR="4672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Título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Autor / Autores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Resumen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Palabras clave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Introducción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Marco referencial/ estado del arte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Marco conceptual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Método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Resultados 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Conclusión 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Bibliografía</a:t>
                      </a:r>
                      <a:endParaRPr sz="10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6725" marR="4672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50" b="0" i="0" u="sng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Economista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50" b="0" i="0" u="sng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Exposiciones científicas 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50" b="0" i="0" u="sng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Argumentación académica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6725" marR="46725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" name="Shape 112"/>
          <p:cNvGraphicFramePr/>
          <p:nvPr/>
        </p:nvGraphicFramePr>
        <p:xfrm>
          <a:off x="179512" y="193577"/>
          <a:ext cx="8856975" cy="6138948"/>
        </p:xfrm>
        <a:graphic>
          <a:graphicData uri="http://schemas.openxmlformats.org/drawingml/2006/table">
            <a:tbl>
              <a:tblPr firstRow="1" firstCol="1" bandRow="1">
                <a:noFill/>
                <a:tableStyleId>{1FB528A3-18A7-4A55-82B9-BF63ABE39356}</a:tableStyleId>
              </a:tblPr>
              <a:tblGrid>
                <a:gridCol w="1512175"/>
                <a:gridCol w="2338175"/>
                <a:gridCol w="1545625"/>
                <a:gridCol w="2092850"/>
                <a:gridCol w="1368150"/>
              </a:tblGrid>
              <a:tr h="2492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400" b="1"/>
                        <a:t>Referente Bibliográfico</a:t>
                      </a:r>
                      <a:endParaRPr sz="14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500" marR="59500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400" b="1"/>
                        <a:t>Características</a:t>
                      </a:r>
                      <a:endParaRPr sz="14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500" marR="59500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400" b="1"/>
                        <a:t>Función </a:t>
                      </a:r>
                      <a:endParaRPr sz="14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500" marR="59500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400" b="1"/>
                        <a:t>Estructura</a:t>
                      </a:r>
                      <a:endParaRPr sz="14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500" marR="59500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400" b="1"/>
                        <a:t>Tipo </a:t>
                      </a:r>
                      <a:endParaRPr sz="14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500" marR="59500" marT="0" marB="0"/>
                </a:tc>
              </a:tr>
              <a:tr h="8979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Arial"/>
                          <a:ea typeface="Arial"/>
                          <a:cs typeface="Arial"/>
                          <a:sym typeface="Arial"/>
                        </a:rPr>
                        <a:t>ABSTRACT</a:t>
                      </a:r>
                      <a:endParaRPr sz="10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9500" marR="595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Arial"/>
                          <a:ea typeface="Arial"/>
                          <a:cs typeface="Arial"/>
                          <a:sym typeface="Arial"/>
                        </a:rPr>
                        <a:t>Tienen entre 200 y 600 palabras, según el tipo de texto al que aludan y su función específica</a:t>
                      </a:r>
                      <a:endParaRPr sz="10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9500" marR="595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Arial"/>
                          <a:ea typeface="Arial"/>
                          <a:cs typeface="Arial"/>
                          <a:sym typeface="Arial"/>
                        </a:rPr>
                        <a:t>Sintetizar textos, (artículos y eventos académicos)</a:t>
                      </a:r>
                      <a:endParaRPr sz="10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9500" marR="595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Arial"/>
                          <a:ea typeface="Arial"/>
                          <a:cs typeface="Arial"/>
                          <a:sym typeface="Arial"/>
                        </a:rPr>
                        <a:t>a. Introducción,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Arial"/>
                          <a:ea typeface="Arial"/>
                          <a:cs typeface="Arial"/>
                          <a:sym typeface="Arial"/>
                        </a:rPr>
                        <a:t> b. Objetivos o propósito,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Arial"/>
                          <a:ea typeface="Arial"/>
                          <a:cs typeface="Arial"/>
                          <a:sym typeface="Arial"/>
                        </a:rPr>
                        <a:t> c. Metodología,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Arial"/>
                          <a:ea typeface="Arial"/>
                          <a:cs typeface="Arial"/>
                          <a:sym typeface="Arial"/>
                        </a:rPr>
                        <a:t> d. Resultados,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Arial"/>
                          <a:ea typeface="Arial"/>
                          <a:cs typeface="Arial"/>
                          <a:sym typeface="Arial"/>
                        </a:rPr>
                        <a:t> e. Conclusiones.</a:t>
                      </a:r>
                      <a:endParaRPr sz="10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9500" marR="595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Arial"/>
                          <a:ea typeface="Arial"/>
                          <a:cs typeface="Arial"/>
                          <a:sym typeface="Arial"/>
                        </a:rPr>
                        <a:t>Representativo</a:t>
                      </a:r>
                      <a:endParaRPr sz="10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Arial"/>
                          <a:ea typeface="Arial"/>
                          <a:cs typeface="Arial"/>
                          <a:sym typeface="Arial"/>
                        </a:rPr>
                        <a:t>Presentativo </a:t>
                      </a:r>
                      <a:endParaRPr sz="10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9500" marR="59500" marT="0" marB="0"/>
                </a:tc>
              </a:tr>
              <a:tr h="15121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Arial"/>
                          <a:ea typeface="Arial"/>
                          <a:cs typeface="Arial"/>
                          <a:sym typeface="Arial"/>
                        </a:rPr>
                        <a:t>ARTICULO DE INVESTIGACIÒN O PAPER </a:t>
                      </a:r>
                      <a:endParaRPr sz="10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9500" marR="595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Arial"/>
                          <a:ea typeface="Arial"/>
                          <a:cs typeface="Arial"/>
                          <a:sym typeface="Arial"/>
                        </a:rPr>
                        <a:t>El artículo de investigación presenta una estructura canónica compuesta por tres apartados.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Arial"/>
                          <a:ea typeface="Arial"/>
                          <a:cs typeface="Arial"/>
                          <a:sym typeface="Arial"/>
                        </a:rPr>
                        <a:t>Sin embargo, dicha estructura sufre pequeñas variaciones según se trate de un trabajo de ciencias humanas y ciencias sociales o de ciencias experimentales.</a:t>
                      </a:r>
                      <a:endParaRPr sz="10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9500" marR="595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Arial"/>
                          <a:ea typeface="Arial"/>
                          <a:cs typeface="Arial"/>
                          <a:sym typeface="Arial"/>
                        </a:rPr>
                        <a:t>Presentación de resultados de una investigación científica.</a:t>
                      </a:r>
                      <a:endParaRPr sz="10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9500" marR="59500" marT="0" marB="0"/>
                </a:tc>
                <a:tc>
                  <a:txBody>
                    <a:bodyPr/>
                    <a:lstStyle/>
                    <a:p>
                      <a:pPr marL="228600" marR="0" lvl="0" indent="-2286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AutoNum type="alphaLcPeriod"/>
                      </a:pPr>
                      <a:r>
                        <a:rPr lang="es-MX" sz="1000">
                          <a:latin typeface="Arial"/>
                          <a:ea typeface="Arial"/>
                          <a:cs typeface="Arial"/>
                          <a:sym typeface="Arial"/>
                        </a:rPr>
                        <a:t>Abstract</a:t>
                      </a:r>
                      <a:endParaRPr sz="10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228600" marR="0" lvl="0" indent="-2286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AutoNum type="alphaLcPeriod"/>
                      </a:pPr>
                      <a:r>
                        <a:rPr lang="es-MX" sz="1000">
                          <a:latin typeface="Arial"/>
                          <a:ea typeface="Arial"/>
                          <a:cs typeface="Arial"/>
                          <a:sym typeface="Arial"/>
                        </a:rPr>
                        <a:t>Palabras Clave Introducción Desarrollo Conclusiones Agradecimientos Bibliografía</a:t>
                      </a:r>
                      <a:endParaRPr sz="10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9500" marR="595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Arial"/>
                          <a:ea typeface="Arial"/>
                          <a:cs typeface="Arial"/>
                          <a:sym typeface="Arial"/>
                        </a:rPr>
                        <a:t>Estructura canónica 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Arial"/>
                          <a:ea typeface="Arial"/>
                          <a:cs typeface="Arial"/>
                          <a:sym typeface="Arial"/>
                        </a:rPr>
                        <a:t>Ciencias experimentales </a:t>
                      </a:r>
                      <a:endParaRPr sz="10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9500" marR="59500" marT="0" marB="0"/>
                </a:tc>
              </a:tr>
              <a:tr h="7921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Arial"/>
                          <a:ea typeface="Arial"/>
                          <a:cs typeface="Arial"/>
                          <a:sym typeface="Arial"/>
                        </a:rPr>
                        <a:t>INFORME DE ESTADO DEL ARTE O ANTECEDENTES DE LA CUESTIÒN </a:t>
                      </a:r>
                      <a:endParaRPr sz="10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9500" marR="595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Arial"/>
                          <a:ea typeface="Arial"/>
                          <a:cs typeface="Arial"/>
                          <a:sym typeface="Arial"/>
                        </a:rPr>
                        <a:t>Reporta los resultados de un proceso de búsqueda de antecedentes sobre un tema seleccionado</a:t>
                      </a:r>
                      <a:endParaRPr sz="10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9500" marR="595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Arial"/>
                          <a:ea typeface="Arial"/>
                          <a:cs typeface="Arial"/>
                          <a:sym typeface="Arial"/>
                        </a:rPr>
                        <a:t>Comunicar información para ser evaluada o analizada por otros</a:t>
                      </a:r>
                      <a:endParaRPr sz="10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9500" marR="59500" marT="0" marB="0"/>
                </a:tc>
                <a:tc>
                  <a:txBody>
                    <a:bodyPr/>
                    <a:lstStyle/>
                    <a:p>
                      <a:pPr marL="228600" marR="0" lvl="0" indent="-2286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AutoNum type="alphaLcPeriod"/>
                      </a:pPr>
                      <a:r>
                        <a:rPr lang="es-MX" sz="1000">
                          <a:latin typeface="Arial"/>
                          <a:ea typeface="Arial"/>
                          <a:cs typeface="Arial"/>
                          <a:sym typeface="Arial"/>
                        </a:rPr>
                        <a:t>Estructuración lógica dada por el autor del informe</a:t>
                      </a:r>
                      <a:endParaRPr sz="10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9500" marR="595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Arial"/>
                          <a:ea typeface="Arial"/>
                          <a:cs typeface="Arial"/>
                          <a:sym typeface="Arial"/>
                        </a:rPr>
                        <a:t>Textual </a:t>
                      </a:r>
                      <a:endParaRPr sz="10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9500" marR="59500" marT="0" marB="0"/>
                </a:tc>
              </a:tr>
              <a:tr h="7921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 b="0">
                          <a:latin typeface="Arial"/>
                          <a:ea typeface="Arial"/>
                          <a:cs typeface="Arial"/>
                          <a:sym typeface="Arial"/>
                        </a:rPr>
                        <a:t>PROYECTO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 b="0">
                          <a:latin typeface="Arial"/>
                          <a:ea typeface="Arial"/>
                          <a:cs typeface="Arial"/>
                          <a:sym typeface="Arial"/>
                        </a:rPr>
                        <a:t>DE INVESTIGACIÓN</a:t>
                      </a:r>
                      <a:endParaRPr sz="1000" b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9500" marR="595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Arial"/>
                          <a:ea typeface="Arial"/>
                          <a:cs typeface="Arial"/>
                          <a:sym typeface="Arial"/>
                        </a:rPr>
                        <a:t>El proyecto de investigación es un documento que describe los objetivos, la fundamentación y las acciones a realizar respecto de un proceso de investigación</a:t>
                      </a:r>
                      <a:endParaRPr/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Describir aquello que es planificado.</a:t>
                      </a:r>
                      <a:endParaRPr sz="10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9500" marR="59500" marT="0" marB="0"/>
                </a:tc>
                <a:tc>
                  <a:txBody>
                    <a:bodyPr/>
                    <a:lstStyle/>
                    <a:p>
                      <a:pPr marL="228600" marR="0" lvl="0" indent="-2286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AutoNum type="alphaLcPeriod"/>
                      </a:pPr>
                      <a:r>
                        <a:rPr lang="es-MX" sz="100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Identificación del proyecto</a:t>
                      </a:r>
                      <a:endParaRPr/>
                    </a:p>
                    <a:p>
                      <a:pPr marL="228600" marR="0" lvl="0" indent="-2286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AutoNum type="alphaLcPeriod"/>
                      </a:pPr>
                      <a:r>
                        <a:rPr lang="es-MX" sz="100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Presentación del problema</a:t>
                      </a:r>
                      <a:endParaRPr/>
                    </a:p>
                    <a:p>
                      <a:pPr marL="228600" marR="0" lvl="0" indent="-2286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AutoNum type="alphaLcPeriod"/>
                      </a:pPr>
                      <a:r>
                        <a:rPr lang="es-MX" sz="100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Estado del arte o antecedentes de la cuestión</a:t>
                      </a:r>
                      <a:endParaRPr/>
                    </a:p>
                    <a:p>
                      <a:pPr marL="228600" marR="0" lvl="0" indent="-2286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AutoNum type="alphaLcPeriod"/>
                      </a:pPr>
                      <a:r>
                        <a:rPr lang="es-MX" sz="100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Justificación del proyecto</a:t>
                      </a:r>
                      <a:endParaRPr/>
                    </a:p>
                    <a:p>
                      <a:pPr marL="228600" marR="0" lvl="0" indent="-2286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AutoNum type="alphaLcPeriod"/>
                      </a:pPr>
                      <a:r>
                        <a:rPr lang="es-MX" sz="100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Marco teórico</a:t>
                      </a:r>
                      <a:endParaRPr/>
                    </a:p>
                    <a:p>
                      <a:pPr marL="228600" marR="0" lvl="0" indent="-2286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AutoNum type="alphaLcPeriod"/>
                      </a:pPr>
                      <a:r>
                        <a:rPr lang="es-MX" sz="100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Objetivos</a:t>
                      </a:r>
                      <a:endParaRPr/>
                    </a:p>
                    <a:p>
                      <a:pPr marL="285750" marR="0" lvl="0" indent="-285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AutoNum type="alphaLcPeriod"/>
                      </a:pPr>
                      <a:r>
                        <a:rPr lang="es-MX" sz="100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Diseño metodológico </a:t>
                      </a:r>
                      <a:endParaRPr sz="10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9500" marR="595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Noto Sans Symbols"/>
                        <a:buNone/>
                      </a:pPr>
                      <a:r>
                        <a:rPr lang="es-MX" sz="1000">
                          <a:latin typeface="Arial"/>
                          <a:ea typeface="Arial"/>
                          <a:cs typeface="Arial"/>
                          <a:sym typeface="Arial"/>
                        </a:rPr>
                        <a:t>Expositiva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Noto Sans Symbols"/>
                        <a:buNone/>
                      </a:pPr>
                      <a:r>
                        <a:rPr lang="es-MX" sz="1000">
                          <a:latin typeface="Arial"/>
                          <a:ea typeface="Arial"/>
                          <a:cs typeface="Arial"/>
                          <a:sym typeface="Arial"/>
                        </a:rPr>
                        <a:t>Argumentativa</a:t>
                      </a:r>
                      <a:endParaRPr sz="10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/>
                </a:tc>
              </a:tr>
              <a:tr h="7921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 b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Resumen</a:t>
                      </a:r>
                      <a:endParaRPr sz="1000" b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9500" marR="595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Arial"/>
                          <a:ea typeface="Arial"/>
                          <a:cs typeface="Arial"/>
                          <a:sym typeface="Arial"/>
                        </a:rPr>
                        <a:t>Es el tipo textual utilizado cuando se presentan las ideas de otros autores ya sea para incluirlas dentro de un escrito mayor o con fines de estudio</a:t>
                      </a:r>
                      <a:endParaRPr sz="10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Arial"/>
                          <a:ea typeface="Arial"/>
                          <a:cs typeface="Arial"/>
                          <a:sym typeface="Arial"/>
                        </a:rPr>
                        <a:t>Implica la reelaboración del contenido, siguiendo la estructura dada por el autor del original pero expresado con el vocabulario del autor del resumen</a:t>
                      </a:r>
                      <a:endParaRPr sz="10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9500" marR="59500" marT="0" marB="0"/>
                </a:tc>
                <a:tc>
                  <a:txBody>
                    <a:bodyPr/>
                    <a:lstStyle/>
                    <a:p>
                      <a:pPr marL="285750" marR="0" lvl="0" indent="-285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AutoNum type="alphaLcPeriod"/>
                      </a:pPr>
                      <a:r>
                        <a:rPr lang="es-MX" sz="1000">
                          <a:latin typeface="Arial"/>
                          <a:ea typeface="Arial"/>
                          <a:cs typeface="Arial"/>
                          <a:sym typeface="Arial"/>
                        </a:rPr>
                        <a:t>La extensión del resumen depende tanto de la extensión del texto original como del objetivo que persiga el autor del resumen y de las posibles indicaciones que haya recibido para hacerlo.</a:t>
                      </a:r>
                      <a:endParaRPr sz="10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9500" marR="595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Arial"/>
                          <a:ea typeface="Arial"/>
                          <a:cs typeface="Arial"/>
                          <a:sym typeface="Arial"/>
                        </a:rPr>
                        <a:t>Descriptiva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Arial"/>
                          <a:ea typeface="Arial"/>
                          <a:cs typeface="Arial"/>
                          <a:sym typeface="Arial"/>
                        </a:rPr>
                        <a:t>expositiva</a:t>
                      </a:r>
                      <a:endParaRPr sz="10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7" name="Shape 117"/>
          <p:cNvGraphicFramePr/>
          <p:nvPr/>
        </p:nvGraphicFramePr>
        <p:xfrm>
          <a:off x="179511" y="216003"/>
          <a:ext cx="8785000" cy="3676433"/>
        </p:xfrm>
        <a:graphic>
          <a:graphicData uri="http://schemas.openxmlformats.org/drawingml/2006/table">
            <a:tbl>
              <a:tblPr firstRow="1" firstCol="1" bandRow="1">
                <a:noFill/>
                <a:tableStyleId>{1FB528A3-18A7-4A55-82B9-BF63ABE39356}</a:tableStyleId>
              </a:tblPr>
              <a:tblGrid>
                <a:gridCol w="1356075"/>
                <a:gridCol w="1688000"/>
                <a:gridCol w="1590825"/>
                <a:gridCol w="1876875"/>
                <a:gridCol w="2273225"/>
              </a:tblGrid>
              <a:tr h="3422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400" b="1">
                          <a:latin typeface="Arial"/>
                          <a:ea typeface="Arial"/>
                          <a:cs typeface="Arial"/>
                          <a:sym typeface="Arial"/>
                        </a:rPr>
                        <a:t>Referente Bibliográfico </a:t>
                      </a:r>
                      <a:endParaRPr sz="1400" b="1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1925" marR="5192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400" b="1">
                          <a:latin typeface="Arial"/>
                          <a:ea typeface="Arial"/>
                          <a:cs typeface="Arial"/>
                          <a:sym typeface="Arial"/>
                        </a:rPr>
                        <a:t>Características</a:t>
                      </a:r>
                      <a:endParaRPr sz="1400" b="1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1925" marR="5192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400" b="1">
                          <a:latin typeface="Arial"/>
                          <a:ea typeface="Arial"/>
                          <a:cs typeface="Arial"/>
                          <a:sym typeface="Arial"/>
                        </a:rPr>
                        <a:t>Función</a:t>
                      </a:r>
                      <a:endParaRPr sz="1400" b="1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1925" marR="5192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400" b="1">
                          <a:latin typeface="Arial"/>
                          <a:ea typeface="Arial"/>
                          <a:cs typeface="Arial"/>
                          <a:sym typeface="Arial"/>
                        </a:rPr>
                        <a:t>Estructura</a:t>
                      </a:r>
                      <a:endParaRPr sz="1400" b="1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1925" marR="5192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400" b="1">
                          <a:latin typeface="Arial"/>
                          <a:ea typeface="Arial"/>
                          <a:cs typeface="Arial"/>
                          <a:sym typeface="Arial"/>
                        </a:rPr>
                        <a:t>Tipo</a:t>
                      </a:r>
                      <a:endParaRPr sz="1400" b="1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1925" marR="51925" marT="0" marB="0"/>
                </a:tc>
              </a:tr>
              <a:tr h="115910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Arial"/>
                          <a:ea typeface="Arial"/>
                          <a:cs typeface="Arial"/>
                          <a:sym typeface="Arial"/>
                        </a:rPr>
                        <a:t>Síntesis temática</a:t>
                      </a:r>
                      <a:endParaRPr/>
                    </a:p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endParaRPr/>
                    </a:p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endParaRPr sz="10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1925" marR="51925" marT="0" marB="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Noto Sans Symbols"/>
                        <a:buNone/>
                      </a:pPr>
                      <a:r>
                        <a:rPr lang="es-MX" sz="1000">
                          <a:latin typeface="Arial"/>
                          <a:ea typeface="Arial"/>
                          <a:cs typeface="Arial"/>
                          <a:sym typeface="Arial"/>
                        </a:rPr>
                        <a:t>El objeto tratado es un tema de estudio y no sólo un texto.</a:t>
                      </a:r>
                      <a:endParaRPr sz="10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Noto Sans Symbols"/>
                        <a:buNone/>
                      </a:pPr>
                      <a:r>
                        <a:rPr lang="es-MX" sz="1000">
                          <a:latin typeface="Arial"/>
                          <a:ea typeface="Arial"/>
                          <a:cs typeface="Arial"/>
                          <a:sym typeface="Arial"/>
                        </a:rPr>
                        <a:t>Consiste en la recapitulación de las ideas principales de uno o más textos</a:t>
                      </a:r>
                      <a:endParaRPr/>
                    </a:p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Arial"/>
                          <a:ea typeface="Arial"/>
                          <a:cs typeface="Arial"/>
                          <a:sym typeface="Arial"/>
                        </a:rPr>
                        <a:t>.</a:t>
                      </a:r>
                      <a:endParaRPr sz="10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1925" marR="51925" marT="0" marB="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Noto Sans Symbols"/>
                        <a:buNone/>
                      </a:pPr>
                      <a:r>
                        <a:rPr lang="es-MX" sz="1000">
                          <a:latin typeface="Arial"/>
                          <a:ea typeface="Arial"/>
                          <a:cs typeface="Arial"/>
                          <a:sym typeface="Arial"/>
                        </a:rPr>
                        <a:t>Combinar diferentes elementos para conformar un todo.</a:t>
                      </a:r>
                      <a:endParaRPr/>
                    </a:p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Noto Sans Symbols"/>
                        <a:buNone/>
                      </a:pPr>
                      <a:r>
                        <a:rPr lang="es-MX" sz="1000">
                          <a:latin typeface="Arial"/>
                          <a:ea typeface="Arial"/>
                          <a:cs typeface="Arial"/>
                          <a:sym typeface="Arial"/>
                        </a:rPr>
                        <a:t>Exige la incorporación de opiniones y datos de otros textos, y el análisis de todos ellos por parte su autor</a:t>
                      </a:r>
                      <a:endParaRPr sz="10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1925" marR="51925" marT="0" marB="0"/>
                </a:tc>
                <a:tc>
                  <a:txBody>
                    <a:bodyPr/>
                    <a:lstStyle/>
                    <a:p>
                      <a:pPr marL="45720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s-MX" sz="1000">
                          <a:latin typeface="Arial"/>
                          <a:ea typeface="Arial"/>
                          <a:cs typeface="Arial"/>
                          <a:sym typeface="Arial"/>
                        </a:rPr>
                        <a:t>La síntesis se estructura según subtítulos</a:t>
                      </a:r>
                      <a:endParaRPr sz="10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1925" marR="51925" marT="0" marB="0"/>
                </a:tc>
                <a:tc>
                  <a:txBody>
                    <a:bodyPr/>
                    <a:lstStyle/>
                    <a:p>
                      <a:pPr marL="342900" marR="0" lvl="0" indent="-34290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Noto Sans Symbols"/>
                        <a:buChar char="∙"/>
                      </a:pPr>
                      <a:r>
                        <a:rPr lang="es-MX" sz="1000">
                          <a:latin typeface="Arial"/>
                          <a:ea typeface="Arial"/>
                          <a:cs typeface="Arial"/>
                          <a:sym typeface="Arial"/>
                        </a:rPr>
                        <a:t>Expositiva</a:t>
                      </a:r>
                      <a:endParaRPr/>
                    </a:p>
                    <a:p>
                      <a:pPr marL="342900" marR="0" lvl="0" indent="-34290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Noto Sans Symbols"/>
                        <a:buChar char="∙"/>
                      </a:pPr>
                      <a:r>
                        <a:rPr lang="es-MX" sz="1000">
                          <a:latin typeface="Arial"/>
                          <a:ea typeface="Arial"/>
                          <a:cs typeface="Arial"/>
                          <a:sym typeface="Arial"/>
                        </a:rPr>
                        <a:t>Argumentativa</a:t>
                      </a:r>
                      <a:endParaRPr sz="10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1925" marR="51925" marT="0" marB="0"/>
                </a:tc>
              </a:tr>
              <a:tr h="1783625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 b="1">
                          <a:latin typeface="Arial"/>
                          <a:ea typeface="Arial"/>
                          <a:cs typeface="Arial"/>
                          <a:sym typeface="Arial"/>
                        </a:rPr>
                        <a:t>Reseña o recensión</a:t>
                      </a:r>
                      <a:endParaRPr sz="10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1925" marR="5192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Arial"/>
                          <a:ea typeface="Arial"/>
                          <a:cs typeface="Arial"/>
                          <a:sym typeface="Arial"/>
                        </a:rPr>
                        <a:t>Documento Científico 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Arial"/>
                          <a:ea typeface="Arial"/>
                          <a:cs typeface="Arial"/>
                          <a:sym typeface="Arial"/>
                        </a:rPr>
                        <a:t>Acción de “dar noticia en un periódico de una obra literaria o científica, haciendo su crítica o algún comentario sobre ella</a:t>
                      </a:r>
                      <a:endParaRPr sz="10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1925" marR="51925" marT="0" marB="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Noto Sans Symbols"/>
                        <a:buNone/>
                      </a:pPr>
                      <a:r>
                        <a:rPr lang="es-MX" sz="1000">
                          <a:latin typeface="Arial"/>
                          <a:ea typeface="Arial"/>
                          <a:cs typeface="Arial"/>
                          <a:sym typeface="Arial"/>
                        </a:rPr>
                        <a:t>Dar información precisa y breve sobre una obra publicada y dar una opción acerca de ésta.</a:t>
                      </a:r>
                      <a:endParaRPr sz="10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1925" marR="51925" marT="0" marB="0"/>
                </a:tc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AutoNum type="alphaUcPeriod"/>
                      </a:pPr>
                      <a:r>
                        <a:rPr lang="es-MX" sz="1000">
                          <a:latin typeface="Arial"/>
                          <a:ea typeface="Arial"/>
                          <a:cs typeface="Arial"/>
                          <a:sym typeface="Arial"/>
                        </a:rPr>
                        <a:t>Parte inicial</a:t>
                      </a:r>
                      <a:endParaRPr/>
                    </a:p>
                    <a:p>
                      <a:pPr marL="342900" marR="0" lvl="0" indent="-3429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AutoNum type="alphaUcPeriod"/>
                      </a:pPr>
                      <a:r>
                        <a:rPr lang="es-MX" sz="1000">
                          <a:latin typeface="Arial"/>
                          <a:ea typeface="Arial"/>
                          <a:cs typeface="Arial"/>
                          <a:sym typeface="Arial"/>
                        </a:rPr>
                        <a:t>Núcleo textual</a:t>
                      </a:r>
                      <a:endParaRPr/>
                    </a:p>
                    <a:p>
                      <a:pPr marL="342900" marR="0" lvl="0" indent="-342900" algn="l" rtl="0"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AutoNum type="alphaUcPeriod"/>
                      </a:pPr>
                      <a:r>
                        <a:rPr lang="es-MX" sz="1000">
                          <a:latin typeface="Arial"/>
                          <a:ea typeface="Arial"/>
                          <a:cs typeface="Arial"/>
                          <a:sym typeface="Arial"/>
                        </a:rPr>
                        <a:t>Parte terminal</a:t>
                      </a:r>
                      <a:endParaRPr sz="10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1925" marR="51925" marT="0" marB="0"/>
                </a:tc>
                <a:tc>
                  <a:txBody>
                    <a:bodyPr/>
                    <a:lstStyle/>
                    <a:p>
                      <a:pPr marL="171450" marR="0" lvl="0" indent="-17145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"/>
                        <a:buChar char="•"/>
                      </a:pPr>
                      <a:r>
                        <a:rPr lang="es-MX" sz="1000">
                          <a:latin typeface="Arial"/>
                          <a:ea typeface="Arial"/>
                          <a:cs typeface="Arial"/>
                          <a:sym typeface="Arial"/>
                        </a:rPr>
                        <a:t>Descriptivo</a:t>
                      </a:r>
                      <a:endParaRPr/>
                    </a:p>
                    <a:p>
                      <a:pPr marL="171450" marR="0" lvl="0" indent="-17145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"/>
                        <a:buChar char="•"/>
                      </a:pPr>
                      <a:r>
                        <a:rPr lang="es-MX" sz="1000">
                          <a:latin typeface="Arial"/>
                          <a:ea typeface="Arial"/>
                          <a:cs typeface="Arial"/>
                          <a:sym typeface="Arial"/>
                        </a:rPr>
                        <a:t>Critico</a:t>
                      </a:r>
                      <a:endParaRPr/>
                    </a:p>
                    <a:p>
                      <a:pPr marL="342900" marR="0" lvl="0" indent="-279400" algn="just" rtl="0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Noto Sans Symbols"/>
                        <a:buNone/>
                      </a:pPr>
                      <a:endParaRPr sz="10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1925" marR="51925" marT="0" marB="0"/>
                </a:tc>
              </a:tr>
            </a:tbl>
          </a:graphicData>
        </a:graphic>
      </p:graphicFrame>
      <p:sp>
        <p:nvSpPr>
          <p:cNvPr id="2" name="CuadroTexto 1"/>
          <p:cNvSpPr txBox="1"/>
          <p:nvPr/>
        </p:nvSpPr>
        <p:spPr>
          <a:xfrm>
            <a:off x="179511" y="4080681"/>
            <a:ext cx="8785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>
                <a:latin typeface="Century Gothic" panose="020B0502020202020204" pitchFamily="34" charset="0"/>
              </a:rPr>
              <a:t>Conclusión</a:t>
            </a:r>
          </a:p>
          <a:p>
            <a:r>
              <a:rPr lang="es-MX" sz="1600" b="1" dirty="0" smtClean="0">
                <a:latin typeface="Century Gothic" panose="020B0502020202020204" pitchFamily="34" charset="0"/>
              </a:rPr>
              <a:t>Todos y cada uno son diferentes respecto a sus características y los podemos usar según lo que necesitemos. Hay desde para exponer un tema, argumentar, exponer contenidos, sintetizar textos, presentar resultados, comunicar información, describir, etc.</a:t>
            </a:r>
          </a:p>
          <a:p>
            <a:endParaRPr lang="es-MX" sz="2000" b="1" dirty="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82137" y="300251"/>
            <a:ext cx="837972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Century Gothic" panose="020B0502020202020204" pitchFamily="34" charset="0"/>
              </a:rPr>
              <a:t>Nota reflexiva</a:t>
            </a:r>
          </a:p>
          <a:p>
            <a:pPr algn="ctr"/>
            <a:endParaRPr lang="es-MX" sz="2800" b="1" dirty="0" smtClean="0">
              <a:latin typeface="Century Gothic" panose="020B0502020202020204" pitchFamily="34" charset="0"/>
            </a:endParaRPr>
          </a:p>
          <a:p>
            <a:pPr algn="just"/>
            <a:r>
              <a:rPr lang="es-MX" sz="1600" b="1" dirty="0" smtClean="0">
                <a:latin typeface="Century Gothic" panose="020B0502020202020204" pitchFamily="34" charset="0"/>
              </a:rPr>
              <a:t>Dentro de esta unidad realizamos como evidencia de aprendizaje, cuadros sacados de análisis de textos, en los cuales plasmamos características, funciones, estructuras y tipos de algunos géneros literarios.</a:t>
            </a:r>
          </a:p>
          <a:p>
            <a:pPr algn="just"/>
            <a:r>
              <a:rPr lang="es-MX" sz="1600" b="1" dirty="0" smtClean="0">
                <a:latin typeface="Century Gothic" panose="020B0502020202020204" pitchFamily="34" charset="0"/>
              </a:rPr>
              <a:t>Considero que esto nos sirve en cualquier ocasión como estudiantes porque nos ayudan a organizar o presentar la información de una manera en especifica según sea el caso.</a:t>
            </a:r>
          </a:p>
          <a:p>
            <a:pPr algn="just"/>
            <a:r>
              <a:rPr lang="es-MX" sz="1600" b="1" dirty="0" smtClean="0">
                <a:latin typeface="Century Gothic" panose="020B0502020202020204" pitchFamily="34" charset="0"/>
              </a:rPr>
              <a:t>Además analizamos con mas profundidad la monografía y el ensayo, que son mas comunes que podamos realizarlos y nos dimos cuenta de todo lo que debe de llevar cada uno y las diferencias entre ellos y por ultimo realizamos uno de cada uno.</a:t>
            </a:r>
          </a:p>
          <a:p>
            <a:pPr algn="just"/>
            <a:endParaRPr lang="es-MX" sz="1600" b="1" dirty="0">
              <a:latin typeface="Century Gothic" panose="020B0502020202020204" pitchFamily="34" charset="0"/>
            </a:endParaRPr>
          </a:p>
          <a:p>
            <a:pPr lvl="0" algn="just">
              <a:buClr>
                <a:schemeClr val="dk1"/>
              </a:buClr>
              <a:buSzPts val="1800"/>
            </a:pPr>
            <a:r>
              <a:rPr lang="es-MX" sz="1600" b="1" dirty="0" smtClean="0">
                <a:latin typeface="Century Gothic" panose="020B0502020202020204" pitchFamily="34" charset="0"/>
              </a:rPr>
              <a:t>A partir de esto trabajamos en el desarrollo de las competencias de </a:t>
            </a:r>
            <a:r>
              <a:rPr lang="es-MX" sz="1600" b="1" dirty="0" smtClean="0">
                <a:solidFill>
                  <a:schemeClr val="dk1"/>
                </a:solidFill>
                <a:latin typeface="Century Gothic" panose="020B0502020202020204" pitchFamily="34" charset="0"/>
                <a:cs typeface="Calibri"/>
                <a:sym typeface="Calibri"/>
              </a:rPr>
              <a:t>u</a:t>
            </a:r>
            <a:r>
              <a:rPr lang="es-MX" sz="1600" b="1" dirty="0" smtClean="0">
                <a:solidFill>
                  <a:schemeClr val="dk1"/>
                </a:solidFill>
                <a:latin typeface="Century Gothic" panose="020B0502020202020204" pitchFamily="34" charset="0"/>
                <a:ea typeface="Calibri"/>
                <a:cs typeface="Calibri"/>
                <a:sym typeface="Calibri"/>
              </a:rPr>
              <a:t>tilizar </a:t>
            </a:r>
            <a:r>
              <a:rPr lang="es-MX" sz="1600" b="1" dirty="0">
                <a:solidFill>
                  <a:schemeClr val="dk1"/>
                </a:solidFill>
                <a:latin typeface="Century Gothic" panose="020B0502020202020204" pitchFamily="34" charset="0"/>
                <a:ea typeface="Calibri"/>
                <a:cs typeface="Calibri"/>
                <a:sym typeface="Calibri"/>
              </a:rPr>
              <a:t>la comprensión lectora para ampliar sus conocimientos y como insumo para la producción de textos </a:t>
            </a:r>
            <a:r>
              <a:rPr lang="es-MX" sz="1600" b="1" dirty="0" smtClean="0">
                <a:solidFill>
                  <a:schemeClr val="dk1"/>
                </a:solidFill>
                <a:latin typeface="Century Gothic" panose="020B0502020202020204" pitchFamily="34" charset="0"/>
                <a:ea typeface="Calibri"/>
                <a:cs typeface="Calibri"/>
                <a:sym typeface="Calibri"/>
              </a:rPr>
              <a:t>académicos</a:t>
            </a:r>
            <a:r>
              <a:rPr lang="es-MX" sz="1600" b="1" dirty="0">
                <a:solidFill>
                  <a:schemeClr val="dk1"/>
                </a:solidFill>
                <a:latin typeface="Century Gothic" panose="020B0502020202020204" pitchFamily="34" charset="0"/>
                <a:ea typeface="Calibri"/>
                <a:cs typeface="Calibri"/>
                <a:sym typeface="Calibri"/>
              </a:rPr>
              <a:t> </a:t>
            </a:r>
            <a:r>
              <a:rPr lang="es-MX" sz="1600" b="1" dirty="0" smtClean="0">
                <a:solidFill>
                  <a:schemeClr val="dk1"/>
                </a:solidFill>
                <a:latin typeface="Century Gothic" panose="020B0502020202020204" pitchFamily="34" charset="0"/>
                <a:ea typeface="Calibri"/>
                <a:cs typeface="Calibri"/>
                <a:sym typeface="Calibri"/>
              </a:rPr>
              <a:t>y diferenciar las </a:t>
            </a:r>
            <a:r>
              <a:rPr lang="es-MX" sz="1600" b="1" dirty="0">
                <a:solidFill>
                  <a:schemeClr val="dk1"/>
                </a:solidFill>
                <a:latin typeface="Century Gothic" panose="020B0502020202020204" pitchFamily="34" charset="0"/>
                <a:ea typeface="Calibri"/>
                <a:cs typeface="Calibri"/>
                <a:sym typeface="Calibri"/>
              </a:rPr>
              <a:t>características particulares de los géneros discursivos que se utilizan en el ámbito de la actividad académica para orientar la elaboración de sus producciones escritas</a:t>
            </a:r>
          </a:p>
          <a:p>
            <a:pPr algn="ctr"/>
            <a:endParaRPr lang="es-MX" sz="1600" b="1" dirty="0" smtClean="0">
              <a:latin typeface="Century Gothic" panose="020B0502020202020204" pitchFamily="34" charset="0"/>
            </a:endParaRPr>
          </a:p>
          <a:p>
            <a:pPr algn="ctr"/>
            <a:endParaRPr lang="es-MX" sz="24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2785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41194" y="313899"/>
            <a:ext cx="8492103" cy="1549191"/>
          </a:xfrm>
        </p:spPr>
        <p:txBody>
          <a:bodyPr>
            <a:normAutofit/>
          </a:bodyPr>
          <a:lstStyle/>
          <a:p>
            <a:r>
              <a:rPr lang="es-MX" sz="1400" dirty="0"/>
              <a:t>Nombre del alumno:________________________________</a:t>
            </a:r>
            <a:br>
              <a:rPr lang="es-MX" sz="1400" dirty="0"/>
            </a:br>
            <a:r>
              <a:rPr lang="es-MX" sz="1400" dirty="0"/>
              <a:t>Curso____________________  grado y sección ___________</a:t>
            </a:r>
            <a:br>
              <a:rPr lang="es-MX" sz="1400" dirty="0"/>
            </a:br>
            <a:r>
              <a:rPr lang="es-MX" sz="1400" dirty="0"/>
              <a:t>Fecha ________________</a:t>
            </a:r>
            <a:br>
              <a:rPr lang="es-MX" sz="1400" dirty="0"/>
            </a:br>
            <a:r>
              <a:rPr lang="es-MX" sz="1400" dirty="0"/>
              <a:t>Puntos _______________    calificación _______________</a:t>
            </a:r>
            <a:br>
              <a:rPr lang="es-MX" sz="1400" dirty="0"/>
            </a:br>
            <a:r>
              <a:rPr lang="es-MX" sz="1400" dirty="0"/>
              <a:t>El alumno describirá las características de los diferentes documentos académicos </a:t>
            </a:r>
            <a:r>
              <a:rPr lang="es-MX" sz="1050" dirty="0"/>
              <a:t/>
            </a:r>
            <a:br>
              <a:rPr lang="es-MX" sz="1050" dirty="0"/>
            </a:br>
            <a:endParaRPr lang="es-MX" sz="105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 dirty="0"/>
          </a:p>
        </p:txBody>
      </p:sp>
      <p:pic>
        <p:nvPicPr>
          <p:cNvPr id="4" name="Picture 4" descr="Resultado de imagen para rubrica para evaluar cuadros comparativo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42" t="12209" r="10641" b="5195"/>
          <a:stretch/>
        </p:blipFill>
        <p:spPr bwMode="auto">
          <a:xfrm>
            <a:off x="182880" y="1863090"/>
            <a:ext cx="8793480" cy="4865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68874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1209</Words>
  <Application>Microsoft Office PowerPoint</Application>
  <PresentationFormat>Presentación en pantalla (4:3)</PresentationFormat>
  <Paragraphs>163</Paragraphs>
  <Slides>7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Calibri</vt:lpstr>
      <vt:lpstr>Century Gothic</vt:lpstr>
      <vt:lpstr>Noto Sans Symbols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Nombre del alumno:________________________________ Curso____________________  grado y sección ___________ Fecha ________________ Puntos _______________    calificación _______________ El alumno describirá las características de los diferentes documentos académicos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Víctor González</dc:creator>
  <cp:lastModifiedBy>Víctor González</cp:lastModifiedBy>
  <cp:revision>5</cp:revision>
  <dcterms:modified xsi:type="dcterms:W3CDTF">2018-05-03T03:34:21Z</dcterms:modified>
</cp:coreProperties>
</file>