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63" r:id="rId3"/>
    <p:sldId id="257" r:id="rId4"/>
    <p:sldId id="258" r:id="rId5"/>
    <p:sldId id="259" r:id="rId6"/>
    <p:sldId id="260" r:id="rId7"/>
    <p:sldId id="262" r:id="rId8"/>
    <p:sldId id="261"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B528A3-18A7-4A55-82B9-BF63ABE39356}">
  <a:tblStyle styleId="{1FB528A3-18A7-4A55-82B9-BF63ABE39356}"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719886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881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4331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406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Shape 1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0" name="Shape 1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4359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934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a:solidFill>
                  <a:schemeClr val="dk1"/>
                </a:solidFill>
                <a:latin typeface="Arial"/>
                <a:ea typeface="Arial"/>
                <a:cs typeface="Arial"/>
                <a:sym typeface="Arial"/>
              </a:rPr>
              <a:t>ESCUELA NORMAL DE EDUCACI</a:t>
            </a:r>
            <a:r>
              <a:rPr lang="es-MX" sz="2000" b="1" i="0" u="none" strike="noStrike" cap="none">
                <a:solidFill>
                  <a:schemeClr val="dk1"/>
                </a:solidFill>
                <a:latin typeface="Calibri"/>
                <a:ea typeface="Calibri"/>
                <a:cs typeface="Calibri"/>
                <a:sym typeface="Calibri"/>
              </a:rPr>
              <a:t>Ó</a:t>
            </a:r>
            <a:r>
              <a:rPr lang="es-MX" sz="20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a:solidFill>
                  <a:schemeClr val="dk1"/>
                </a:solidFill>
                <a:latin typeface="Arial"/>
                <a:ea typeface="Arial"/>
                <a:cs typeface="Arial"/>
                <a:sym typeface="Arial"/>
              </a:rPr>
              <a:t>LICENCIATURA EN EDUCACI</a:t>
            </a:r>
            <a:r>
              <a:rPr lang="es-MX" sz="1800" b="1" i="0" u="none" strike="noStrike" cap="none">
                <a:solidFill>
                  <a:schemeClr val="dk1"/>
                </a:solidFill>
                <a:latin typeface="Calibri"/>
                <a:ea typeface="Calibri"/>
                <a:cs typeface="Calibri"/>
                <a:sym typeface="Calibri"/>
              </a:rPr>
              <a:t>Ó</a:t>
            </a:r>
            <a:r>
              <a:rPr lang="es-MX" sz="18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a:solidFill>
                  <a:schemeClr val="dk1"/>
                </a:solidFill>
                <a:latin typeface="Arial"/>
                <a:ea typeface="Arial"/>
                <a:cs typeface="Arial"/>
                <a:sym typeface="Arial"/>
              </a:rPr>
              <a:t>CICLO 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a:solidFill>
                  <a:schemeClr val="dk1"/>
                </a:solidFill>
                <a:latin typeface="Arial"/>
                <a:ea typeface="Arial"/>
                <a:cs typeface="Arial"/>
                <a:sym typeface="Arial"/>
              </a:rPr>
              <a:t>2017-2018 </a:t>
            </a:r>
            <a:endParaRPr sz="2800" b="0" i="0" u="none" strike="noStrike" cap="none">
              <a:solidFill>
                <a:schemeClr val="dk1"/>
              </a:solidFill>
              <a:latin typeface="Arial"/>
              <a:ea typeface="Arial"/>
              <a:cs typeface="Arial"/>
              <a:sym typeface="Arial"/>
            </a:endParaRPr>
          </a:p>
        </p:txBody>
      </p:sp>
      <p:sp>
        <p:nvSpPr>
          <p:cNvPr id="89" name="Shape 89"/>
          <p:cNvSpPr/>
          <p:nvPr/>
        </p:nvSpPr>
        <p:spPr>
          <a:xfrm>
            <a:off x="467544" y="2420888"/>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i="0" u="none" strike="noStrike" cap="none">
                <a:solidFill>
                  <a:schemeClr val="dk1"/>
                </a:solidFill>
                <a:latin typeface="Calibri"/>
                <a:ea typeface="Calibri"/>
                <a:cs typeface="Calibri"/>
                <a:sym typeface="Calibri"/>
              </a:rPr>
              <a:t>Cuadro comparativo de ensayo y monografía   </a:t>
            </a:r>
            <a:endParaRPr/>
          </a:p>
          <a:p>
            <a:pPr marL="0" marR="0" lvl="0" indent="0" algn="ctr" rtl="0">
              <a:spcBef>
                <a:spcPts val="0"/>
              </a:spcBef>
              <a:spcAft>
                <a:spcPts val="0"/>
              </a:spcAft>
              <a:buNone/>
            </a:pPr>
            <a:endParaRPr sz="16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es-MX" sz="1600">
                <a:solidFill>
                  <a:schemeClr val="dk1"/>
                </a:solidFill>
              </a:rPr>
              <a:t>Curso: OPTATIVO </a:t>
            </a:r>
            <a:endParaRPr sz="1600">
              <a:solidFill>
                <a:schemeClr val="dk1"/>
              </a:solidFill>
            </a:endParaRPr>
          </a:p>
          <a:p>
            <a:pPr marL="0" marR="0" lvl="0" indent="0" algn="ctr" rtl="0">
              <a:spcBef>
                <a:spcPts val="0"/>
              </a:spcBef>
              <a:spcAft>
                <a:spcPts val="0"/>
              </a:spcAft>
              <a:buNone/>
            </a:pPr>
            <a:r>
              <a:rPr lang="es-MX" sz="1600">
                <a:solidFill>
                  <a:schemeClr val="dk1"/>
                </a:solidFill>
              </a:rPr>
              <a:t>PRODUCCIÓN DE TEXTOS ACADÉMICOS</a:t>
            </a:r>
            <a:endParaRPr sz="1600">
              <a:solidFill>
                <a:schemeClr val="dk1"/>
              </a:solidFill>
            </a:endParaRPr>
          </a:p>
          <a:p>
            <a:pPr marL="0" marR="0" lvl="0" indent="0" algn="ctr" rtl="0">
              <a:spcBef>
                <a:spcPts val="0"/>
              </a:spcBef>
              <a:spcAft>
                <a:spcPts val="0"/>
              </a:spcAft>
              <a:buNone/>
            </a:pPr>
            <a:endParaRPr sz="1600">
              <a:solidFill>
                <a:schemeClr val="dk1"/>
              </a:solidFill>
            </a:endParaRPr>
          </a:p>
          <a:p>
            <a:pPr marL="0" marR="0" lvl="0" indent="0" algn="ctr" rtl="0">
              <a:spcBef>
                <a:spcPts val="0"/>
              </a:spcBef>
              <a:spcAft>
                <a:spcPts val="0"/>
              </a:spcAft>
              <a:buNone/>
            </a:pPr>
            <a:r>
              <a:rPr lang="es-MX" sz="1600">
                <a:solidFill>
                  <a:schemeClr val="dk1"/>
                </a:solidFill>
              </a:rPr>
              <a:t>Alumna: Karen García Zertuche</a:t>
            </a:r>
            <a:endParaRPr sz="1600">
              <a:solidFill>
                <a:schemeClr val="dk1"/>
              </a:solidFill>
            </a:endParaRPr>
          </a:p>
          <a:p>
            <a:pPr marL="0" marR="0" lvl="0" indent="0" algn="ctr" rtl="0">
              <a:spcBef>
                <a:spcPts val="0"/>
              </a:spcBef>
              <a:spcAft>
                <a:spcPts val="0"/>
              </a:spcAft>
              <a:buNone/>
            </a:pPr>
            <a:endParaRPr sz="1600" b="0"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es-MX" sz="1600" b="0" i="0" u="none" strike="noStrike" cap="none">
                <a:solidFill>
                  <a:schemeClr val="dk1"/>
                </a:solidFill>
                <a:latin typeface="Arial"/>
                <a:ea typeface="Arial"/>
                <a:cs typeface="Arial"/>
                <a:sym typeface="Arial"/>
              </a:rPr>
              <a:t> </a:t>
            </a:r>
            <a:endParaRPr sz="1600" b="0" i="0" u="none" strike="noStrike" cap="none">
              <a:solidFill>
                <a:schemeClr val="dk1"/>
              </a:solidFill>
              <a:latin typeface="Arial"/>
              <a:ea typeface="Arial"/>
              <a:cs typeface="Arial"/>
              <a:sym typeface="Arial"/>
            </a:endParaRPr>
          </a:p>
        </p:txBody>
      </p:sp>
      <p:pic>
        <p:nvPicPr>
          <p:cNvPr id="90" name="Shape 90"/>
          <p:cNvPicPr preferRelativeResize="0"/>
          <p:nvPr/>
        </p:nvPicPr>
        <p:blipFill rotWithShape="1">
          <a:blip r:embed="rId3">
            <a:alphaModFix/>
          </a:blip>
          <a:srcRect l="20751" r="18535"/>
          <a:stretch/>
        </p:blipFill>
        <p:spPr>
          <a:xfrm>
            <a:off x="467544" y="296031"/>
            <a:ext cx="1512168" cy="1512168"/>
          </a:xfrm>
          <a:prstGeom prst="rect">
            <a:avLst/>
          </a:prstGeom>
          <a:noFill/>
          <a:ln>
            <a:noFill/>
          </a:ln>
        </p:spPr>
      </p:pic>
      <p:sp>
        <p:nvSpPr>
          <p:cNvPr id="91" name="Shape 91"/>
          <p:cNvSpPr txBox="1"/>
          <p:nvPr/>
        </p:nvSpPr>
        <p:spPr>
          <a:xfrm>
            <a:off x="4788024" y="6258798"/>
            <a:ext cx="4240648"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600" b="1" i="0" u="none" strike="noStrike" cap="none">
                <a:solidFill>
                  <a:schemeClr val="dk1"/>
                </a:solidFill>
                <a:latin typeface="Arial"/>
                <a:ea typeface="Arial"/>
                <a:cs typeface="Arial"/>
                <a:sym typeface="Arial"/>
              </a:rPr>
              <a:t>Saltillo, Coahuila de Zaragoza   Abril 2018</a:t>
            </a:r>
            <a:endParaRPr sz="1600">
              <a:solidFill>
                <a:schemeClr val="dk1"/>
              </a:solidFill>
              <a:latin typeface="Arial"/>
              <a:ea typeface="Arial"/>
              <a:cs typeface="Arial"/>
              <a:sym typeface="Arial"/>
            </a:endParaRPr>
          </a:p>
        </p:txBody>
      </p:sp>
      <p:sp>
        <p:nvSpPr>
          <p:cNvPr id="92" name="Shape 92"/>
          <p:cNvSpPr/>
          <p:nvPr/>
        </p:nvSpPr>
        <p:spPr>
          <a:xfrm>
            <a:off x="251520" y="4653136"/>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COMPETENCIAS DEL CURSO:</a:t>
            </a:r>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Utiliza la comprensión lectora para ampliar sus conocimientos y como insumo para la producción de textos académicos.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Introducción </a:t>
            </a:r>
            <a:endParaRPr lang="es-MX" dirty="0"/>
          </a:p>
        </p:txBody>
      </p:sp>
      <p:sp>
        <p:nvSpPr>
          <p:cNvPr id="3" name="Marcador de texto 2"/>
          <p:cNvSpPr>
            <a:spLocks noGrp="1"/>
          </p:cNvSpPr>
          <p:nvPr>
            <p:ph type="body" idx="1"/>
          </p:nvPr>
        </p:nvSpPr>
        <p:spPr/>
        <p:txBody>
          <a:bodyPr/>
          <a:lstStyle/>
          <a:p>
            <a:pPr marL="25400" indent="0" algn="just">
              <a:lnSpc>
                <a:spcPct val="150000"/>
              </a:lnSpc>
              <a:buNone/>
            </a:pPr>
            <a:r>
              <a:rPr lang="es-MX" sz="2000" dirty="0" smtClean="0">
                <a:latin typeface="+mn-lt"/>
              </a:rPr>
              <a:t>Existen diferentes géneros literarios que nos permiten redactar y comprender de alguna manera . En este trabajo se da a conocer un cuadro comparativo sobre el ensayo y la monografía lo cual nos permite diferenciar y tomar en cuenta sus características al momento de redactar. Los géneros literarios también son </a:t>
            </a:r>
            <a:r>
              <a:rPr lang="es-MX" sz="2000" dirty="0">
                <a:latin typeface="+mn-lt"/>
              </a:rPr>
              <a:t>analizados en el siguiente cuadro, junto con las características, las funciones que tiene y la estructura que debe de tener para estar correcto, además de algunos tipos.</a:t>
            </a:r>
          </a:p>
        </p:txBody>
      </p:sp>
    </p:spTree>
    <p:extLst>
      <p:ext uri="{BB962C8B-B14F-4D97-AF65-F5344CB8AC3E}">
        <p14:creationId xmlns:p14="http://schemas.microsoft.com/office/powerpoint/2010/main" val="96707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107504" y="-1474"/>
          <a:ext cx="8929000" cy="6901787"/>
        </p:xfrm>
        <a:graphic>
          <a:graphicData uri="http://schemas.openxmlformats.org/drawingml/2006/table">
            <a:tbl>
              <a:tblPr firstRow="1" firstCol="1" bandRow="1">
                <a:noFill/>
                <a:tableStyleId>{1FB528A3-18A7-4A55-82B9-BF63ABE39356}</a:tableStyleId>
              </a:tblPr>
              <a:tblGrid>
                <a:gridCol w="1872200"/>
                <a:gridCol w="1512175"/>
                <a:gridCol w="1296150"/>
                <a:gridCol w="1584175"/>
                <a:gridCol w="2664300"/>
              </a:tblGrid>
              <a:tr h="191475">
                <a:tc>
                  <a:txBody>
                    <a:bodyPr/>
                    <a:lstStyle/>
                    <a:p>
                      <a:pPr marL="0" marR="0" lvl="0" indent="0" algn="ctr" rtl="0">
                        <a:lnSpc>
                          <a:spcPct val="115000"/>
                        </a:lnSpc>
                        <a:spcBef>
                          <a:spcPts val="0"/>
                        </a:spcBef>
                        <a:spcAft>
                          <a:spcPts val="0"/>
                        </a:spcAft>
                        <a:buNone/>
                      </a:pPr>
                      <a:r>
                        <a:rPr lang="es-MX" sz="1200" b="1" u="none" strike="noStrike" cap="none"/>
                        <a:t>Conceptos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Características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Funciones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Estructura</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Tipos</a:t>
                      </a:r>
                      <a:endParaRPr sz="1200" b="1" u="none" strike="noStrike" cap="none">
                        <a:latin typeface="Calibri"/>
                        <a:ea typeface="Calibri"/>
                        <a:cs typeface="Calibri"/>
                        <a:sym typeface="Calibri"/>
                      </a:endParaRPr>
                    </a:p>
                  </a:txBody>
                  <a:tcPr marL="46725" marR="46725" marT="0" marB="0"/>
                </a:tc>
              </a:tr>
              <a:tr h="2309975">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Monografía: </a:t>
                      </a:r>
                      <a:r>
                        <a:rPr lang="es-MX" sz="1000" u="none" strike="noStrike" cap="none">
                          <a:latin typeface="Arial"/>
                          <a:ea typeface="Arial"/>
                          <a:cs typeface="Arial"/>
                          <a:sym typeface="Arial"/>
                        </a:rPr>
                        <a:t>Escritura sobre una única temática. El diccionario de la RAE la define como: Descripción y tratado especial de determinada parte de una ciencia o asunto particular. // Documento que maneja un tema en concreto; utiliza y organiza los datos compilados y procesados, teniendo en cuenta las diferentes fuentes y autor o autores</a:t>
                      </a:r>
                      <a:endParaRPr sz="1000" u="none"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 objeto de estudio debe ser reconocido por todos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Datos nuevos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Utilidad</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Elementos que impugnen o confirmen otras hipótesis</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Exponer un tema de manera concreta para profundizar en un investigación científica que ya ha sido realizada o dar comienzo a una nueva</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INTRODUCCIÒN: Planteamiento del tema, presentación sintetizada.</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DESARROLLO: Fundamentación, su función es exponer y demostrar.</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CIERRE: Resumen completo (argumentos, pruebas y ejemplos)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compilación: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Elige tema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Analiza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Redacción crítica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Opinión personal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Investigación:</a:t>
                      </a:r>
                      <a:r>
                        <a:rPr lang="es-MX" sz="1000" u="none" strike="noStrike" cap="none">
                          <a:latin typeface="Arial"/>
                          <a:ea typeface="Arial"/>
                          <a:cs typeface="Arial"/>
                          <a:sym typeface="Arial"/>
                        </a:rPr>
                        <a:t>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Tema nuevo</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Poca indagación </a:t>
                      </a:r>
                      <a:endParaRPr sz="1000" u="none" strike="noStrike" cap="none">
                        <a:latin typeface="Arial"/>
                        <a:ea typeface="Arial"/>
                        <a:cs typeface="Arial"/>
                        <a:sym typeface="Arial"/>
                      </a:endParaRPr>
                    </a:p>
                    <a:p>
                      <a:pPr marL="457200" marR="0" lvl="0" indent="0" algn="l" rtl="0">
                        <a:lnSpc>
                          <a:spcPct val="115000"/>
                        </a:lnSpc>
                        <a:spcBef>
                          <a:spcPts val="0"/>
                        </a:spcBef>
                        <a:spcAft>
                          <a:spcPts val="0"/>
                        </a:spcAft>
                        <a:buNone/>
                      </a:pPr>
                      <a:r>
                        <a:rPr lang="es-MX" sz="1000" u="none" strike="noStrike" cap="none">
                          <a:latin typeface="Arial"/>
                          <a:ea typeface="Arial"/>
                          <a:cs typeface="Arial"/>
                          <a:sym typeface="Arial"/>
                        </a:rPr>
                        <a:t>(investigación original)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análisis de Experiencias: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Sacar conclusiones de experiencias que se comparan con semejantes</a:t>
                      </a:r>
                      <a:endParaRPr sz="1000" u="none" strike="noStrike" cap="none">
                        <a:latin typeface="Arial"/>
                        <a:ea typeface="Arial"/>
                        <a:cs typeface="Arial"/>
                        <a:sym typeface="Arial"/>
                      </a:endParaRPr>
                    </a:p>
                  </a:txBody>
                  <a:tcPr marL="46725" marR="46725" marT="0" marB="0"/>
                </a:tc>
              </a:tr>
              <a:tr h="2016575">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Ensayo: </a:t>
                      </a:r>
                      <a:r>
                        <a:rPr lang="es-MX" sz="1000" u="none" strike="noStrike" cap="none">
                          <a:latin typeface="Arial"/>
                          <a:ea typeface="Arial"/>
                          <a:cs typeface="Arial"/>
                          <a:sym typeface="Arial"/>
                        </a:rPr>
                        <a:t>Escrito breve que implica la recolección de la información, su discernimiento, profundización, síntesis y la apreciación del autor. </a:t>
                      </a:r>
                      <a:endParaRPr sz="1000" u="none"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Combina información nueva y vieja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Repeticiones innecesarias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Orden lógico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Uso adecuado de las relaciones causa y efecto</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Pregunta clave: ¿Sobre qué hago el ensayo?</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Argumentar sobre un tema (exposición de argumentos) y convencer al lector. </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 </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Argumentar – Demostrar - Persuadir</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TÌTULO: Enunciado para orientar el tema central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PLANTEAMIENTO: delimitar, probar o refutar hipótesis, proponer.</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CONCLUSIÒN: Reexamina la hipótesis. Presenta recomendaciones</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BIBLIOGRAFÌA: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tc>
              </a:tr>
              <a:tr h="2145350">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Ponencias:  </a:t>
                      </a:r>
                      <a:r>
                        <a:rPr lang="es-MX" sz="1000" u="none" strike="noStrike" cap="none">
                          <a:latin typeface="Arial"/>
                          <a:ea typeface="Arial"/>
                          <a:cs typeface="Arial"/>
                          <a:sym typeface="Arial"/>
                        </a:rPr>
                        <a:t>Texto argumentativo que se elabora para ser expuesto a manera de una reflexión. </a:t>
                      </a:r>
                      <a:endParaRPr sz="1000" u="sng"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Son derivados de un trabajo de mayor extensión.</a:t>
                      </a:r>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Deben ser elaboradas pensando en reproducir la estructura general</a:t>
                      </a:r>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La presentación consta de 20 min. Con un máximo de 1 hora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Exposición de serie de contenidos académicos dentro de un grupo.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Presentación de aspectos relevantes en un análisis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Título</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Autor / Autores</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Resumen</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Palabras clave</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Introducción</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Marco referencial/ estado del arte</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Marco conceptual</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Método</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Resultados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Conclusión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Bibliografía</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tc>
                <a:tc>
                  <a:txBody>
                    <a:bodyPr/>
                    <a:lstStyle/>
                    <a:p>
                      <a:pPr marL="0" marR="0" lvl="0" indent="0" algn="l" rtl="0">
                        <a:spcBef>
                          <a:spcPts val="0"/>
                        </a:spcBef>
                        <a:spcAft>
                          <a:spcPts val="0"/>
                        </a:spcAft>
                        <a:buNone/>
                      </a:pPr>
                      <a:r>
                        <a:rPr lang="es-MX" sz="1050" b="0" i="0" u="sng" strike="noStrike" cap="none">
                          <a:solidFill>
                            <a:schemeClr val="dk1"/>
                          </a:solidFill>
                          <a:latin typeface="Arial"/>
                          <a:ea typeface="Arial"/>
                          <a:cs typeface="Arial"/>
                          <a:sym typeface="Arial"/>
                        </a:rPr>
                        <a:t>Economista</a:t>
                      </a:r>
                      <a:endParaRPr/>
                    </a:p>
                    <a:p>
                      <a:pPr marL="0" marR="0" lvl="0" indent="0" algn="l" rtl="0">
                        <a:spcBef>
                          <a:spcPts val="0"/>
                        </a:spcBef>
                        <a:spcAft>
                          <a:spcPts val="0"/>
                        </a:spcAft>
                        <a:buNone/>
                      </a:pPr>
                      <a:r>
                        <a:rPr lang="es-MX" sz="1050" b="0" i="0" u="sng">
                          <a:solidFill>
                            <a:schemeClr val="dk1"/>
                          </a:solidFill>
                          <a:latin typeface="Arial"/>
                          <a:ea typeface="Arial"/>
                          <a:cs typeface="Arial"/>
                          <a:sym typeface="Arial"/>
                        </a:rPr>
                        <a:t>Exposiciones científicas </a:t>
                      </a:r>
                      <a:endParaRPr/>
                    </a:p>
                    <a:p>
                      <a:pPr marL="0" marR="0" lvl="0" indent="0" algn="l" rtl="0">
                        <a:spcBef>
                          <a:spcPts val="0"/>
                        </a:spcBef>
                        <a:spcAft>
                          <a:spcPts val="0"/>
                        </a:spcAft>
                        <a:buNone/>
                      </a:pPr>
                      <a:r>
                        <a:rPr lang="es-MX" sz="1050" b="0" i="0" u="sng">
                          <a:solidFill>
                            <a:schemeClr val="dk1"/>
                          </a:solidFill>
                          <a:latin typeface="Arial"/>
                          <a:ea typeface="Arial"/>
                          <a:cs typeface="Arial"/>
                          <a:sym typeface="Arial"/>
                        </a:rPr>
                        <a:t>Argumentación académica</a:t>
                      </a:r>
                      <a:endParaRPr/>
                    </a:p>
                    <a:p>
                      <a:pPr marL="0" marR="0" lvl="0" indent="0" algn="l" rtl="0">
                        <a:lnSpc>
                          <a:spcPct val="115000"/>
                        </a:lnSpc>
                        <a:spcBef>
                          <a:spcPts val="0"/>
                        </a:spcBef>
                        <a:spcAft>
                          <a:spcPts val="0"/>
                        </a:spcAft>
                        <a:buNone/>
                      </a:pPr>
                      <a:endParaRPr sz="1000">
                        <a:latin typeface="Arial"/>
                        <a:ea typeface="Arial"/>
                        <a:cs typeface="Arial"/>
                        <a:sym typeface="Arial"/>
                      </a:endParaRPr>
                    </a:p>
                  </a:txBody>
                  <a:tcPr marL="46725" marR="46725"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a:solidFill>
                  <a:schemeClr val="dk1"/>
                </a:solidFill>
                <a:latin typeface="Arial"/>
                <a:ea typeface="Arial"/>
                <a:cs typeface="Arial"/>
                <a:sym typeface="Arial"/>
              </a:rPr>
              <a:t>ESCUELA NORMAL DE EDUCACI</a:t>
            </a:r>
            <a:r>
              <a:rPr lang="es-MX" sz="2000" b="1" i="0" u="none" strike="noStrike" cap="none">
                <a:solidFill>
                  <a:schemeClr val="dk1"/>
                </a:solidFill>
                <a:latin typeface="Calibri"/>
                <a:ea typeface="Calibri"/>
                <a:cs typeface="Calibri"/>
                <a:sym typeface="Calibri"/>
              </a:rPr>
              <a:t>Ó</a:t>
            </a:r>
            <a:r>
              <a:rPr lang="es-MX" sz="20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a:solidFill>
                  <a:schemeClr val="dk1"/>
                </a:solidFill>
                <a:latin typeface="Arial"/>
                <a:ea typeface="Arial"/>
                <a:cs typeface="Arial"/>
                <a:sym typeface="Arial"/>
              </a:rPr>
              <a:t>LICENCIATURA EN EDUCACI</a:t>
            </a:r>
            <a:r>
              <a:rPr lang="es-MX" sz="1800" b="1" i="0" u="none" strike="noStrike" cap="none">
                <a:solidFill>
                  <a:schemeClr val="dk1"/>
                </a:solidFill>
                <a:latin typeface="Calibri"/>
                <a:ea typeface="Calibri"/>
                <a:cs typeface="Calibri"/>
                <a:sym typeface="Calibri"/>
              </a:rPr>
              <a:t>Ó</a:t>
            </a:r>
            <a:r>
              <a:rPr lang="es-MX" sz="18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a:solidFill>
                  <a:schemeClr val="dk1"/>
                </a:solidFill>
                <a:latin typeface="Arial"/>
                <a:ea typeface="Arial"/>
                <a:cs typeface="Arial"/>
                <a:sym typeface="Arial"/>
              </a:rPr>
              <a:t>CICLO 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a:solidFill>
                  <a:schemeClr val="dk1"/>
                </a:solidFill>
                <a:latin typeface="Arial"/>
                <a:ea typeface="Arial"/>
                <a:cs typeface="Arial"/>
                <a:sym typeface="Arial"/>
              </a:rPr>
              <a:t>2017-2018 </a:t>
            </a:r>
            <a:endParaRPr sz="2800" b="0" i="0" u="none" strike="noStrike" cap="none">
              <a:solidFill>
                <a:schemeClr val="dk1"/>
              </a:solidFill>
              <a:latin typeface="Arial"/>
              <a:ea typeface="Arial"/>
              <a:cs typeface="Arial"/>
              <a:sym typeface="Arial"/>
            </a:endParaRPr>
          </a:p>
        </p:txBody>
      </p:sp>
      <p:sp>
        <p:nvSpPr>
          <p:cNvPr id="103" name="Shape 103"/>
          <p:cNvSpPr/>
          <p:nvPr/>
        </p:nvSpPr>
        <p:spPr>
          <a:xfrm>
            <a:off x="467544" y="2420888"/>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a:solidFill>
                  <a:schemeClr val="dk1"/>
                </a:solidFill>
                <a:latin typeface="Calibri"/>
                <a:ea typeface="Calibri"/>
                <a:cs typeface="Calibri"/>
                <a:sym typeface="Calibri"/>
              </a:rPr>
              <a:t>Cuadro comparativo de referentes bibliográficos</a:t>
            </a:r>
            <a:endParaRPr sz="2000" b="1">
              <a:solidFill>
                <a:schemeClr val="dk1"/>
              </a:solidFill>
              <a:latin typeface="Calibri"/>
              <a:ea typeface="Calibri"/>
              <a:cs typeface="Calibri"/>
              <a:sym typeface="Calibri"/>
            </a:endParaRPr>
          </a:p>
          <a:p>
            <a:pPr marL="0" marR="0" lvl="0" indent="0" algn="ctr" rtl="0">
              <a:spcBef>
                <a:spcPts val="0"/>
              </a:spcBef>
              <a:spcAft>
                <a:spcPts val="0"/>
              </a:spcAft>
              <a:buNone/>
            </a:pPr>
            <a:endParaRPr sz="1600" b="1">
              <a:solidFill>
                <a:schemeClr val="dk1"/>
              </a:solidFill>
              <a:latin typeface="Arial"/>
              <a:ea typeface="Arial"/>
              <a:cs typeface="Arial"/>
              <a:sym typeface="Arial"/>
            </a:endParaRPr>
          </a:p>
          <a:p>
            <a:pPr marL="0" marR="0" lvl="0" indent="0" algn="ctr" rtl="0">
              <a:spcBef>
                <a:spcPts val="0"/>
              </a:spcBef>
              <a:spcAft>
                <a:spcPts val="0"/>
              </a:spcAft>
              <a:buNone/>
            </a:pPr>
            <a:endParaRPr sz="1600" b="1">
              <a:solidFill>
                <a:schemeClr val="dk1"/>
              </a:solidFill>
              <a:latin typeface="Arial"/>
              <a:ea typeface="Arial"/>
              <a:cs typeface="Arial"/>
              <a:sym typeface="Arial"/>
            </a:endParaRPr>
          </a:p>
          <a:p>
            <a:pPr marL="0" lvl="0" indent="0" algn="ctr" rtl="0">
              <a:spcBef>
                <a:spcPts val="0"/>
              </a:spcBef>
              <a:spcAft>
                <a:spcPts val="0"/>
              </a:spcAft>
              <a:buClr>
                <a:schemeClr val="dk1"/>
              </a:buClr>
              <a:buFont typeface="Arial"/>
              <a:buNone/>
            </a:pPr>
            <a:r>
              <a:rPr lang="es-MX" sz="1600">
                <a:solidFill>
                  <a:schemeClr val="dk1"/>
                </a:solidFill>
              </a:rPr>
              <a:t>Curso: OPTATIVO </a:t>
            </a:r>
            <a:endParaRPr sz="1600">
              <a:solidFill>
                <a:schemeClr val="dk1"/>
              </a:solidFill>
            </a:endParaRPr>
          </a:p>
          <a:p>
            <a:pPr marL="0" lvl="0" indent="0" algn="ctr" rtl="0">
              <a:spcBef>
                <a:spcPts val="0"/>
              </a:spcBef>
              <a:spcAft>
                <a:spcPts val="0"/>
              </a:spcAft>
              <a:buClr>
                <a:schemeClr val="dk1"/>
              </a:buClr>
              <a:buFont typeface="Arial"/>
              <a:buNone/>
            </a:pPr>
            <a:r>
              <a:rPr lang="es-MX" sz="1600">
                <a:solidFill>
                  <a:schemeClr val="dk1"/>
                </a:solidFill>
              </a:rPr>
              <a:t>PRODUCCIÓN DE TEXTOS ACADÉMICOS</a:t>
            </a:r>
            <a:endParaRPr sz="1600">
              <a:solidFill>
                <a:schemeClr val="dk1"/>
              </a:solidFill>
            </a:endParaRPr>
          </a:p>
          <a:p>
            <a:pPr marL="0" lvl="0" indent="0" algn="ctr" rtl="0">
              <a:spcBef>
                <a:spcPts val="0"/>
              </a:spcBef>
              <a:spcAft>
                <a:spcPts val="0"/>
              </a:spcAft>
              <a:buClr>
                <a:schemeClr val="dk1"/>
              </a:buClr>
              <a:buFont typeface="Arial"/>
              <a:buNone/>
            </a:pPr>
            <a:endParaRPr sz="1600">
              <a:solidFill>
                <a:schemeClr val="dk1"/>
              </a:solidFill>
            </a:endParaRPr>
          </a:p>
          <a:p>
            <a:pPr marL="0" lvl="0" indent="0" algn="ctr" rtl="0">
              <a:spcBef>
                <a:spcPts val="0"/>
              </a:spcBef>
              <a:spcAft>
                <a:spcPts val="0"/>
              </a:spcAft>
              <a:buClr>
                <a:schemeClr val="dk1"/>
              </a:buClr>
              <a:buFont typeface="Arial"/>
              <a:buNone/>
            </a:pPr>
            <a:r>
              <a:rPr lang="es-MX" sz="1600">
                <a:solidFill>
                  <a:schemeClr val="dk1"/>
                </a:solidFill>
              </a:rPr>
              <a:t>Alumna: Karen García Zertuche</a:t>
            </a:r>
            <a:endParaRPr sz="1600">
              <a:solidFill>
                <a:schemeClr val="dk1"/>
              </a:solidFill>
            </a:endParaRPr>
          </a:p>
          <a:p>
            <a:pPr marL="0" marR="0" lvl="0" indent="0" algn="ctr" rtl="0">
              <a:spcBef>
                <a:spcPts val="0"/>
              </a:spcBef>
              <a:spcAft>
                <a:spcPts val="0"/>
              </a:spcAft>
              <a:buNone/>
            </a:pPr>
            <a:endParaRPr sz="1600" b="1">
              <a:solidFill>
                <a:schemeClr val="dk1"/>
              </a:solidFill>
            </a:endParaRPr>
          </a:p>
          <a:p>
            <a:pPr marL="0" marR="0" lvl="0" indent="0" algn="ctr" rtl="0">
              <a:spcBef>
                <a:spcPts val="0"/>
              </a:spcBef>
              <a:spcAft>
                <a:spcPts val="0"/>
              </a:spcAft>
              <a:buNone/>
            </a:pPr>
            <a:r>
              <a:rPr lang="es-MX" sz="1600">
                <a:solidFill>
                  <a:schemeClr val="dk1"/>
                </a:solidFill>
                <a:latin typeface="Arial"/>
                <a:ea typeface="Arial"/>
                <a:cs typeface="Arial"/>
                <a:sym typeface="Arial"/>
              </a:rPr>
              <a:t> </a:t>
            </a:r>
            <a:endParaRPr sz="1600">
              <a:solidFill>
                <a:schemeClr val="dk1"/>
              </a:solidFill>
              <a:latin typeface="Arial"/>
              <a:ea typeface="Arial"/>
              <a:cs typeface="Arial"/>
              <a:sym typeface="Arial"/>
            </a:endParaRPr>
          </a:p>
        </p:txBody>
      </p:sp>
      <p:pic>
        <p:nvPicPr>
          <p:cNvPr id="104" name="Shape 104"/>
          <p:cNvPicPr preferRelativeResize="0"/>
          <p:nvPr/>
        </p:nvPicPr>
        <p:blipFill rotWithShape="1">
          <a:blip r:embed="rId3">
            <a:alphaModFix/>
          </a:blip>
          <a:srcRect l="20751" r="18535"/>
          <a:stretch/>
        </p:blipFill>
        <p:spPr>
          <a:xfrm>
            <a:off x="467544" y="296031"/>
            <a:ext cx="1512168" cy="1512168"/>
          </a:xfrm>
          <a:prstGeom prst="rect">
            <a:avLst/>
          </a:prstGeom>
          <a:noFill/>
          <a:ln>
            <a:noFill/>
          </a:ln>
        </p:spPr>
      </p:pic>
      <p:sp>
        <p:nvSpPr>
          <p:cNvPr id="105" name="Shape 105"/>
          <p:cNvSpPr txBox="1"/>
          <p:nvPr/>
        </p:nvSpPr>
        <p:spPr>
          <a:xfrm>
            <a:off x="4788024" y="6258798"/>
            <a:ext cx="4240648"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600" b="1">
                <a:solidFill>
                  <a:schemeClr val="dk1"/>
                </a:solidFill>
                <a:latin typeface="Arial"/>
                <a:ea typeface="Arial"/>
                <a:cs typeface="Arial"/>
                <a:sym typeface="Arial"/>
              </a:rPr>
              <a:t>Saltillo, Coahuila de Zaragoza   Abril 2018</a:t>
            </a:r>
            <a:endParaRPr sz="1600">
              <a:solidFill>
                <a:schemeClr val="dk1"/>
              </a:solidFill>
              <a:latin typeface="Arial"/>
              <a:ea typeface="Arial"/>
              <a:cs typeface="Arial"/>
              <a:sym typeface="Arial"/>
            </a:endParaRPr>
          </a:p>
        </p:txBody>
      </p:sp>
      <p:sp>
        <p:nvSpPr>
          <p:cNvPr id="106" name="Shape 106"/>
          <p:cNvSpPr/>
          <p:nvPr/>
        </p:nvSpPr>
        <p:spPr>
          <a:xfrm>
            <a:off x="251520" y="4653136"/>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COMPETENCIAS DEL CURSO:</a:t>
            </a:r>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Utiliza la comprensión lectora para ampliar sus conocimientos y como insumo para la producción de textos académicos.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graphicFrame>
        <p:nvGraphicFramePr>
          <p:cNvPr id="112" name="Shape 112"/>
          <p:cNvGraphicFramePr/>
          <p:nvPr/>
        </p:nvGraphicFramePr>
        <p:xfrm>
          <a:off x="179512" y="193577"/>
          <a:ext cx="8856975" cy="6138948"/>
        </p:xfrm>
        <a:graphic>
          <a:graphicData uri="http://schemas.openxmlformats.org/drawingml/2006/table">
            <a:tbl>
              <a:tblPr firstRow="1" firstCol="1" bandRow="1">
                <a:noFill/>
                <a:tableStyleId>{1FB528A3-18A7-4A55-82B9-BF63ABE39356}</a:tableStyleId>
              </a:tblPr>
              <a:tblGrid>
                <a:gridCol w="1512175"/>
                <a:gridCol w="2338175"/>
                <a:gridCol w="1545625"/>
                <a:gridCol w="2092850"/>
                <a:gridCol w="1368150"/>
              </a:tblGrid>
              <a:tr h="249275">
                <a:tc>
                  <a:txBody>
                    <a:bodyPr/>
                    <a:lstStyle/>
                    <a:p>
                      <a:pPr marL="0" marR="0" lvl="0" indent="0" algn="ctr" rtl="0">
                        <a:lnSpc>
                          <a:spcPct val="115000"/>
                        </a:lnSpc>
                        <a:spcBef>
                          <a:spcPts val="0"/>
                        </a:spcBef>
                        <a:spcAft>
                          <a:spcPts val="0"/>
                        </a:spcAft>
                        <a:buNone/>
                      </a:pPr>
                      <a:r>
                        <a:rPr lang="es-MX" sz="1400" b="1"/>
                        <a:t>Referente Bibliográfico</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Características</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Función </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Estructura</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Tipo </a:t>
                      </a:r>
                      <a:endParaRPr sz="1400" b="1">
                        <a:latin typeface="Calibri"/>
                        <a:ea typeface="Calibri"/>
                        <a:cs typeface="Calibri"/>
                        <a:sym typeface="Calibri"/>
                      </a:endParaRPr>
                    </a:p>
                  </a:txBody>
                  <a:tcPr marL="59500" marR="59500" marT="0" marB="0"/>
                </a:tc>
              </a:tr>
              <a:tr h="897925">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ABSTRACT</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Tienen entre 200 y 600 palabras, según el tipo de texto al que aludan y su función específica</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Sintetizar textos, (artículos y eventos académicos)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 Introducción,</a:t>
                      </a:r>
                      <a:endParaRPr/>
                    </a:p>
                    <a:p>
                      <a:pPr marL="0" marR="0" lvl="0" indent="0" algn="l" rtl="0">
                        <a:lnSpc>
                          <a:spcPct val="115000"/>
                        </a:lnSpc>
                        <a:spcBef>
                          <a:spcPts val="0"/>
                        </a:spcBef>
                        <a:spcAft>
                          <a:spcPts val="0"/>
                        </a:spcAft>
                        <a:buNone/>
                      </a:pPr>
                      <a:r>
                        <a:rPr lang="es-MX" sz="1000">
                          <a:latin typeface="Arial"/>
                          <a:ea typeface="Arial"/>
                          <a:cs typeface="Arial"/>
                          <a:sym typeface="Arial"/>
                        </a:rPr>
                        <a:t> b. Objetivos o propósito,</a:t>
                      </a:r>
                      <a:endParaRPr/>
                    </a:p>
                    <a:p>
                      <a:pPr marL="0" marR="0" lvl="0" indent="0" algn="l" rtl="0">
                        <a:lnSpc>
                          <a:spcPct val="115000"/>
                        </a:lnSpc>
                        <a:spcBef>
                          <a:spcPts val="0"/>
                        </a:spcBef>
                        <a:spcAft>
                          <a:spcPts val="0"/>
                        </a:spcAft>
                        <a:buNone/>
                      </a:pPr>
                      <a:r>
                        <a:rPr lang="es-MX" sz="1000">
                          <a:latin typeface="Arial"/>
                          <a:ea typeface="Arial"/>
                          <a:cs typeface="Arial"/>
                          <a:sym typeface="Arial"/>
                        </a:rPr>
                        <a:t> c. Metodología,</a:t>
                      </a:r>
                      <a:endParaRPr/>
                    </a:p>
                    <a:p>
                      <a:pPr marL="0" marR="0" lvl="0" indent="0" algn="l" rtl="0">
                        <a:lnSpc>
                          <a:spcPct val="115000"/>
                        </a:lnSpc>
                        <a:spcBef>
                          <a:spcPts val="0"/>
                        </a:spcBef>
                        <a:spcAft>
                          <a:spcPts val="0"/>
                        </a:spcAft>
                        <a:buNone/>
                      </a:pPr>
                      <a:r>
                        <a:rPr lang="es-MX" sz="1000">
                          <a:latin typeface="Arial"/>
                          <a:ea typeface="Arial"/>
                          <a:cs typeface="Arial"/>
                          <a:sym typeface="Arial"/>
                        </a:rPr>
                        <a:t> d. Resultados,</a:t>
                      </a:r>
                      <a:endParaRPr/>
                    </a:p>
                    <a:p>
                      <a:pPr marL="0" marR="0" lvl="0" indent="0" algn="l" rtl="0">
                        <a:lnSpc>
                          <a:spcPct val="115000"/>
                        </a:lnSpc>
                        <a:spcBef>
                          <a:spcPts val="0"/>
                        </a:spcBef>
                        <a:spcAft>
                          <a:spcPts val="0"/>
                        </a:spcAft>
                        <a:buNone/>
                      </a:pPr>
                      <a:r>
                        <a:rPr lang="es-MX" sz="1000">
                          <a:latin typeface="Arial"/>
                          <a:ea typeface="Arial"/>
                          <a:cs typeface="Arial"/>
                          <a:sym typeface="Arial"/>
                        </a:rPr>
                        <a:t> e. Conclusiones.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Representativo</a:t>
                      </a:r>
                      <a:endParaRPr sz="1000">
                        <a:latin typeface="Arial"/>
                        <a:ea typeface="Arial"/>
                        <a:cs typeface="Arial"/>
                        <a:sym typeface="Arial"/>
                      </a:endParaRPr>
                    </a:p>
                    <a:p>
                      <a:pPr marL="0" marR="0" lvl="0" indent="0" algn="l" rtl="0">
                        <a:lnSpc>
                          <a:spcPct val="115000"/>
                        </a:lnSpc>
                        <a:spcBef>
                          <a:spcPts val="0"/>
                        </a:spcBef>
                        <a:spcAft>
                          <a:spcPts val="0"/>
                        </a:spcAft>
                        <a:buNone/>
                      </a:pPr>
                      <a:r>
                        <a:rPr lang="es-MX" sz="1000">
                          <a:latin typeface="Arial"/>
                          <a:ea typeface="Arial"/>
                          <a:cs typeface="Arial"/>
                          <a:sym typeface="Arial"/>
                        </a:rPr>
                        <a:t>Presentativo </a:t>
                      </a:r>
                      <a:endParaRPr sz="1000">
                        <a:latin typeface="Arial"/>
                        <a:ea typeface="Arial"/>
                        <a:cs typeface="Arial"/>
                        <a:sym typeface="Arial"/>
                      </a:endParaRPr>
                    </a:p>
                  </a:txBody>
                  <a:tcPr marL="59500" marR="59500" marT="0" marB="0"/>
                </a:tc>
              </a:tr>
              <a:tr h="1512175">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ARTICULO DE INVESTIGACIÒN O PAPER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El artículo de investigación presenta una estructura canónica compuesta por tres apartados.</a:t>
                      </a:r>
                      <a:endParaRPr/>
                    </a:p>
                    <a:p>
                      <a:pPr marL="0" marR="0" lvl="0" indent="0" algn="l" rtl="0">
                        <a:lnSpc>
                          <a:spcPct val="115000"/>
                        </a:lnSpc>
                        <a:spcBef>
                          <a:spcPts val="0"/>
                        </a:spcBef>
                        <a:spcAft>
                          <a:spcPts val="0"/>
                        </a:spcAft>
                        <a:buNone/>
                      </a:pPr>
                      <a:r>
                        <a:rPr lang="es-MX" sz="1000">
                          <a:latin typeface="Arial"/>
                          <a:ea typeface="Arial"/>
                          <a:cs typeface="Arial"/>
                          <a:sym typeface="Arial"/>
                        </a:rPr>
                        <a:t>Sin embargo, dicha estructura sufre pequeñas variaciones según se trate de un trabajo de ciencias humanas y ciencias sociales o de ciencias experimentales.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Presentación de resultados de una investigación científica.</a:t>
                      </a:r>
                      <a:endParaRPr sz="1000">
                        <a:latin typeface="Arial"/>
                        <a:ea typeface="Arial"/>
                        <a:cs typeface="Arial"/>
                        <a:sym typeface="Arial"/>
                      </a:endParaRPr>
                    </a:p>
                  </a:txBody>
                  <a:tcPr marL="59500" marR="59500" marT="0" marB="0"/>
                </a:tc>
                <a:tc>
                  <a:txBody>
                    <a:bodyPr/>
                    <a:lstStyle/>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Abstract</a:t>
                      </a:r>
                      <a:endParaRPr sz="1000">
                        <a:latin typeface="Arial"/>
                        <a:ea typeface="Arial"/>
                        <a:cs typeface="Arial"/>
                        <a:sym typeface="Arial"/>
                      </a:endParaRPr>
                    </a:p>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Palabras Clave Introducción Desarrollo Conclusiones Agradecimientos Bibliografía</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Estructura canónica </a:t>
                      </a:r>
                      <a:endParaRPr/>
                    </a:p>
                    <a:p>
                      <a:pPr marL="0" marR="0" lvl="0" indent="0" algn="l" rtl="0">
                        <a:lnSpc>
                          <a:spcPct val="115000"/>
                        </a:lnSpc>
                        <a:spcBef>
                          <a:spcPts val="0"/>
                        </a:spcBef>
                        <a:spcAft>
                          <a:spcPts val="0"/>
                        </a:spcAft>
                        <a:buNone/>
                      </a:pPr>
                      <a:r>
                        <a:rPr lang="es-MX" sz="1000">
                          <a:latin typeface="Arial"/>
                          <a:ea typeface="Arial"/>
                          <a:cs typeface="Arial"/>
                          <a:sym typeface="Arial"/>
                        </a:rPr>
                        <a:t>Ciencias experimentales </a:t>
                      </a:r>
                      <a:endParaRPr sz="1000">
                        <a:latin typeface="Arial"/>
                        <a:ea typeface="Arial"/>
                        <a:cs typeface="Arial"/>
                        <a:sym typeface="Arial"/>
                      </a:endParaRPr>
                    </a:p>
                  </a:txBody>
                  <a:tcPr marL="59500" marR="59500" marT="0" marB="0"/>
                </a:tc>
              </a:tr>
              <a:tr h="792100">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INFORME DE ESTADO DEL ARTE O ANTECEDENTES DE LA CUESTIÒN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Reporta los resultados de un proceso de búsqueda de antecedentes sobre un tema seleccionado</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Comunicar información para ser evaluada o analizada por otros</a:t>
                      </a:r>
                      <a:endParaRPr sz="1000">
                        <a:latin typeface="Arial"/>
                        <a:ea typeface="Arial"/>
                        <a:cs typeface="Arial"/>
                        <a:sym typeface="Arial"/>
                      </a:endParaRPr>
                    </a:p>
                  </a:txBody>
                  <a:tcPr marL="59500" marR="59500" marT="0" marB="0"/>
                </a:tc>
                <a:tc>
                  <a:txBody>
                    <a:bodyPr/>
                    <a:lstStyle/>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Estructuración lógica dada por el autor del informe</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Textual </a:t>
                      </a:r>
                      <a:endParaRPr sz="1000">
                        <a:latin typeface="Arial"/>
                        <a:ea typeface="Arial"/>
                        <a:cs typeface="Arial"/>
                        <a:sym typeface="Arial"/>
                      </a:endParaRPr>
                    </a:p>
                  </a:txBody>
                  <a:tcPr marL="59500" marR="59500" marT="0" marB="0"/>
                </a:tc>
              </a:tr>
              <a:tr h="792100">
                <a:tc>
                  <a:txBody>
                    <a:bodyPr/>
                    <a:lstStyle/>
                    <a:p>
                      <a:pPr marL="0" marR="0" lvl="0" indent="0" algn="l" rtl="0">
                        <a:lnSpc>
                          <a:spcPct val="115000"/>
                        </a:lnSpc>
                        <a:spcBef>
                          <a:spcPts val="0"/>
                        </a:spcBef>
                        <a:spcAft>
                          <a:spcPts val="0"/>
                        </a:spcAft>
                        <a:buNone/>
                      </a:pPr>
                      <a:r>
                        <a:rPr lang="es-MX" sz="1000" b="0">
                          <a:latin typeface="Arial"/>
                          <a:ea typeface="Arial"/>
                          <a:cs typeface="Arial"/>
                          <a:sym typeface="Arial"/>
                        </a:rPr>
                        <a:t>PROYECTO</a:t>
                      </a:r>
                      <a:endParaRPr/>
                    </a:p>
                    <a:p>
                      <a:pPr marL="0" marR="0" lvl="0" indent="0" algn="l" rtl="0">
                        <a:spcBef>
                          <a:spcPts val="1000"/>
                        </a:spcBef>
                        <a:spcAft>
                          <a:spcPts val="0"/>
                        </a:spcAft>
                        <a:buNone/>
                      </a:pPr>
                      <a:r>
                        <a:rPr lang="es-MX" sz="1000" b="0">
                          <a:latin typeface="Arial"/>
                          <a:ea typeface="Arial"/>
                          <a:cs typeface="Arial"/>
                          <a:sym typeface="Arial"/>
                        </a:rPr>
                        <a:t>DE INVESTIGACIÓN</a:t>
                      </a:r>
                      <a:endParaRPr sz="1000" b="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El proyecto de investigación es un documento que describe los objetivos, la fundamentación y las acciones a realizar respecto de un proceso de investigación</a:t>
                      </a:r>
                      <a:endParaRPr/>
                    </a:p>
                  </a:txBody>
                  <a:tcPr marL="68575" marR="68575" marT="0" marB="0"/>
                </a:tc>
                <a:tc>
                  <a:txBody>
                    <a:bodyPr/>
                    <a:lstStyle/>
                    <a:p>
                      <a:pPr marL="0" marR="0" lvl="0" indent="0" algn="l" rtl="0">
                        <a:lnSpc>
                          <a:spcPct val="115000"/>
                        </a:lnSpc>
                        <a:spcBef>
                          <a:spcPts val="0"/>
                        </a:spcBef>
                        <a:spcAft>
                          <a:spcPts val="0"/>
                        </a:spcAft>
                        <a:buNone/>
                      </a:pPr>
                      <a:r>
                        <a:rPr lang="es-MX" sz="1000">
                          <a:solidFill>
                            <a:schemeClr val="dk1"/>
                          </a:solidFill>
                          <a:latin typeface="Arial"/>
                          <a:ea typeface="Arial"/>
                          <a:cs typeface="Arial"/>
                          <a:sym typeface="Arial"/>
                        </a:rPr>
                        <a:t>Describir aquello que es planificado.</a:t>
                      </a:r>
                      <a:endParaRPr sz="1000">
                        <a:latin typeface="Arial"/>
                        <a:ea typeface="Arial"/>
                        <a:cs typeface="Arial"/>
                        <a:sym typeface="Arial"/>
                      </a:endParaRPr>
                    </a:p>
                  </a:txBody>
                  <a:tcPr marL="59500" marR="59500" marT="0" marB="0"/>
                </a:tc>
                <a:tc>
                  <a:txBody>
                    <a:bodyPr/>
                    <a:lstStyle/>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Identificación del proyecto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Presentación del problema</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Estado del arte o antecedentes de la cuestión</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Justificación del proyecto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Marco teórico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Objetivos</a:t>
                      </a:r>
                      <a:endParaRPr/>
                    </a:p>
                    <a:p>
                      <a:pPr marL="285750" marR="0" lvl="0" indent="-28575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Diseño metodológico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Expositiva</a:t>
                      </a:r>
                      <a:endParaRPr/>
                    </a:p>
                    <a:p>
                      <a:pPr marL="0" marR="0" lvl="0" indent="0" algn="l"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Argumentativa</a:t>
                      </a:r>
                      <a:endParaRPr sz="1000">
                        <a:latin typeface="Arial"/>
                        <a:ea typeface="Arial"/>
                        <a:cs typeface="Arial"/>
                        <a:sym typeface="Arial"/>
                      </a:endParaRPr>
                    </a:p>
                  </a:txBody>
                  <a:tcPr marL="68575" marR="68575" marT="0" marB="0"/>
                </a:tc>
              </a:tr>
              <a:tr h="792100">
                <a:tc>
                  <a:txBody>
                    <a:bodyPr/>
                    <a:lstStyle/>
                    <a:p>
                      <a:pPr marL="0" marR="0" lvl="0" indent="0" algn="l" rtl="0">
                        <a:spcBef>
                          <a:spcPts val="0"/>
                        </a:spcBef>
                        <a:spcAft>
                          <a:spcPts val="0"/>
                        </a:spcAft>
                        <a:buNone/>
                      </a:pPr>
                      <a:r>
                        <a:rPr lang="es-MX" sz="1000" b="0">
                          <a:solidFill>
                            <a:schemeClr val="dk1"/>
                          </a:solidFill>
                          <a:latin typeface="Arial"/>
                          <a:ea typeface="Arial"/>
                          <a:cs typeface="Arial"/>
                          <a:sym typeface="Arial"/>
                        </a:rPr>
                        <a:t>Resumen</a:t>
                      </a:r>
                      <a:endParaRPr sz="1000" b="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Es el tipo textual utilizado cuando se presentan las ideas de otros autores ya sea para incluirlas dentro de un escrito mayor o con fines de estudio</a:t>
                      </a:r>
                      <a:endParaRPr sz="1000">
                        <a:latin typeface="Arial"/>
                        <a:ea typeface="Arial"/>
                        <a:cs typeface="Arial"/>
                        <a:sym typeface="Arial"/>
                      </a:endParaRPr>
                    </a:p>
                  </a:txBody>
                  <a:tcPr marL="68575" marR="68575"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Implica la reelaboración del contenido, siguiendo la estructura dada por el autor del original pero expresado con el vocabulario del autor del resumen</a:t>
                      </a:r>
                      <a:endParaRPr sz="1000">
                        <a:latin typeface="Arial"/>
                        <a:ea typeface="Arial"/>
                        <a:cs typeface="Arial"/>
                        <a:sym typeface="Arial"/>
                      </a:endParaRPr>
                    </a:p>
                  </a:txBody>
                  <a:tcPr marL="59500" marR="59500" marT="0" marB="0"/>
                </a:tc>
                <a:tc>
                  <a:txBody>
                    <a:bodyPr/>
                    <a:lstStyle/>
                    <a:p>
                      <a:pPr marL="285750" marR="0" lvl="0" indent="-285750" algn="l" rtl="0">
                        <a:spcBef>
                          <a:spcPts val="0"/>
                        </a:spcBef>
                        <a:spcAft>
                          <a:spcPts val="0"/>
                        </a:spcAft>
                        <a:buClr>
                          <a:schemeClr val="dk1"/>
                        </a:buClr>
                        <a:buSzPts val="1000"/>
                        <a:buFont typeface="Calibri"/>
                        <a:buAutoNum type="alphaLcPeriod"/>
                      </a:pPr>
                      <a:r>
                        <a:rPr lang="es-MX" sz="1000">
                          <a:latin typeface="Arial"/>
                          <a:ea typeface="Arial"/>
                          <a:cs typeface="Arial"/>
                          <a:sym typeface="Arial"/>
                        </a:rPr>
                        <a:t>La extensión del resumen depende tanto de la extensión del texto original como del objetivo que persiga el autor del resumen y de las posibles indicaciones que haya recibido para hacerlo.</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Descriptiva</a:t>
                      </a:r>
                      <a:endParaRPr/>
                    </a:p>
                    <a:p>
                      <a:pPr marL="0" marR="0" lvl="0" indent="0" algn="l" rtl="0">
                        <a:spcBef>
                          <a:spcPts val="0"/>
                        </a:spcBef>
                        <a:spcAft>
                          <a:spcPts val="0"/>
                        </a:spcAft>
                        <a:buNone/>
                      </a:pPr>
                      <a:r>
                        <a:rPr lang="es-MX" sz="1000">
                          <a:latin typeface="Arial"/>
                          <a:ea typeface="Arial"/>
                          <a:cs typeface="Arial"/>
                          <a:sym typeface="Arial"/>
                        </a:rPr>
                        <a:t>expositiva</a:t>
                      </a:r>
                      <a:endParaRPr sz="1000">
                        <a:latin typeface="Arial"/>
                        <a:ea typeface="Arial"/>
                        <a:cs typeface="Arial"/>
                        <a:sym typeface="Arial"/>
                      </a:endParaRPr>
                    </a:p>
                  </a:txBody>
                  <a:tcPr marL="68575" marR="68575"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Shape 117"/>
          <p:cNvGraphicFramePr/>
          <p:nvPr/>
        </p:nvGraphicFramePr>
        <p:xfrm>
          <a:off x="179511" y="216003"/>
          <a:ext cx="8785000" cy="3676433"/>
        </p:xfrm>
        <a:graphic>
          <a:graphicData uri="http://schemas.openxmlformats.org/drawingml/2006/table">
            <a:tbl>
              <a:tblPr firstRow="1" firstCol="1" bandRow="1">
                <a:noFill/>
                <a:tableStyleId>{1FB528A3-18A7-4A55-82B9-BF63ABE39356}</a:tableStyleId>
              </a:tblPr>
              <a:tblGrid>
                <a:gridCol w="1356075"/>
                <a:gridCol w="1688000"/>
                <a:gridCol w="1590825"/>
                <a:gridCol w="1876875"/>
                <a:gridCol w="2273225"/>
              </a:tblGrid>
              <a:tr h="342275">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Referente Bibliográfico </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Características</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Función</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Estructura</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Tipo</a:t>
                      </a:r>
                      <a:endParaRPr sz="1400" b="1">
                        <a:latin typeface="Arial"/>
                        <a:ea typeface="Arial"/>
                        <a:cs typeface="Arial"/>
                        <a:sym typeface="Arial"/>
                      </a:endParaRPr>
                    </a:p>
                  </a:txBody>
                  <a:tcPr marL="51925" marR="51925" marT="0" marB="0"/>
                </a:tc>
              </a:tr>
              <a:tr h="1159100">
                <a:tc>
                  <a:txBody>
                    <a:bodyPr/>
                    <a:lstStyle/>
                    <a:p>
                      <a:pPr marL="0" marR="0" lvl="0" indent="0" algn="just" rtl="0">
                        <a:lnSpc>
                          <a:spcPct val="115000"/>
                        </a:lnSpc>
                        <a:spcBef>
                          <a:spcPts val="0"/>
                        </a:spcBef>
                        <a:spcAft>
                          <a:spcPts val="0"/>
                        </a:spcAft>
                        <a:buNone/>
                      </a:pPr>
                      <a:r>
                        <a:rPr lang="es-MX" sz="1000">
                          <a:latin typeface="Arial"/>
                          <a:ea typeface="Arial"/>
                          <a:cs typeface="Arial"/>
                          <a:sym typeface="Arial"/>
                        </a:rPr>
                        <a:t>Síntesis temática</a:t>
                      </a:r>
                      <a:endParaRPr/>
                    </a:p>
                    <a:p>
                      <a:pPr marL="0" marR="0" lvl="0" indent="0" algn="just" rtl="0">
                        <a:lnSpc>
                          <a:spcPct val="115000"/>
                        </a:lnSpc>
                        <a:spcBef>
                          <a:spcPts val="0"/>
                        </a:spcBef>
                        <a:spcAft>
                          <a:spcPts val="0"/>
                        </a:spcAft>
                        <a:buNone/>
                      </a:pPr>
                      <a:r>
                        <a:rPr lang="es-MX" sz="1000">
                          <a:latin typeface="Arial"/>
                          <a:ea typeface="Arial"/>
                          <a:cs typeface="Arial"/>
                          <a:sym typeface="Arial"/>
                        </a:rPr>
                        <a:t> </a:t>
                      </a:r>
                      <a:endParaRPr/>
                    </a:p>
                    <a:p>
                      <a:pPr marL="0" marR="0" lvl="0" indent="0" algn="just" rtl="0">
                        <a:lnSpc>
                          <a:spcPct val="115000"/>
                        </a:lnSpc>
                        <a:spcBef>
                          <a:spcPts val="0"/>
                        </a:spcBef>
                        <a:spcAft>
                          <a:spcPts val="0"/>
                        </a:spcAft>
                        <a:buNone/>
                      </a:pPr>
                      <a:r>
                        <a:rPr lang="es-MX" sz="1000">
                          <a:latin typeface="Arial"/>
                          <a:ea typeface="Arial"/>
                          <a:cs typeface="Arial"/>
                          <a:sym typeface="Arial"/>
                        </a:rPr>
                        <a:t> </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El objeto tratado es un tema de estudio y no sólo un texto.</a:t>
                      </a:r>
                      <a:endParaRPr sz="1000">
                        <a:latin typeface="Arial"/>
                        <a:ea typeface="Arial"/>
                        <a:cs typeface="Arial"/>
                        <a:sym typeface="Arial"/>
                      </a:endParaRPr>
                    </a:p>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Consiste en la recapitulación de las ideas principales de uno o más textos</a:t>
                      </a:r>
                      <a:endParaRPr/>
                    </a:p>
                    <a:p>
                      <a:pPr marL="0" marR="0" lvl="0" indent="0" algn="just" rtl="0">
                        <a:lnSpc>
                          <a:spcPct val="115000"/>
                        </a:lnSpc>
                        <a:spcBef>
                          <a:spcPts val="0"/>
                        </a:spcBef>
                        <a:spcAft>
                          <a:spcPts val="0"/>
                        </a:spcAft>
                        <a:buNone/>
                      </a:pPr>
                      <a:r>
                        <a:rPr lang="es-MX" sz="1000">
                          <a:latin typeface="Arial"/>
                          <a:ea typeface="Arial"/>
                          <a:cs typeface="Arial"/>
                          <a:sym typeface="Arial"/>
                        </a:rPr>
                        <a:t>.</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Combinar diferentes elementos para conformar un todo.</a:t>
                      </a:r>
                      <a:endParaRPr/>
                    </a:p>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Exige la incorporación de opiniones y datos de otros textos, y el análisis de todos ellos por parte su autor</a:t>
                      </a:r>
                      <a:endParaRPr sz="1000">
                        <a:latin typeface="Arial"/>
                        <a:ea typeface="Arial"/>
                        <a:cs typeface="Arial"/>
                        <a:sym typeface="Arial"/>
                      </a:endParaRPr>
                    </a:p>
                  </a:txBody>
                  <a:tcPr marL="51925" marR="51925" marT="0" marB="0"/>
                </a:tc>
                <a:tc>
                  <a:txBody>
                    <a:bodyPr/>
                    <a:lstStyle/>
                    <a:p>
                      <a:pPr marL="457200" marR="0" lvl="0" indent="0" algn="just" rtl="0">
                        <a:lnSpc>
                          <a:spcPct val="115000"/>
                        </a:lnSpc>
                        <a:spcBef>
                          <a:spcPts val="0"/>
                        </a:spcBef>
                        <a:spcAft>
                          <a:spcPts val="0"/>
                        </a:spcAft>
                        <a:buClr>
                          <a:schemeClr val="dk1"/>
                        </a:buClr>
                        <a:buSzPts val="1000"/>
                        <a:buFont typeface="Calibri"/>
                        <a:buNone/>
                      </a:pPr>
                      <a:r>
                        <a:rPr lang="es-MX" sz="1000">
                          <a:latin typeface="Arial"/>
                          <a:ea typeface="Arial"/>
                          <a:cs typeface="Arial"/>
                          <a:sym typeface="Arial"/>
                        </a:rPr>
                        <a:t>La síntesis se estructura según subtítulos</a:t>
                      </a:r>
                      <a:endParaRPr sz="1000">
                        <a:latin typeface="Arial"/>
                        <a:ea typeface="Arial"/>
                        <a:cs typeface="Arial"/>
                        <a:sym typeface="Arial"/>
                      </a:endParaRPr>
                    </a:p>
                  </a:txBody>
                  <a:tcPr marL="51925" marR="51925" marT="0" marB="0"/>
                </a:tc>
                <a:tc>
                  <a:txBody>
                    <a:bodyPr/>
                    <a:lstStyle/>
                    <a:p>
                      <a:pPr marL="342900" marR="0" lvl="0" indent="-342900" algn="just" rtl="0">
                        <a:lnSpc>
                          <a:spcPct val="115000"/>
                        </a:lnSpc>
                        <a:spcBef>
                          <a:spcPts val="0"/>
                        </a:spcBef>
                        <a:spcAft>
                          <a:spcPts val="0"/>
                        </a:spcAft>
                        <a:buClr>
                          <a:schemeClr val="dk1"/>
                        </a:buClr>
                        <a:buSzPts val="1000"/>
                        <a:buFont typeface="Noto Sans Symbols"/>
                        <a:buChar char="∙"/>
                      </a:pPr>
                      <a:r>
                        <a:rPr lang="es-MX" sz="1000">
                          <a:latin typeface="Arial"/>
                          <a:ea typeface="Arial"/>
                          <a:cs typeface="Arial"/>
                          <a:sym typeface="Arial"/>
                        </a:rPr>
                        <a:t>Expositiva</a:t>
                      </a:r>
                      <a:endParaRPr/>
                    </a:p>
                    <a:p>
                      <a:pPr marL="342900" marR="0" lvl="0" indent="-342900" algn="just" rtl="0">
                        <a:lnSpc>
                          <a:spcPct val="115000"/>
                        </a:lnSpc>
                        <a:spcBef>
                          <a:spcPts val="0"/>
                        </a:spcBef>
                        <a:spcAft>
                          <a:spcPts val="0"/>
                        </a:spcAft>
                        <a:buClr>
                          <a:schemeClr val="dk1"/>
                        </a:buClr>
                        <a:buSzPts val="1000"/>
                        <a:buFont typeface="Noto Sans Symbols"/>
                        <a:buChar char="∙"/>
                      </a:pPr>
                      <a:r>
                        <a:rPr lang="es-MX" sz="1000">
                          <a:latin typeface="Arial"/>
                          <a:ea typeface="Arial"/>
                          <a:cs typeface="Arial"/>
                          <a:sym typeface="Arial"/>
                        </a:rPr>
                        <a:t>Argumentativa</a:t>
                      </a:r>
                      <a:endParaRPr sz="1000">
                        <a:latin typeface="Arial"/>
                        <a:ea typeface="Arial"/>
                        <a:cs typeface="Arial"/>
                        <a:sym typeface="Arial"/>
                      </a:endParaRPr>
                    </a:p>
                  </a:txBody>
                  <a:tcPr marL="51925" marR="51925" marT="0" marB="0"/>
                </a:tc>
              </a:tr>
              <a:tr h="1783625">
                <a:tc>
                  <a:txBody>
                    <a:bodyPr/>
                    <a:lstStyle/>
                    <a:p>
                      <a:pPr marL="0" marR="0" lvl="0" indent="0" algn="just" rtl="0">
                        <a:lnSpc>
                          <a:spcPct val="115000"/>
                        </a:lnSpc>
                        <a:spcBef>
                          <a:spcPts val="0"/>
                        </a:spcBef>
                        <a:spcAft>
                          <a:spcPts val="0"/>
                        </a:spcAft>
                        <a:buNone/>
                      </a:pPr>
                      <a:r>
                        <a:rPr lang="es-MX" sz="1000" b="1">
                          <a:latin typeface="Arial"/>
                          <a:ea typeface="Arial"/>
                          <a:cs typeface="Arial"/>
                          <a:sym typeface="Arial"/>
                        </a:rPr>
                        <a:t>Reseña o recensión</a:t>
                      </a:r>
                      <a:endParaRPr sz="1000">
                        <a:latin typeface="Arial"/>
                        <a:ea typeface="Arial"/>
                        <a:cs typeface="Arial"/>
                        <a:sym typeface="Arial"/>
                      </a:endParaRPr>
                    </a:p>
                  </a:txBody>
                  <a:tcPr marL="51925" marR="51925"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Documento Científico </a:t>
                      </a:r>
                      <a:endParaRPr/>
                    </a:p>
                    <a:p>
                      <a:pPr marL="0" marR="0" lvl="0" indent="0" algn="l" rtl="0">
                        <a:spcBef>
                          <a:spcPts val="1000"/>
                        </a:spcBef>
                        <a:spcAft>
                          <a:spcPts val="0"/>
                        </a:spcAft>
                        <a:buNone/>
                      </a:pPr>
                      <a:r>
                        <a:rPr lang="es-MX" sz="1000">
                          <a:latin typeface="Arial"/>
                          <a:ea typeface="Arial"/>
                          <a:cs typeface="Arial"/>
                          <a:sym typeface="Arial"/>
                        </a:rPr>
                        <a:t>Acción de “dar noticia en un periódico de una obra literaria o científica, haciendo su crítica o algún comentario sobre ella</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Dar información precisa y breve sobre una obra publicada y dar una opción acerca de ésta.</a:t>
                      </a:r>
                      <a:endParaRPr sz="1000">
                        <a:latin typeface="Arial"/>
                        <a:ea typeface="Arial"/>
                        <a:cs typeface="Arial"/>
                        <a:sym typeface="Arial"/>
                      </a:endParaRPr>
                    </a:p>
                  </a:txBody>
                  <a:tcPr marL="51925" marR="51925" marT="0" marB="0"/>
                </a:tc>
                <a:tc>
                  <a:txBody>
                    <a:bodyPr/>
                    <a:lstStyle/>
                    <a:p>
                      <a:pPr marL="342900" marR="0" lvl="0" indent="-342900" algn="l" rtl="0">
                        <a:lnSpc>
                          <a:spcPct val="115000"/>
                        </a:lnSpc>
                        <a:spcBef>
                          <a:spcPts val="0"/>
                        </a:spcBef>
                        <a:spcAft>
                          <a:spcPts val="0"/>
                        </a:spcAft>
                        <a:buClr>
                          <a:schemeClr val="dk1"/>
                        </a:buClr>
                        <a:buSzPts val="1000"/>
                        <a:buFont typeface="Calibri"/>
                        <a:buAutoNum type="alphaUcPeriod"/>
                      </a:pPr>
                      <a:r>
                        <a:rPr lang="es-MX" sz="1000">
                          <a:latin typeface="Arial"/>
                          <a:ea typeface="Arial"/>
                          <a:cs typeface="Arial"/>
                          <a:sym typeface="Arial"/>
                        </a:rPr>
                        <a:t>Parte inicial</a:t>
                      </a:r>
                      <a:endParaRPr/>
                    </a:p>
                    <a:p>
                      <a:pPr marL="342900" marR="0" lvl="0" indent="-342900" algn="l" rtl="0">
                        <a:lnSpc>
                          <a:spcPct val="115000"/>
                        </a:lnSpc>
                        <a:spcBef>
                          <a:spcPts val="0"/>
                        </a:spcBef>
                        <a:spcAft>
                          <a:spcPts val="0"/>
                        </a:spcAft>
                        <a:buClr>
                          <a:schemeClr val="dk1"/>
                        </a:buClr>
                        <a:buSzPts val="1000"/>
                        <a:buFont typeface="Calibri"/>
                        <a:buAutoNum type="alphaUcPeriod"/>
                      </a:pPr>
                      <a:r>
                        <a:rPr lang="es-MX" sz="1000">
                          <a:latin typeface="Arial"/>
                          <a:ea typeface="Arial"/>
                          <a:cs typeface="Arial"/>
                          <a:sym typeface="Arial"/>
                        </a:rPr>
                        <a:t>Núcleo textual</a:t>
                      </a:r>
                      <a:endParaRPr/>
                    </a:p>
                    <a:p>
                      <a:pPr marL="342900" marR="0" lvl="0" indent="-342900" algn="l" rtl="0">
                        <a:spcBef>
                          <a:spcPts val="1000"/>
                        </a:spcBef>
                        <a:spcAft>
                          <a:spcPts val="0"/>
                        </a:spcAft>
                        <a:buClr>
                          <a:schemeClr val="dk1"/>
                        </a:buClr>
                        <a:buSzPts val="1000"/>
                        <a:buFont typeface="Calibri"/>
                        <a:buAutoNum type="alphaUcPeriod"/>
                      </a:pPr>
                      <a:r>
                        <a:rPr lang="es-MX" sz="1000">
                          <a:latin typeface="Arial"/>
                          <a:ea typeface="Arial"/>
                          <a:cs typeface="Arial"/>
                          <a:sym typeface="Arial"/>
                        </a:rPr>
                        <a:t>Parte terminal</a:t>
                      </a:r>
                      <a:endParaRPr sz="1000">
                        <a:latin typeface="Arial"/>
                        <a:ea typeface="Arial"/>
                        <a:cs typeface="Arial"/>
                        <a:sym typeface="Arial"/>
                      </a:endParaRPr>
                    </a:p>
                  </a:txBody>
                  <a:tcPr marL="51925" marR="51925" marT="0" marB="0"/>
                </a:tc>
                <a:tc>
                  <a:txBody>
                    <a:bodyPr/>
                    <a:lstStyle/>
                    <a:p>
                      <a:pPr marL="171450" marR="0" lvl="0" indent="-171450" algn="l" rtl="0">
                        <a:lnSpc>
                          <a:spcPct val="115000"/>
                        </a:lnSpc>
                        <a:spcBef>
                          <a:spcPts val="0"/>
                        </a:spcBef>
                        <a:spcAft>
                          <a:spcPts val="0"/>
                        </a:spcAft>
                        <a:buClr>
                          <a:schemeClr val="dk1"/>
                        </a:buClr>
                        <a:buSzPts val="1000"/>
                        <a:buFont typeface="Arial"/>
                        <a:buChar char="•"/>
                      </a:pPr>
                      <a:r>
                        <a:rPr lang="es-MX" sz="1000">
                          <a:latin typeface="Arial"/>
                          <a:ea typeface="Arial"/>
                          <a:cs typeface="Arial"/>
                          <a:sym typeface="Arial"/>
                        </a:rPr>
                        <a:t>Descriptivo</a:t>
                      </a:r>
                      <a:endParaRPr/>
                    </a:p>
                    <a:p>
                      <a:pPr marL="171450" marR="0" lvl="0" indent="-171450" algn="l" rtl="0">
                        <a:lnSpc>
                          <a:spcPct val="115000"/>
                        </a:lnSpc>
                        <a:spcBef>
                          <a:spcPts val="0"/>
                        </a:spcBef>
                        <a:spcAft>
                          <a:spcPts val="0"/>
                        </a:spcAft>
                        <a:buClr>
                          <a:schemeClr val="dk1"/>
                        </a:buClr>
                        <a:buSzPts val="1000"/>
                        <a:buFont typeface="Arial"/>
                        <a:buChar char="•"/>
                      </a:pPr>
                      <a:r>
                        <a:rPr lang="es-MX" sz="1000">
                          <a:latin typeface="Arial"/>
                          <a:ea typeface="Arial"/>
                          <a:cs typeface="Arial"/>
                          <a:sym typeface="Arial"/>
                        </a:rPr>
                        <a:t>Critico</a:t>
                      </a:r>
                      <a:endParaRPr/>
                    </a:p>
                    <a:p>
                      <a:pPr marL="342900" marR="0" lvl="0" indent="-279400" algn="just" rtl="0">
                        <a:lnSpc>
                          <a:spcPct val="115000"/>
                        </a:lnSpc>
                        <a:spcBef>
                          <a:spcPts val="1000"/>
                        </a:spcBef>
                        <a:spcAft>
                          <a:spcPts val="0"/>
                        </a:spcAft>
                        <a:buClr>
                          <a:schemeClr val="dk1"/>
                        </a:buClr>
                        <a:buSzPts val="1000"/>
                        <a:buFont typeface="Noto Sans Symbols"/>
                        <a:buNone/>
                      </a:pPr>
                      <a:endParaRPr sz="1000">
                        <a:latin typeface="Arial"/>
                        <a:ea typeface="Arial"/>
                        <a:cs typeface="Arial"/>
                        <a:sym typeface="Arial"/>
                      </a:endParaRPr>
                    </a:p>
                  </a:txBody>
                  <a:tcPr marL="51925" marR="51925" marT="0" marB="0"/>
                </a:tc>
              </a:tr>
            </a:tbl>
          </a:graphicData>
        </a:graphic>
      </p:graphicFrame>
      <p:sp>
        <p:nvSpPr>
          <p:cNvPr id="2" name="CuadroTexto 1"/>
          <p:cNvSpPr txBox="1"/>
          <p:nvPr/>
        </p:nvSpPr>
        <p:spPr>
          <a:xfrm>
            <a:off x="450376" y="4271749"/>
            <a:ext cx="8598090" cy="1077218"/>
          </a:xfrm>
          <a:prstGeom prst="rect">
            <a:avLst/>
          </a:prstGeom>
          <a:noFill/>
        </p:spPr>
        <p:txBody>
          <a:bodyPr wrap="square" rtlCol="0">
            <a:spAutoFit/>
          </a:bodyPr>
          <a:lstStyle/>
          <a:p>
            <a:r>
              <a:rPr lang="es-MX" sz="1600" b="1" dirty="0" smtClean="0"/>
              <a:t>Conclusión: </a:t>
            </a:r>
            <a:r>
              <a:rPr lang="es-MX" sz="1600" dirty="0"/>
              <a:t>A</a:t>
            </a:r>
            <a:r>
              <a:rPr lang="es-MX" sz="1600" dirty="0" smtClean="0"/>
              <a:t>l </a:t>
            </a:r>
            <a:r>
              <a:rPr lang="es-MX" sz="1600" dirty="0"/>
              <a:t>redactar textos debemos tomar mucho en cuenta la </a:t>
            </a:r>
            <a:r>
              <a:rPr lang="es-MX" sz="1600" dirty="0" smtClean="0"/>
              <a:t>ortografía, </a:t>
            </a:r>
            <a:r>
              <a:rPr lang="es-MX" sz="1600" dirty="0"/>
              <a:t>la </a:t>
            </a:r>
            <a:r>
              <a:rPr lang="es-MX" sz="1600" dirty="0" smtClean="0"/>
              <a:t>redacción y las características de cada uno, y  </a:t>
            </a:r>
            <a:r>
              <a:rPr lang="es-MX" sz="1600" dirty="0"/>
              <a:t>de como escribimos, ya que como docentes es como una muestra de los conocimientos que tenemos adquiridos y es la base fundamental de saber redactar y dar un punto de vista amplio de algún tema en particular</a:t>
            </a:r>
            <a:r>
              <a:rPr lang="es-MX" sz="1600" dirty="0" smtClean="0"/>
              <a:t> </a:t>
            </a:r>
            <a:endParaRPr lang="es-MX"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341194" y="313899"/>
            <a:ext cx="8492103" cy="1549191"/>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s-MX" sz="1400" smtClean="0"/>
              <a:t>Nombre del alumno:________________________________</a:t>
            </a:r>
            <a:br>
              <a:rPr lang="es-MX" sz="1400" smtClean="0"/>
            </a:br>
            <a:r>
              <a:rPr lang="es-MX" sz="1400" smtClean="0"/>
              <a:t>Curso____________________  grado y sección ___________</a:t>
            </a:r>
            <a:br>
              <a:rPr lang="es-MX" sz="1400" smtClean="0"/>
            </a:br>
            <a:r>
              <a:rPr lang="es-MX" sz="1400" smtClean="0"/>
              <a:t>Fecha ________________</a:t>
            </a:r>
            <a:br>
              <a:rPr lang="es-MX" sz="1400" smtClean="0"/>
            </a:br>
            <a:r>
              <a:rPr lang="es-MX" sz="1400" smtClean="0"/>
              <a:t>Puntos _______________    calificación _______________</a:t>
            </a:r>
            <a:br>
              <a:rPr lang="es-MX" sz="1400" smtClean="0"/>
            </a:br>
            <a:r>
              <a:rPr lang="es-MX" sz="1400" smtClean="0"/>
              <a:t>El alumno describirá las características de los diferentes documentos académicos </a:t>
            </a:r>
            <a:r>
              <a:rPr lang="es-MX" sz="1050" smtClean="0"/>
              <a:t/>
            </a:r>
            <a:br>
              <a:rPr lang="es-MX" sz="1050" smtClean="0"/>
            </a:br>
            <a:endParaRPr lang="es-MX" sz="1050" dirty="0"/>
          </a:p>
        </p:txBody>
      </p:sp>
      <p:pic>
        <p:nvPicPr>
          <p:cNvPr id="5"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182880" y="1863090"/>
            <a:ext cx="8793480" cy="4865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8994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767"/>
            <a:ext cx="8229600" cy="1143000"/>
          </a:xfrm>
        </p:spPr>
        <p:txBody>
          <a:bodyPr/>
          <a:lstStyle/>
          <a:p>
            <a:r>
              <a:rPr lang="es-MX" dirty="0" smtClean="0"/>
              <a:t>Nota Reflexiva </a:t>
            </a:r>
            <a:endParaRPr lang="es-MX" dirty="0"/>
          </a:p>
        </p:txBody>
      </p:sp>
      <p:sp>
        <p:nvSpPr>
          <p:cNvPr id="3" name="Marcador de texto 2"/>
          <p:cNvSpPr>
            <a:spLocks noGrp="1"/>
          </p:cNvSpPr>
          <p:nvPr>
            <p:ph type="body" idx="1"/>
          </p:nvPr>
        </p:nvSpPr>
        <p:spPr>
          <a:xfrm>
            <a:off x="457200" y="1190767"/>
            <a:ext cx="8229600" cy="4525963"/>
          </a:xfrm>
        </p:spPr>
        <p:txBody>
          <a:bodyPr/>
          <a:lstStyle/>
          <a:p>
            <a:pPr marL="25400" indent="0" algn="just">
              <a:buNone/>
            </a:pPr>
            <a:r>
              <a:rPr lang="es-MX" sz="2000" dirty="0">
                <a:latin typeface="+mn-lt"/>
              </a:rPr>
              <a:t>Durante esta unidad trabajamos con los géneros literarios y la producción de textos como el ensayo y la monografía, </a:t>
            </a:r>
            <a:r>
              <a:rPr lang="es-MX" sz="2000" dirty="0" err="1">
                <a:latin typeface="+mn-lt"/>
              </a:rPr>
              <a:t>abstract</a:t>
            </a:r>
            <a:r>
              <a:rPr lang="es-MX" sz="2000" dirty="0">
                <a:latin typeface="+mn-lt"/>
              </a:rPr>
              <a:t>, artículo de investigación , informe, proyecto de investigación, resumen, síntesis, etc. Considero que al redactar textos debemos tomar mucho en cuenta la ortografía y la redacción de como escribimos, ya que como docentes es como una muestra de los conocimientos que tenemos adquiridos y es la base fundamental de saber redactar y dar un punto de vista amplio de algún tema en particular. Es importante conocer la diferencia de los diferentes textos y como elaborarlos. Realizamos como evidencia un trabajo de un cuadro comparativo sobre eferentes bibliográficos en la producción de textos académicos considero que este trabajo que se realizó en equipo fue de mucha ayuda y que cada quien </a:t>
            </a:r>
            <a:r>
              <a:rPr lang="es-MX" sz="2000" dirty="0" err="1">
                <a:latin typeface="+mn-lt"/>
              </a:rPr>
              <a:t>dió</a:t>
            </a:r>
            <a:r>
              <a:rPr lang="es-MX" sz="2000" dirty="0">
                <a:latin typeface="+mn-lt"/>
              </a:rPr>
              <a:t> a conocer su punto de vista y llegamos a concretar bien las ideas y tener un conocimiento mas amplio de que ya poseíamos. Especificamos cada uno de los géneros y subgéneros junto con sus características, explicamos su función y las etapas con las que se desarrolla.  </a:t>
            </a:r>
            <a:endParaRPr lang="es-MX" sz="2000" dirty="0">
              <a:latin typeface="+mn-lt"/>
            </a:endParaRPr>
          </a:p>
        </p:txBody>
      </p:sp>
    </p:spTree>
    <p:extLst>
      <p:ext uri="{BB962C8B-B14F-4D97-AF65-F5344CB8AC3E}">
        <p14:creationId xmlns:p14="http://schemas.microsoft.com/office/powerpoint/2010/main" val="355673152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1304</Words>
  <Application>Microsoft Office PowerPoint</Application>
  <PresentationFormat>Presentación en pantalla (4:3)</PresentationFormat>
  <Paragraphs>172</Paragraphs>
  <Slides>8</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Noto Sans Symbols</vt:lpstr>
      <vt:lpstr>Tema de Office</vt:lpstr>
      <vt:lpstr>Presentación de PowerPoint</vt:lpstr>
      <vt:lpstr>Introducción </vt:lpstr>
      <vt:lpstr>Presentación de PowerPoint</vt:lpstr>
      <vt:lpstr>Presentación de PowerPoint</vt:lpstr>
      <vt:lpstr>Presentación de PowerPoint</vt:lpstr>
      <vt:lpstr>Presentación de PowerPoint</vt:lpstr>
      <vt:lpstr>Presentación de PowerPoint</vt:lpstr>
      <vt:lpstr>Nota Reflexiva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Garcia</dc:creator>
  <cp:lastModifiedBy>Karen Garcia</cp:lastModifiedBy>
  <cp:revision>2</cp:revision>
  <dcterms:modified xsi:type="dcterms:W3CDTF">2018-05-07T14:53:22Z</dcterms:modified>
</cp:coreProperties>
</file>