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60" r:id="rId2"/>
    <p:sldId id="268" r:id="rId3"/>
    <p:sldId id="261" r:id="rId4"/>
    <p:sldId id="262" r:id="rId5"/>
    <p:sldId id="263" r:id="rId6"/>
    <p:sldId id="264" r:id="rId7"/>
    <p:sldId id="265" r:id="rId8"/>
    <p:sldId id="256" r:id="rId9"/>
    <p:sldId id="257" r:id="rId10"/>
    <p:sldId id="258" r:id="rId11"/>
    <p:sldId id="259" r:id="rId12"/>
    <p:sldId id="272" r:id="rId13"/>
    <p:sldId id="270" r:id="rId14"/>
    <p:sldId id="273" r:id="rId15"/>
    <p:sldId id="271" r:id="rId16"/>
    <p:sldId id="266" r:id="rId17"/>
  </p:sldIdLst>
  <p:sldSz cx="9144000" cy="5143500" type="screen16x9"/>
  <p:notesSz cx="6858000" cy="9144000"/>
  <p:embeddedFontLst>
    <p:embeddedFont>
      <p:font typeface="KG Cold Coffee" panose="02000505000000020004" pitchFamily="2" charset="0"/>
      <p:regular r:id="rId19"/>
    </p:embeddedFont>
    <p:embeddedFont>
      <p:font typeface="Amatic SC" pitchFamily="2" charset="0"/>
      <p:regular r:id="rId20"/>
    </p:embeddedFont>
    <p:embeddedFont>
      <p:font typeface="KG HAPPY" panose="02000000000000000000" pitchFamily="2" charset="0"/>
      <p:regular r:id="rId21"/>
    </p:embeddedFont>
    <p:embeddedFont>
      <p:font typeface="olivier" pitchFamily="2" charset="0"/>
      <p:regular r:id="rId22"/>
    </p:embeddedFont>
    <p:embeddedFont>
      <p:font typeface="Chelsea Market" panose="02000000000000000000"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91B12E-2F7F-4F9C-BE77-C5F02F5C8C71}">
  <a:tblStyle styleId="{8291B12E-2F7F-4F9C-BE77-C5F02F5C8C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8475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746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0889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2907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7142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0054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0761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924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6734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078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7404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0409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301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2048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047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euston96.com/musica/" TargetMode="External"/><Relationship Id="rId4" Type="http://schemas.openxmlformats.org/officeDocument/2006/relationships/hyperlink" Target="http://conceptodefinicion.de/obr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es.wikipedia.org/wiki/Instrumento_musica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es.wikipedia.org/wiki/Letra_(m%C3%BAsica)" TargetMode="External"/><Relationship Id="rId5" Type="http://schemas.openxmlformats.org/officeDocument/2006/relationships/hyperlink" Target="https://es.wikipedia.org/wiki/Voz_(m%C3%BAsica)" TargetMode="External"/><Relationship Id="rId4" Type="http://schemas.openxmlformats.org/officeDocument/2006/relationships/hyperlink" Target="https://es.wikipedia.org/wiki/Composici%C3%B3n_music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es.wikipedia.org/wiki/Introspecci%C3%B3n" TargetMode="External"/><Relationship Id="rId4" Type="http://schemas.openxmlformats.org/officeDocument/2006/relationships/hyperlink" Target="https://es.wikipedia.org/wiki/Meditaci%C3%B3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sp>
        <p:nvSpPr>
          <p:cNvPr id="2" name="Título 1"/>
          <p:cNvSpPr>
            <a:spLocks noGrp="1"/>
          </p:cNvSpPr>
          <p:nvPr>
            <p:ph type="ctrTitle"/>
          </p:nvPr>
        </p:nvSpPr>
        <p:spPr/>
        <p:txBody>
          <a:bodyPr/>
          <a:lstStyle/>
          <a:p>
            <a:endParaRPr lang="es-MX"/>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sp>
        <p:nvSpPr>
          <p:cNvPr id="7" name="CuadroTexto 6"/>
          <p:cNvSpPr txBox="1"/>
          <p:nvPr/>
        </p:nvSpPr>
        <p:spPr>
          <a:xfrm>
            <a:off x="611560" y="195486"/>
            <a:ext cx="8009020" cy="4816703"/>
          </a:xfrm>
          <a:prstGeom prst="rect">
            <a:avLst/>
          </a:prstGeom>
          <a:solidFill>
            <a:schemeClr val="bg1">
              <a:alpha val="72000"/>
            </a:schemeClr>
          </a:solidFill>
          <a:ln w="76200">
            <a:solidFill>
              <a:srgbClr val="FF006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1800" dirty="0" smtClean="0">
                <a:latin typeface="Chelsea Market" panose="02000000000000000000" pitchFamily="2" charset="0"/>
                <a:ea typeface="Chelsea Market" panose="02000000000000000000" pitchFamily="2" charset="0"/>
              </a:rPr>
              <a:t>	</a:t>
            </a:r>
            <a:r>
              <a:rPr lang="es-MX" sz="1600" dirty="0" smtClean="0">
                <a:latin typeface="Chelsea Market" panose="02000000000000000000" pitchFamily="2" charset="0"/>
                <a:ea typeface="Chelsea Market" panose="02000000000000000000" pitchFamily="2" charset="0"/>
              </a:rPr>
              <a:t>ESCUELA NORMAL DE EDUCACIÓN PREESCOLAR</a:t>
            </a:r>
          </a:p>
          <a:p>
            <a:pPr algn="ctr"/>
            <a:r>
              <a:rPr lang="es-MX" sz="1600" dirty="0" smtClean="0">
                <a:latin typeface="Chelsea Market" panose="02000000000000000000" pitchFamily="2" charset="0"/>
                <a:ea typeface="Chelsea Market" panose="02000000000000000000" pitchFamily="2" charset="0"/>
              </a:rPr>
              <a:t>	LICENCIATURA EN EDUCACIÓN PREESCOLAR</a:t>
            </a:r>
          </a:p>
          <a:p>
            <a:pPr algn="ctr"/>
            <a:r>
              <a:rPr lang="es-MX" sz="1200" dirty="0">
                <a:latin typeface="Chelsea Market" panose="02000000000000000000" pitchFamily="2" charset="0"/>
                <a:ea typeface="Chelsea Market" panose="02000000000000000000" pitchFamily="2" charset="0"/>
              </a:rPr>
              <a:t>Curso: Producción de textos académicos</a:t>
            </a:r>
          </a:p>
          <a:p>
            <a:pPr algn="ctr"/>
            <a:r>
              <a:rPr lang="es-MX" sz="1200" dirty="0">
                <a:latin typeface="Chelsea Market" panose="02000000000000000000" pitchFamily="2" charset="0"/>
                <a:ea typeface="Chelsea Market" panose="02000000000000000000" pitchFamily="2" charset="0"/>
              </a:rPr>
              <a:t>	Maestra: Rosa Velia del Rio </a:t>
            </a:r>
            <a:r>
              <a:rPr lang="es-MX" sz="1200" dirty="0" smtClean="0">
                <a:latin typeface="Chelsea Market" panose="02000000000000000000" pitchFamily="2" charset="0"/>
                <a:ea typeface="Chelsea Market" panose="02000000000000000000" pitchFamily="2" charset="0"/>
              </a:rPr>
              <a:t>Tijerina</a:t>
            </a:r>
          </a:p>
          <a:p>
            <a:pPr algn="ctr"/>
            <a:r>
              <a:rPr lang="es-MX" sz="1200" dirty="0" smtClean="0">
                <a:latin typeface="Chelsea Market" panose="02000000000000000000" pitchFamily="2" charset="0"/>
                <a:ea typeface="Chelsea Market" panose="02000000000000000000" pitchFamily="2" charset="0"/>
              </a:rPr>
              <a:t>Alumna</a:t>
            </a:r>
            <a:r>
              <a:rPr lang="es-MX" sz="1200" dirty="0">
                <a:latin typeface="Chelsea Market" panose="02000000000000000000" pitchFamily="2" charset="0"/>
                <a:ea typeface="Chelsea Market" panose="02000000000000000000" pitchFamily="2" charset="0"/>
              </a:rPr>
              <a:t>: Gabriela Yuvianith García Pérez</a:t>
            </a:r>
          </a:p>
          <a:p>
            <a:pPr algn="ctr"/>
            <a:r>
              <a:rPr lang="es-MX" sz="1200" dirty="0">
                <a:latin typeface="Chelsea Market" panose="02000000000000000000" pitchFamily="2" charset="0"/>
                <a:ea typeface="Chelsea Market" panose="02000000000000000000" pitchFamily="2" charset="0"/>
              </a:rPr>
              <a:t>Grado: </a:t>
            </a:r>
            <a:r>
              <a:rPr lang="es-MX" sz="1200" dirty="0" smtClean="0">
                <a:latin typeface="Chelsea Market" panose="02000000000000000000" pitchFamily="2" charset="0"/>
                <a:ea typeface="Chelsea Market" panose="02000000000000000000" pitchFamily="2" charset="0"/>
              </a:rPr>
              <a:t>3 	Sección</a:t>
            </a:r>
            <a:r>
              <a:rPr lang="es-MX" sz="1200" dirty="0">
                <a:latin typeface="Chelsea Market" panose="02000000000000000000" pitchFamily="2" charset="0"/>
                <a:ea typeface="Chelsea Market" panose="02000000000000000000" pitchFamily="2" charset="0"/>
              </a:rPr>
              <a:t>: A 	</a:t>
            </a:r>
          </a:p>
          <a:p>
            <a:pPr algn="ctr"/>
            <a:r>
              <a:rPr lang="es-MX" sz="1200" dirty="0">
                <a:latin typeface="Chelsea Market" panose="02000000000000000000" pitchFamily="2" charset="0"/>
                <a:ea typeface="Chelsea Market" panose="02000000000000000000" pitchFamily="2" charset="0"/>
              </a:rPr>
              <a:t>Núm. De lista: </a:t>
            </a:r>
            <a:r>
              <a:rPr lang="es-MX" sz="1200" dirty="0" smtClean="0">
                <a:latin typeface="Chelsea Market" panose="02000000000000000000" pitchFamily="2" charset="0"/>
                <a:ea typeface="Chelsea Market" panose="02000000000000000000" pitchFamily="2" charset="0"/>
              </a:rPr>
              <a:t>10</a:t>
            </a:r>
            <a:endParaRPr lang="es-MX" sz="1000" dirty="0">
              <a:latin typeface="Chelsea Market" panose="02000000000000000000" pitchFamily="2" charset="0"/>
              <a:ea typeface="Chelsea Market" panose="02000000000000000000" pitchFamily="2" charset="0"/>
            </a:endParaRPr>
          </a:p>
          <a:p>
            <a:pPr algn="ctr"/>
            <a:endParaRPr lang="es-MX" sz="500" dirty="0" smtClean="0">
              <a:latin typeface="Chelsea Market" panose="02000000000000000000" pitchFamily="2" charset="0"/>
              <a:ea typeface="Chelsea Market" panose="02000000000000000000" pitchFamily="2" charset="0"/>
            </a:endParaRPr>
          </a:p>
          <a:p>
            <a:pPr algn="ctr"/>
            <a:r>
              <a:rPr lang="es-MX" sz="1800" dirty="0" smtClean="0">
                <a:latin typeface="KG Cold Coffee" panose="02000505000000020004" pitchFamily="2" charset="0"/>
                <a:ea typeface="Chelsea Market" panose="02000000000000000000" pitchFamily="2" charset="0"/>
              </a:rPr>
              <a:t>“Cuadro de géneros </a:t>
            </a:r>
            <a:r>
              <a:rPr lang="es-MX" sz="2400" dirty="0" smtClean="0">
                <a:latin typeface="olivier" pitchFamily="2" charset="0"/>
                <a:ea typeface="Chelsea Market" panose="02000000000000000000" pitchFamily="2" charset="0"/>
              </a:rPr>
              <a:t>literarios</a:t>
            </a:r>
            <a:r>
              <a:rPr lang="es-MX" sz="2400" dirty="0" smtClean="0">
                <a:latin typeface="KG Cold Coffee" panose="02000505000000020004" pitchFamily="2" charset="0"/>
                <a:ea typeface="Chelsea Market" panose="02000000000000000000" pitchFamily="2" charset="0"/>
              </a:rPr>
              <a:t> </a:t>
            </a:r>
            <a:r>
              <a:rPr lang="es-MX" sz="1800" dirty="0" smtClean="0">
                <a:latin typeface="KG Cold Coffee" panose="02000505000000020004" pitchFamily="2" charset="0"/>
                <a:ea typeface="Chelsea Market" panose="02000000000000000000" pitchFamily="2" charset="0"/>
              </a:rPr>
              <a:t>y </a:t>
            </a:r>
            <a:r>
              <a:rPr lang="es-MX" sz="2400" dirty="0" smtClean="0">
                <a:latin typeface="olivier" pitchFamily="2" charset="0"/>
                <a:ea typeface="Chelsea Market" panose="02000000000000000000" pitchFamily="2" charset="0"/>
              </a:rPr>
              <a:t>académicos</a:t>
            </a:r>
            <a:r>
              <a:rPr lang="es-MX" sz="1800" dirty="0" smtClean="0">
                <a:latin typeface="KG Cold Coffee" panose="02000505000000020004" pitchFamily="2" charset="0"/>
                <a:ea typeface="Chelsea Market" panose="02000000000000000000" pitchFamily="2" charset="0"/>
              </a:rPr>
              <a:t>”</a:t>
            </a:r>
          </a:p>
          <a:p>
            <a:pPr algn="ctr"/>
            <a:endParaRPr lang="es-MX" sz="1800" dirty="0" smtClean="0">
              <a:latin typeface="KG Cold Coffee" panose="02000505000000020004" pitchFamily="2" charset="0"/>
              <a:ea typeface="Chelsea Market" panose="02000000000000000000" pitchFamily="2" charset="0"/>
            </a:endParaRPr>
          </a:p>
          <a:p>
            <a:pPr algn="ctr"/>
            <a:endParaRPr lang="es-MX" sz="2000" dirty="0">
              <a:latin typeface="KG Cold Coffee" panose="02000505000000020004" pitchFamily="2" charset="0"/>
              <a:ea typeface="Chelsea Market" panose="02000000000000000000" pitchFamily="2" charset="0"/>
            </a:endParaRPr>
          </a:p>
          <a:p>
            <a:pPr algn="ctr"/>
            <a:endParaRPr lang="es-MX" sz="1200" dirty="0" smtClean="0">
              <a:latin typeface="Chelsea Market" panose="02000000000000000000" pitchFamily="2" charset="0"/>
              <a:ea typeface="Chelsea Market" panose="02000000000000000000" pitchFamily="2" charset="0"/>
            </a:endParaRPr>
          </a:p>
          <a:p>
            <a:r>
              <a:rPr lang="es-MX" dirty="0">
                <a:latin typeface="olivier" pitchFamily="2" charset="0"/>
                <a:ea typeface="Chelsea Market" panose="02000000000000000000" pitchFamily="2" charset="0"/>
              </a:rPr>
              <a:t>Competencias profesionales:</a:t>
            </a:r>
          </a:p>
          <a:p>
            <a:r>
              <a:rPr lang="es-MX" sz="1200" dirty="0">
                <a:latin typeface="Chelsea Market" panose="02000000000000000000" pitchFamily="2" charset="0"/>
                <a:ea typeface="Chelsea Market" panose="02000000000000000000" pitchFamily="2" charset="0"/>
              </a:rPr>
              <a:t>• Usa su pensamiento crítico y creativo para la solución de problemas y la toma de decisiones. </a:t>
            </a:r>
          </a:p>
          <a:p>
            <a:r>
              <a:rPr lang="es-MX" sz="1200" dirty="0">
                <a:latin typeface="Chelsea Market" panose="02000000000000000000" pitchFamily="2" charset="0"/>
                <a:ea typeface="Chelsea Market" panose="02000000000000000000" pitchFamily="2" charset="0"/>
              </a:rPr>
              <a:t>• Aprende de manera permanente. </a:t>
            </a:r>
          </a:p>
          <a:p>
            <a:r>
              <a:rPr lang="es-MX" sz="1200" dirty="0">
                <a:latin typeface="Chelsea Market" panose="02000000000000000000" pitchFamily="2" charset="0"/>
                <a:ea typeface="Chelsea Market" panose="02000000000000000000" pitchFamily="2" charset="0"/>
              </a:rPr>
              <a:t>• Aplica sus habilidades comunicativas en diversos contextos. </a:t>
            </a:r>
          </a:p>
          <a:p>
            <a:r>
              <a:rPr lang="es-MX" sz="1200" dirty="0">
                <a:latin typeface="Chelsea Market" panose="02000000000000000000" pitchFamily="2" charset="0"/>
                <a:ea typeface="Chelsea Market" panose="02000000000000000000" pitchFamily="2" charset="0"/>
              </a:rPr>
              <a:t>• Utiliza recursos de la investigación educativa para enriquecer la práctica docente, expresando su interés por la ciencia y la propia </a:t>
            </a:r>
            <a:r>
              <a:rPr lang="es-MX" sz="1200" dirty="0" smtClean="0">
                <a:latin typeface="Chelsea Market" panose="02000000000000000000" pitchFamily="2" charset="0"/>
                <a:ea typeface="Chelsea Market" panose="02000000000000000000" pitchFamily="2" charset="0"/>
              </a:rPr>
              <a:t>investigación</a:t>
            </a:r>
          </a:p>
          <a:p>
            <a:r>
              <a:rPr lang="es-MX" dirty="0" smtClean="0">
                <a:latin typeface="olivier" pitchFamily="2" charset="0"/>
                <a:ea typeface="Chelsea Market" panose="02000000000000000000" pitchFamily="2" charset="0"/>
              </a:rPr>
              <a:t>Competencias del curso:</a:t>
            </a:r>
            <a:endParaRPr lang="es-MX" dirty="0">
              <a:latin typeface="olivier" pitchFamily="2" charset="0"/>
              <a:ea typeface="Chelsea Market" panose="02000000000000000000" pitchFamily="2" charset="0"/>
            </a:endParaRPr>
          </a:p>
          <a:p>
            <a:r>
              <a:rPr lang="es-MX" sz="1200" dirty="0">
                <a:latin typeface="Chelsea Market" panose="02000000000000000000" pitchFamily="2" charset="0"/>
                <a:ea typeface="Chelsea Market" panose="02000000000000000000" pitchFamily="2" charset="0"/>
              </a:rPr>
              <a:t>• Utiliza la comprensión lectora para ampliar sus conocimientos y como insumo para la producción de textos académicos. </a:t>
            </a:r>
          </a:p>
          <a:p>
            <a:r>
              <a:rPr lang="es-MX" sz="1200" dirty="0">
                <a:latin typeface="Chelsea Market" panose="02000000000000000000" pitchFamily="2" charset="0"/>
                <a:ea typeface="Chelsea Market" panose="02000000000000000000" pitchFamily="2" charset="0"/>
              </a:rPr>
              <a:t>• Diferencia las características particulares de los géneros discursivos que se utilizan en el ámbito de la actividad académica para orientar la elaboración de sus producciones </a:t>
            </a:r>
            <a:r>
              <a:rPr lang="es-MX" sz="1200" dirty="0" smtClean="0">
                <a:latin typeface="Chelsea Market" panose="02000000000000000000" pitchFamily="2" charset="0"/>
                <a:ea typeface="Chelsea Market" panose="02000000000000000000" pitchFamily="2" charset="0"/>
              </a:rPr>
              <a:t>escritas	</a:t>
            </a:r>
            <a:endParaRPr lang="es-ES_tradnl" sz="1200" dirty="0" smtClean="0">
              <a:latin typeface="KG HAPPY" panose="02000000000000000000" pitchFamily="2" charset="0"/>
              <a:ea typeface="Chelsea Market" panose="02000000000000000000" pitchFamily="2" charset="0"/>
            </a:endParaRPr>
          </a:p>
        </p:txBody>
      </p:sp>
      <p:pic>
        <p:nvPicPr>
          <p:cNvPr id="8" name="Imagen 7" descr="Resultado de imagen para escuela normal de preescolar escudo"/>
          <p:cNvPicPr/>
          <p:nvPr/>
        </p:nvPicPr>
        <p:blipFill>
          <a:blip r:embed="rId4">
            <a:extLst>
              <a:ext uri="{28A0092B-C50C-407E-A947-70E740481C1C}">
                <a14:useLocalDpi xmlns:a14="http://schemas.microsoft.com/office/drawing/2010/main" val="0"/>
              </a:ext>
            </a:extLst>
          </a:blip>
          <a:srcRect/>
          <a:stretch>
            <a:fillRect/>
          </a:stretch>
        </p:blipFill>
        <p:spPr bwMode="auto">
          <a:xfrm>
            <a:off x="1735742" y="324942"/>
            <a:ext cx="1080120" cy="792088"/>
          </a:xfrm>
          <a:prstGeom prst="rect">
            <a:avLst/>
          </a:prstGeom>
          <a:noFill/>
          <a:extLst/>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b="43000"/>
          <a:stretch/>
        </p:blipFill>
        <p:spPr>
          <a:xfrm>
            <a:off x="3441309" y="2099781"/>
            <a:ext cx="2370011" cy="1008112"/>
          </a:xfrm>
          <a:prstGeom prst="rect">
            <a:avLst/>
          </a:prstGeom>
        </p:spPr>
      </p:pic>
    </p:spTree>
    <p:extLst>
      <p:ext uri="{BB962C8B-B14F-4D97-AF65-F5344CB8AC3E}">
        <p14:creationId xmlns:p14="http://schemas.microsoft.com/office/powerpoint/2010/main" val="28897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64" name="Shape 64"/>
          <p:cNvGraphicFramePr/>
          <p:nvPr>
            <p:extLst>
              <p:ext uri="{D42A27DB-BD31-4B8C-83A1-F6EECF244321}">
                <p14:modId xmlns:p14="http://schemas.microsoft.com/office/powerpoint/2010/main" val="1355815054"/>
              </p:ext>
            </p:extLst>
          </p:nvPr>
        </p:nvGraphicFramePr>
        <p:xfrm>
          <a:off x="107504" y="123478"/>
          <a:ext cx="8877993" cy="4893368"/>
        </p:xfrm>
        <a:graphic>
          <a:graphicData uri="http://schemas.openxmlformats.org/drawingml/2006/table">
            <a:tbl>
              <a:tblPr>
                <a:noFill/>
                <a:tableStyleId>{8291B12E-2F7F-4F9C-BE77-C5F02F5C8C71}</a:tableStyleId>
              </a:tblPr>
              <a:tblGrid>
                <a:gridCol w="922252"/>
                <a:gridCol w="1307930"/>
                <a:gridCol w="1442226"/>
                <a:gridCol w="5205585"/>
              </a:tblGrid>
              <a:tr h="380080">
                <a:tc>
                  <a:txBody>
                    <a:bodyPr/>
                    <a:lstStyle/>
                    <a:p>
                      <a:pPr marL="0" lvl="0" indent="0" algn="ctr" rtl="0">
                        <a:spcBef>
                          <a:spcPts val="0"/>
                        </a:spcBef>
                        <a:spcAft>
                          <a:spcPts val="0"/>
                        </a:spcAft>
                        <a:buNone/>
                      </a:pPr>
                      <a:r>
                        <a:rPr lang="es" sz="1100" b="1" dirty="0">
                          <a:latin typeface="Amatic SC"/>
                          <a:ea typeface="Amatic SC"/>
                          <a:cs typeface="Amatic SC"/>
                          <a:sym typeface="Amatic SC"/>
                        </a:rPr>
                        <a:t>texto académico </a:t>
                      </a:r>
                      <a:endParaRPr sz="1100" b="1" dirty="0">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funcion </a:t>
                      </a:r>
                      <a:endParaRPr b="1">
                        <a:latin typeface="Amatic SC"/>
                        <a:ea typeface="Amatic SC"/>
                        <a:cs typeface="Amatic SC"/>
                        <a:sym typeface="Amatic SC"/>
                      </a:endParaRPr>
                    </a:p>
                  </a:txBody>
                  <a:tcPr marL="91425" marR="91425" marT="91425" marB="91425" anchor="ctr">
                    <a:lnB w="9525" cap="flat" cmpd="sng">
                      <a:solidFill>
                        <a:srgbClr val="9E9E9E"/>
                      </a:solidFill>
                      <a:prstDash val="solid"/>
                      <a:round/>
                      <a:headEnd type="none" w="sm" len="sm"/>
                      <a:tailEnd type="none" w="sm" len="sm"/>
                    </a:lnB>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nchor="ctr">
                    <a:solidFill>
                      <a:schemeClr val="bg1"/>
                    </a:solidFill>
                  </a:tcPr>
                </a:tc>
              </a:tr>
              <a:tr h="2938501">
                <a:tc>
                  <a:txBody>
                    <a:bodyPr/>
                    <a:lstStyle/>
                    <a:p>
                      <a:pPr marL="0" lvl="0" indent="0" algn="ctr" rtl="0">
                        <a:spcBef>
                          <a:spcPts val="0"/>
                        </a:spcBef>
                        <a:spcAft>
                          <a:spcPts val="0"/>
                        </a:spcAft>
                        <a:buNone/>
                      </a:pPr>
                      <a:r>
                        <a:rPr lang="es" sz="900" b="1" dirty="0">
                          <a:latin typeface="Chelsea Market"/>
                          <a:ea typeface="Chelsea Market"/>
                          <a:cs typeface="Chelsea Market"/>
                          <a:sym typeface="Chelsea Market"/>
                        </a:rPr>
                        <a:t>proyecto de </a:t>
                      </a:r>
                      <a:r>
                        <a:rPr lang="es" sz="800" b="0" i="0" dirty="0">
                          <a:latin typeface="Chelsea Market"/>
                          <a:ea typeface="Chelsea Market"/>
                          <a:cs typeface="Chelsea Market"/>
                          <a:sym typeface="Chelsea Market"/>
                        </a:rPr>
                        <a:t>investigación </a:t>
                      </a:r>
                      <a:endParaRPr sz="900" b="0" i="0" dirty="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para ser aprobado y comenzar el proceso de investigación.</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a:txBody>
                    <a:bodyPr/>
                    <a:lstStyle/>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describir aquello que es planificado. Es elaborado para presentarse ante un docente o institución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r>
                        <a:rPr lang="es" sz="900" dirty="0">
                          <a:solidFill>
                            <a:schemeClr val="dk1"/>
                          </a:solidFill>
                          <a:latin typeface="Chelsea Market"/>
                          <a:ea typeface="Chelsea Market"/>
                          <a:cs typeface="Chelsea Market"/>
                          <a:sym typeface="Chelsea Market"/>
                        </a:rPr>
                        <a:t>para ser aprobado y comenzar el proceso de investigación</a:t>
                      </a:r>
                      <a:endParaRPr sz="900" dirty="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tc>
                  <a:txBody>
                    <a:bodyPr/>
                    <a:lstStyle/>
                    <a:p>
                      <a:pPr marL="171450" lvl="0" indent="-171450" algn="l" rtl="0">
                        <a:spcBef>
                          <a:spcPts val="0"/>
                        </a:spcBef>
                        <a:spcAft>
                          <a:spcPts val="0"/>
                        </a:spcAft>
                        <a:buFont typeface="Arial" panose="020B0604020202020204" pitchFamily="34" charset="0"/>
                        <a:buChar char="•"/>
                      </a:pPr>
                      <a:r>
                        <a:rPr lang="es-MX" sz="900" b="1" dirty="0" smtClean="0">
                          <a:solidFill>
                            <a:schemeClr val="dk1"/>
                          </a:solidFill>
                          <a:latin typeface="Chelsea Market"/>
                          <a:ea typeface="Chelsea Market"/>
                          <a:cs typeface="Chelsea Market"/>
                          <a:sym typeface="Chelsea Market"/>
                        </a:rPr>
                        <a:t>I</a:t>
                      </a:r>
                      <a:r>
                        <a:rPr lang="es" sz="900" b="1" dirty="0" smtClean="0">
                          <a:solidFill>
                            <a:schemeClr val="dk1"/>
                          </a:solidFill>
                          <a:latin typeface="Chelsea Market"/>
                          <a:ea typeface="Chelsea Market"/>
                          <a:cs typeface="Chelsea Market"/>
                          <a:sym typeface="Chelsea Market"/>
                        </a:rPr>
                        <a:t>dentificación </a:t>
                      </a:r>
                      <a:r>
                        <a:rPr lang="es" sz="900" b="1" dirty="0">
                          <a:solidFill>
                            <a:schemeClr val="dk1"/>
                          </a:solidFill>
                          <a:latin typeface="Chelsea Market"/>
                          <a:ea typeface="Chelsea Market"/>
                          <a:cs typeface="Chelsea Market"/>
                          <a:sym typeface="Chelsea Market"/>
                        </a:rPr>
                        <a:t>del </a:t>
                      </a:r>
                      <a:r>
                        <a:rPr lang="es" sz="900" b="1" dirty="0" smtClean="0">
                          <a:solidFill>
                            <a:schemeClr val="dk1"/>
                          </a:solidFill>
                          <a:latin typeface="Chelsea Market"/>
                          <a:ea typeface="Chelsea Market"/>
                          <a:cs typeface="Chelsea Market"/>
                          <a:sym typeface="Chelsea Market"/>
                        </a:rPr>
                        <a:t>proyecto:</a:t>
                      </a:r>
                      <a:r>
                        <a:rPr lang="es" sz="900" b="1" baseline="0" dirty="0" smtClean="0">
                          <a:solidFill>
                            <a:schemeClr val="dk1"/>
                          </a:solidFill>
                          <a:latin typeface="Chelsea Market"/>
                          <a:ea typeface="Chelsea Market"/>
                          <a:cs typeface="Chelsea Market"/>
                          <a:sym typeface="Chelsea Market"/>
                        </a:rPr>
                        <a:t> </a:t>
                      </a:r>
                      <a:r>
                        <a:rPr lang="es" sz="900" dirty="0" smtClean="0">
                          <a:solidFill>
                            <a:schemeClr val="dk1"/>
                          </a:solidFill>
                          <a:latin typeface="Chelsea Market"/>
                          <a:ea typeface="Chelsea Market"/>
                          <a:cs typeface="Chelsea Market"/>
                          <a:sym typeface="Chelsea Market"/>
                        </a:rPr>
                        <a:t>Título</a:t>
                      </a:r>
                      <a:r>
                        <a:rPr lang="es" sz="900" dirty="0">
                          <a:solidFill>
                            <a:schemeClr val="dk1"/>
                          </a:solidFill>
                          <a:latin typeface="Chelsea Market"/>
                          <a:ea typeface="Chelsea Market"/>
                          <a:cs typeface="Chelsea Market"/>
                          <a:sym typeface="Chelsea Market"/>
                        </a:rPr>
                        <a:t>, datos de los responsables y de la institución de pertenencia, fecha y lugar de elaboración. Presentación del problema a </a:t>
                      </a:r>
                      <a:r>
                        <a:rPr lang="es" sz="900" dirty="0" smtClean="0">
                          <a:solidFill>
                            <a:schemeClr val="dk1"/>
                          </a:solidFill>
                          <a:latin typeface="Chelsea Market"/>
                          <a:ea typeface="Chelsea Market"/>
                          <a:cs typeface="Chelsea Market"/>
                          <a:sym typeface="Chelsea Market"/>
                        </a:rPr>
                        <a:t>investigar. objeto </a:t>
                      </a:r>
                      <a:r>
                        <a:rPr lang="es" sz="900" dirty="0">
                          <a:solidFill>
                            <a:schemeClr val="dk1"/>
                          </a:solidFill>
                          <a:latin typeface="Chelsea Market"/>
                          <a:ea typeface="Chelsea Market"/>
                          <a:cs typeface="Chelsea Market"/>
                          <a:sym typeface="Chelsea Market"/>
                        </a:rPr>
                        <a:t>de estudio </a:t>
                      </a:r>
                      <a:r>
                        <a:rPr lang="es" sz="900" dirty="0" smtClean="0">
                          <a:solidFill>
                            <a:schemeClr val="dk1"/>
                          </a:solidFill>
                          <a:latin typeface="Chelsea Market"/>
                          <a:ea typeface="Chelsea Market"/>
                          <a:cs typeface="Chelsea Market"/>
                          <a:sym typeface="Chelsea Market"/>
                        </a:rPr>
                        <a:t>y </a:t>
                      </a:r>
                      <a:r>
                        <a:rPr lang="es" sz="900" dirty="0">
                          <a:solidFill>
                            <a:schemeClr val="dk1"/>
                          </a:solidFill>
                          <a:latin typeface="Chelsea Market"/>
                          <a:ea typeface="Chelsea Market"/>
                          <a:cs typeface="Chelsea Market"/>
                          <a:sym typeface="Chelsea Market"/>
                        </a:rPr>
                        <a:t>cuál es el problema </a:t>
                      </a:r>
                      <a:r>
                        <a:rPr lang="es" sz="900" b="1" dirty="0" smtClean="0">
                          <a:solidFill>
                            <a:schemeClr val="dk1"/>
                          </a:solidFill>
                          <a:latin typeface="Chelsea Market"/>
                          <a:ea typeface="Chelsea Market"/>
                          <a:cs typeface="Chelsea Market"/>
                          <a:sym typeface="Chelsea Market"/>
                        </a:rPr>
                        <a:t>Estado </a:t>
                      </a:r>
                      <a:r>
                        <a:rPr lang="es" sz="900" b="1" dirty="0">
                          <a:solidFill>
                            <a:schemeClr val="dk1"/>
                          </a:solidFill>
                          <a:latin typeface="Chelsea Market"/>
                          <a:ea typeface="Chelsea Market"/>
                          <a:cs typeface="Chelsea Market"/>
                          <a:sym typeface="Chelsea Market"/>
                        </a:rPr>
                        <a:t>del arte o antecedentes de la cuestión</a:t>
                      </a:r>
                      <a:r>
                        <a:rPr lang="es" sz="900" dirty="0">
                          <a:solidFill>
                            <a:schemeClr val="dk1"/>
                          </a:solidFill>
                          <a:latin typeface="Chelsea Market"/>
                          <a:ea typeface="Chelsea Market"/>
                          <a:cs typeface="Chelsea Market"/>
                          <a:sym typeface="Chelsea Market"/>
                        </a:rPr>
                        <a:t>. mostrar el dominio del autor sobre el tema a tratar. </a:t>
                      </a:r>
                      <a:endParaRPr sz="900" dirty="0">
                        <a:solidFill>
                          <a:schemeClr val="dk1"/>
                        </a:solidFill>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Justificación del proyecto</a:t>
                      </a:r>
                      <a:r>
                        <a:rPr lang="es" sz="900" dirty="0">
                          <a:solidFill>
                            <a:schemeClr val="dk1"/>
                          </a:solidFill>
                          <a:latin typeface="Chelsea Market"/>
                          <a:ea typeface="Chelsea Market"/>
                          <a:cs typeface="Chelsea Market"/>
                          <a:sym typeface="Chelsea Market"/>
                        </a:rPr>
                        <a:t> Muestra que, una vez terminada, la investigación contribuirá al avance de la comunidad científica. se realiza a partir de la presentación de los resultados esperados y cómo estos harán la contribución mencionada.</a:t>
                      </a:r>
                      <a:endParaRPr sz="900" dirty="0">
                        <a:solidFill>
                          <a:schemeClr val="dk1"/>
                        </a:solidFill>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Marco teórico</a:t>
                      </a:r>
                      <a:r>
                        <a:rPr lang="es" sz="900" dirty="0">
                          <a:solidFill>
                            <a:schemeClr val="dk1"/>
                          </a:solidFill>
                          <a:latin typeface="Chelsea Market"/>
                          <a:ea typeface="Chelsea Market"/>
                          <a:cs typeface="Chelsea Market"/>
                          <a:sym typeface="Chelsea Market"/>
                        </a:rPr>
                        <a:t>. El objetivo de este apartado es determinar cuál es la perspectiva teórica </a:t>
                      </a:r>
                      <a:endParaRPr sz="900" dirty="0">
                        <a:solidFill>
                          <a:schemeClr val="dk1"/>
                        </a:solidFill>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Objetivos</a:t>
                      </a:r>
                      <a:r>
                        <a:rPr lang="es" sz="900" dirty="0">
                          <a:solidFill>
                            <a:schemeClr val="dk1"/>
                          </a:solidFill>
                          <a:latin typeface="Chelsea Market"/>
                          <a:ea typeface="Chelsea Market"/>
                          <a:cs typeface="Chelsea Market"/>
                          <a:sym typeface="Chelsea Market"/>
                        </a:rPr>
                        <a:t>. Se presentan los objetivos de investigación, es decir, aquellos que buscan un resultado de conocimiento y no una acción concreta o algo que exceda al propio proyecto de investigación.</a:t>
                      </a:r>
                      <a:endParaRPr sz="900" dirty="0">
                        <a:solidFill>
                          <a:schemeClr val="dk1"/>
                        </a:solidFill>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Diseño metodológico.</a:t>
                      </a:r>
                      <a:r>
                        <a:rPr lang="es" sz="900" dirty="0">
                          <a:solidFill>
                            <a:schemeClr val="dk1"/>
                          </a:solidFill>
                          <a:latin typeface="Chelsea Market"/>
                          <a:ea typeface="Chelsea Market"/>
                          <a:cs typeface="Chelsea Market"/>
                          <a:sym typeface="Chelsea Market"/>
                        </a:rPr>
                        <a:t> Se describe detalladamente la metodología a utilizar para dar respuesta a las preguntas de investigación y alcanzar los objetivos. Deben especificarse el tipo de investigación a realizar desde la perspectiva metodológica, la población, la muestra,, los instrumentos de recolección de datos, los métodos de análisis de los datos y las fuentes de información. Asimismo, deben explicitarse las estrategias de triangulación y validación de los datos. cronograma. presupuesto.referencias bibliográficas.</a:t>
                      </a:r>
                      <a:endParaRPr sz="900" dirty="0">
                        <a:solidFill>
                          <a:schemeClr val="dk1"/>
                        </a:solidFill>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solidFill>
                      <a:schemeClr val="bg1"/>
                    </a:solidFill>
                  </a:tcPr>
                </a:tc>
              </a:tr>
              <a:tr h="1433948">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Resumen</a:t>
                      </a:r>
                      <a:endParaRPr sz="900" b="1">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s" sz="900">
                          <a:latin typeface="Chelsea Market"/>
                          <a:ea typeface="Chelsea Market"/>
                          <a:cs typeface="Chelsea Market"/>
                          <a:sym typeface="Chelsea Market"/>
                        </a:rPr>
                        <a:t>se presentan las ideas de otros autores ya </a:t>
                      </a:r>
                      <a:endParaRPr sz="900">
                        <a:latin typeface="Chelsea Market"/>
                        <a:ea typeface="Chelsea Market"/>
                        <a:cs typeface="Chelsea Market"/>
                        <a:sym typeface="Chelsea Market"/>
                      </a:endParaRPr>
                    </a:p>
                    <a:p>
                      <a:pPr marL="0" lvl="0" indent="0" algn="ctr" rtl="0">
                        <a:spcBef>
                          <a:spcPts val="0"/>
                        </a:spcBef>
                        <a:spcAft>
                          <a:spcPts val="0"/>
                        </a:spcAft>
                        <a:buNone/>
                      </a:pPr>
                      <a:r>
                        <a:rPr lang="es" sz="900">
                          <a:latin typeface="Chelsea Market"/>
                          <a:ea typeface="Chelsea Market"/>
                          <a:cs typeface="Chelsea Market"/>
                          <a:sym typeface="Chelsea Market"/>
                        </a:rPr>
                        <a:t>sea para incluirlas dentro de un escrito mayor o con fines de estudio.</a:t>
                      </a:r>
                      <a:endParaRPr sz="900">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lnR w="9525" cap="flat" cmpd="sng">
                      <a:solidFill>
                        <a:srgbClr val="9E9E9E"/>
                      </a:solidFill>
                      <a:prstDash val="solid"/>
                      <a:round/>
                      <a:headEnd type="none" w="sm" len="sm"/>
                      <a:tailEnd type="none" w="sm" len="sm"/>
                    </a:lnR>
                    <a:solidFill>
                      <a:schemeClr val="bg1"/>
                    </a:solidFill>
                  </a:tcPr>
                </a:tc>
                <a:tc>
                  <a:txBody>
                    <a:bodyPr/>
                    <a:lstStyle/>
                    <a:p>
                      <a:pPr marL="0" lvl="0" indent="0" algn="ctr" rtl="0">
                        <a:spcBef>
                          <a:spcPts val="0"/>
                        </a:spcBef>
                        <a:spcAft>
                          <a:spcPts val="0"/>
                        </a:spcAft>
                        <a:buNone/>
                      </a:pPr>
                      <a:r>
                        <a:rPr lang="es" sz="900" dirty="0">
                          <a:latin typeface="Chelsea Market"/>
                          <a:ea typeface="Chelsea Market"/>
                          <a:cs typeface="Chelsea Market"/>
                          <a:sym typeface="Chelsea Market"/>
                        </a:rPr>
                        <a:t>implica la reelaboración del </a:t>
                      </a:r>
                      <a:endParaRPr sz="900" dirty="0">
                        <a:latin typeface="Chelsea Market"/>
                        <a:ea typeface="Chelsea Market"/>
                        <a:cs typeface="Chelsea Market"/>
                        <a:sym typeface="Chelsea Market"/>
                      </a:endParaRPr>
                    </a:p>
                    <a:p>
                      <a:pPr marL="0" lvl="0" indent="0" algn="ctr" rtl="0">
                        <a:spcBef>
                          <a:spcPts val="0"/>
                        </a:spcBef>
                        <a:spcAft>
                          <a:spcPts val="0"/>
                        </a:spcAft>
                        <a:buNone/>
                      </a:pPr>
                      <a:r>
                        <a:rPr lang="es" sz="900" dirty="0">
                          <a:latin typeface="Chelsea Market"/>
                          <a:ea typeface="Chelsea Market"/>
                          <a:cs typeface="Chelsea Market"/>
                          <a:sym typeface="Chelsea Market"/>
                        </a:rPr>
                        <a:t>contenido,siguiendo la estructura dada por el autor del original pero expresado con el vocabulario del autor del resumen.</a:t>
                      </a:r>
                      <a:endParaRPr sz="900" dirty="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solidFill>
                  </a:tcP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Las tramas textuales utilizadas son la descriptiva y la expositiva. En menor medida, se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encuentra presente la argumentación, solo cuando se expone un argumento del texto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original. </a:t>
                      </a: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lnL w="9525" cap="flat" cmpd="sng">
                      <a:solidFill>
                        <a:srgbClr val="9E9E9E"/>
                      </a:solidFill>
                      <a:prstDash val="solid"/>
                      <a:round/>
                      <a:headEnd type="none" w="sm" len="sm"/>
                      <a:tailEnd type="none" w="sm" len="sm"/>
                    </a:lnL>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69" name="Shape 69"/>
          <p:cNvGraphicFramePr/>
          <p:nvPr>
            <p:extLst>
              <p:ext uri="{D42A27DB-BD31-4B8C-83A1-F6EECF244321}">
                <p14:modId xmlns:p14="http://schemas.microsoft.com/office/powerpoint/2010/main" val="245815842"/>
              </p:ext>
            </p:extLst>
          </p:nvPr>
        </p:nvGraphicFramePr>
        <p:xfrm>
          <a:off x="179512" y="123478"/>
          <a:ext cx="8839542" cy="4831742"/>
        </p:xfrm>
        <a:graphic>
          <a:graphicData uri="http://schemas.openxmlformats.org/drawingml/2006/table">
            <a:tbl>
              <a:tblPr>
                <a:noFill/>
                <a:tableStyleId>{8291B12E-2F7F-4F9C-BE77-C5F02F5C8C71}</a:tableStyleId>
              </a:tblPr>
              <a:tblGrid>
                <a:gridCol w="890844"/>
                <a:gridCol w="1379660"/>
                <a:gridCol w="1423113"/>
                <a:gridCol w="5145925"/>
              </a:tblGrid>
              <a:tr h="418000">
                <a:tc>
                  <a:txBody>
                    <a:bodyPr/>
                    <a:lstStyle/>
                    <a:p>
                      <a:pPr marL="0" lvl="0" indent="0" algn="ctr">
                        <a:spcBef>
                          <a:spcPts val="0"/>
                        </a:spcBef>
                        <a:spcAft>
                          <a:spcPts val="0"/>
                        </a:spcAft>
                        <a:buNone/>
                      </a:pPr>
                      <a:r>
                        <a:rPr lang="es" sz="1100" b="1" dirty="0">
                          <a:latin typeface="Amatic SC"/>
                          <a:ea typeface="Amatic SC"/>
                          <a:cs typeface="Amatic SC"/>
                          <a:sym typeface="Amatic SC"/>
                        </a:rPr>
                        <a:t>texto academico </a:t>
                      </a:r>
                      <a:endParaRPr sz="1100" b="1" dirty="0">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función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 </a:t>
                      </a:r>
                      <a:endParaRPr b="1">
                        <a:latin typeface="Amatic SC"/>
                        <a:ea typeface="Amatic SC"/>
                        <a:cs typeface="Amatic SC"/>
                        <a:sym typeface="Amatic SC"/>
                      </a:endParaRPr>
                    </a:p>
                  </a:txBody>
                  <a:tcPr marL="91425" marR="91425" marT="91425" marB="91425" anchor="ctr">
                    <a:solidFill>
                      <a:schemeClr val="bg1"/>
                    </a:solidFill>
                  </a:tcPr>
                </a:tc>
              </a:tr>
              <a:tr h="2942267">
                <a:tc>
                  <a:txBody>
                    <a:bodyPr/>
                    <a:lstStyle/>
                    <a:p>
                      <a:pPr marL="0" lvl="0" indent="0" algn="ctr">
                        <a:spcBef>
                          <a:spcPts val="0"/>
                        </a:spcBef>
                        <a:spcAft>
                          <a:spcPts val="0"/>
                        </a:spcAft>
                        <a:buNone/>
                      </a:pPr>
                      <a:r>
                        <a:rPr lang="es" sz="900" dirty="0">
                          <a:latin typeface="Chelsea Market"/>
                          <a:ea typeface="Chelsea Market"/>
                          <a:cs typeface="Chelsea Market"/>
                          <a:sym typeface="Chelsea Market"/>
                        </a:rPr>
                        <a:t>Reseña </a:t>
                      </a:r>
                      <a:endParaRPr sz="900" dirty="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dar noticia en un periódico de una obra literaria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o científica</a:t>
                      </a:r>
                      <a:endParaRPr sz="900" dirty="0">
                        <a:latin typeface="Chelsea Market"/>
                        <a:ea typeface="Chelsea Market"/>
                        <a:cs typeface="Chelsea Market"/>
                        <a:sym typeface="Chelsea Market"/>
                      </a:endParaRPr>
                    </a:p>
                    <a:p>
                      <a:pPr marL="0" lvl="0" indent="0" algn="ctr">
                        <a:spcBef>
                          <a:spcPts val="0"/>
                        </a:spcBef>
                        <a:spcAft>
                          <a:spcPts val="0"/>
                        </a:spcAft>
                        <a:buNone/>
                      </a:pPr>
                      <a:r>
                        <a:rPr lang="es" sz="900" dirty="0">
                          <a:latin typeface="Chelsea Market"/>
                          <a:ea typeface="Chelsea Market"/>
                          <a:cs typeface="Chelsea Market"/>
                          <a:sym typeface="Chelsea Market"/>
                        </a:rPr>
                        <a:t>científico</a:t>
                      </a: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dirty="0">
                          <a:solidFill>
                            <a:schemeClr val="dk1"/>
                          </a:solidFill>
                          <a:latin typeface="Chelsea Market"/>
                          <a:ea typeface="Chelsea Market"/>
                          <a:cs typeface="Chelsea Market"/>
                          <a:sym typeface="Chelsea Market"/>
                        </a:rPr>
                        <a:t>E</a:t>
                      </a:r>
                      <a:r>
                        <a:rPr lang="es" sz="900" dirty="0" smtClean="0">
                          <a:solidFill>
                            <a:schemeClr val="dk1"/>
                          </a:solidFill>
                          <a:latin typeface="Chelsea Market"/>
                          <a:ea typeface="Chelsea Market"/>
                          <a:cs typeface="Chelsea Market"/>
                          <a:sym typeface="Chelsea Market"/>
                        </a:rPr>
                        <a:t>s</a:t>
                      </a:r>
                      <a:r>
                        <a:rPr lang="es" sz="900" dirty="0">
                          <a:solidFill>
                            <a:schemeClr val="dk1"/>
                          </a:solidFill>
                          <a:latin typeface="Chelsea Market"/>
                          <a:ea typeface="Chelsea Market"/>
                          <a:cs typeface="Chelsea Market"/>
                          <a:sym typeface="Chelsea Market"/>
                        </a:rPr>
                        <a:t>, en primer lugar, dar información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precisa y breve sobre una obra publicada y, en segundo, dar una opinión acerca de esta.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Una declaración de los objetivos del autor.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b. Apreciación sobre cómo se han conseguido los propósitos del autor.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c. Evidencia que sostenga el juicio del escritor de la reseña sobre los logros del </a:t>
                      </a:r>
                      <a:endParaRPr sz="900" dirty="0">
                        <a:solidFill>
                          <a:schemeClr val="dk1"/>
                        </a:solidFill>
                        <a:latin typeface="Chelsea Market"/>
                        <a:ea typeface="Chelsea Market"/>
                        <a:cs typeface="Chelsea Market"/>
                        <a:sym typeface="Chelsea Market"/>
                      </a:endParaRPr>
                    </a:p>
                    <a:p>
                      <a:pPr marL="0" lvl="0" indent="0" algn="ctr">
                        <a:spcBef>
                          <a:spcPts val="0"/>
                        </a:spcBef>
                        <a:spcAft>
                          <a:spcPts val="0"/>
                        </a:spcAft>
                        <a:buNone/>
                      </a:pPr>
                      <a:r>
                        <a:rPr lang="es" sz="900" dirty="0">
                          <a:solidFill>
                            <a:schemeClr val="dk1"/>
                          </a:solidFill>
                          <a:latin typeface="Chelsea Market"/>
                          <a:ea typeface="Chelsea Market"/>
                          <a:cs typeface="Chelsea Market"/>
                          <a:sym typeface="Chelsea Market"/>
                        </a:rPr>
                        <a:t>autor</a:t>
                      </a:r>
                      <a:r>
                        <a:rPr lang="es" sz="900" dirty="0" smtClean="0">
                          <a:solidFill>
                            <a:schemeClr val="dk1"/>
                          </a:solidFill>
                          <a:latin typeface="Chelsea Market"/>
                          <a:ea typeface="Chelsea Market"/>
                          <a:cs typeface="Chelsea Market"/>
                          <a:sym typeface="Chelsea Market"/>
                        </a:rPr>
                        <a:t>.</a:t>
                      </a:r>
                      <a:endParaRPr sz="900" dirty="0">
                        <a:solidFill>
                          <a:schemeClr val="dk1"/>
                        </a:solidFill>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1. Parte inicial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Referencias bibliográficas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i. Título (nombre del autor, nombre de la obra, lugar de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edicón, editorial, fecha de publicación).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ii. Presentación (lengua a la que está traducida, campo del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saber del que trata, nombre del traductor).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2. Núcleo textual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Antecedentes del autor (apartado opcional que ofrece información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sobre otras obras del autor, los temas de su especialidad, etc.)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b. Fuentes (cuáles fueron las fuentes utilizadas en el proceso de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elaboración de la obra.)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c. Propósito (opcional)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d. Organización de la obra (opcional)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e. Metodología (apartado opcional – es importante en las obras que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son resultado de un proceso de investigación.)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f. Contenidos (se exponen los temas tratados en cada parte de la obra)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3. Parte terminal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Crítica negativa (aspectos débiles, sugerencias) </a:t>
                      </a:r>
                      <a:endParaRPr sz="900" dirty="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b. Crítica positiva (aporte de la obra a la disciplina)</a:t>
                      </a:r>
                      <a:endParaRPr sz="900" dirty="0">
                        <a:latin typeface="Chelsea Market"/>
                        <a:ea typeface="Chelsea Market"/>
                        <a:cs typeface="Chelsea Market"/>
                        <a:sym typeface="Chelsea Market"/>
                      </a:endParaRPr>
                    </a:p>
                  </a:txBody>
                  <a:tcPr marL="91425" marR="91425" marT="91425" marB="91425" anchor="ctr">
                    <a:solidFill>
                      <a:schemeClr val="bg1"/>
                    </a:solidFill>
                  </a:tcPr>
                </a:tc>
              </a:tr>
              <a:tr h="1350532">
                <a:tc>
                  <a:txBody>
                    <a:bodyPr/>
                    <a:lstStyle/>
                    <a:p>
                      <a:pPr marL="0" lvl="0" indent="0" algn="ctr">
                        <a:spcBef>
                          <a:spcPts val="0"/>
                        </a:spcBef>
                        <a:spcAft>
                          <a:spcPts val="0"/>
                        </a:spcAft>
                        <a:buNone/>
                      </a:pPr>
                      <a:r>
                        <a:rPr lang="es" sz="900">
                          <a:latin typeface="Chelsea Market"/>
                          <a:ea typeface="Chelsea Market"/>
                          <a:cs typeface="Chelsea Market"/>
                          <a:sym typeface="Chelsea Market"/>
                        </a:rPr>
                        <a:t>sintesis tematica </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recapitulación de las ideasprincipales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de uno o más textos a incorporación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opiniones y datos de otros textos.</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permite que el autor restructure el texto sintetizado.</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según subtítulos. Las tramas textuales predominantes, como en la mayoría de los textos académicos, resultan la expositiva y la argumentativa.</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En cuanto a la síntesis temática, presenta las mismas características que la síntesis textual, con la diferencia de que el objeto tratado es un tema de estudio y no sólo un texto. </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None/>
                      </a:pPr>
                      <a:r>
                        <a:rPr lang="es" sz="900" dirty="0">
                          <a:solidFill>
                            <a:schemeClr val="dk1"/>
                          </a:solidFill>
                          <a:latin typeface="Chelsea Market"/>
                          <a:ea typeface="Chelsea Market"/>
                          <a:cs typeface="Chelsea Market"/>
                          <a:sym typeface="Chelsea Market"/>
                        </a:rPr>
                        <a:t>Por ejemplo: el desarrollo del concepto del otro en el niño, la equidad educativa, el concepto de aprendizaje, etcétera</a:t>
                      </a:r>
                      <a:endParaRPr sz="900" dirty="0">
                        <a:solidFill>
                          <a:schemeClr val="dk1"/>
                        </a:solidFill>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endParaRPr sz="900" dirty="0">
                        <a:solidFill>
                          <a:schemeClr val="dk1"/>
                        </a:solidFill>
                        <a:latin typeface="Chelsea Market"/>
                        <a:ea typeface="Chelsea Market"/>
                        <a:cs typeface="Chelsea Market"/>
                        <a:sym typeface="Chelsea Market"/>
                      </a:endParaRPr>
                    </a:p>
                  </a:txBody>
                  <a:tcPr marL="91425" marR="91425" marT="91425" marB="91425" anchor="ctr">
                    <a:solidFill>
                      <a:schemeClr val="bg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79736313"/>
              </p:ext>
            </p:extLst>
          </p:nvPr>
        </p:nvGraphicFramePr>
        <p:xfrm>
          <a:off x="238472" y="165610"/>
          <a:ext cx="8761690" cy="4755743"/>
        </p:xfrm>
        <a:graphic>
          <a:graphicData uri="http://schemas.openxmlformats.org/drawingml/2006/table">
            <a:tbl>
              <a:tblPr/>
              <a:tblGrid>
                <a:gridCol w="839779"/>
                <a:gridCol w="2702639"/>
                <a:gridCol w="2157573"/>
                <a:gridCol w="3061699"/>
              </a:tblGrid>
              <a:tr h="235084">
                <a:tc>
                  <a:txBody>
                    <a:bodyPr/>
                    <a:lstStyle/>
                    <a:p>
                      <a:pPr algn="ctr" rtl="0" fontAlgn="ctr">
                        <a:spcBef>
                          <a:spcPts val="0"/>
                        </a:spcBef>
                        <a:spcAft>
                          <a:spcPts val="0"/>
                        </a:spcAft>
                      </a:pPr>
                      <a:r>
                        <a:rPr lang="es-MX" sz="1100" b="1" i="0" u="none" strike="noStrike" dirty="0">
                          <a:solidFill>
                            <a:srgbClr val="000000"/>
                          </a:solidFill>
                          <a:effectLst/>
                          <a:latin typeface="Amatic SC" panose="020B0604020202020204" charset="-79"/>
                          <a:cs typeface="Amatic SC" panose="020B0604020202020204" charset="-79"/>
                        </a:rPr>
                        <a:t>Texto académico</a:t>
                      </a:r>
                      <a:r>
                        <a:rPr lang="es-MX" sz="1400" b="1" i="0" u="none" strike="noStrike" dirty="0">
                          <a:solidFill>
                            <a:srgbClr val="000000"/>
                          </a:solidFill>
                          <a:effectLst/>
                          <a:latin typeface="Amatic SC" panose="020B0604020202020204" charset="-79"/>
                          <a:cs typeface="Amatic SC" panose="020B0604020202020204" charset="-79"/>
                        </a:rPr>
                        <a:t> </a:t>
                      </a:r>
                      <a:endParaRPr lang="es-MX" sz="140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1200" b="1" i="0" u="none" strike="noStrike" dirty="0">
                          <a:solidFill>
                            <a:srgbClr val="000000"/>
                          </a:solidFill>
                          <a:effectLst/>
                          <a:latin typeface="Amatic SC" panose="020B0604020202020204" charset="-79"/>
                          <a:cs typeface="Amatic SC" panose="020B0604020202020204" charset="-79"/>
                        </a:rPr>
                        <a:t>características </a:t>
                      </a:r>
                      <a:endParaRPr lang="es-MX" sz="120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1200" b="1" i="0" u="none" strike="noStrike" dirty="0">
                          <a:solidFill>
                            <a:srgbClr val="000000"/>
                          </a:solidFill>
                          <a:effectLst/>
                          <a:latin typeface="Amatic SC" panose="020B0604020202020204" charset="-79"/>
                          <a:cs typeface="Amatic SC" panose="020B0604020202020204" charset="-79"/>
                        </a:rPr>
                        <a:t>función </a:t>
                      </a:r>
                      <a:endParaRPr lang="es-MX" sz="120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1200" b="1" i="0" u="none" strike="noStrike" dirty="0">
                          <a:solidFill>
                            <a:srgbClr val="000000"/>
                          </a:solidFill>
                          <a:effectLst/>
                          <a:latin typeface="Amatic SC" panose="020B0604020202020204" charset="-79"/>
                          <a:cs typeface="Amatic SC" panose="020B0604020202020204" charset="-79"/>
                        </a:rPr>
                        <a:t>Partes que los conforman </a:t>
                      </a:r>
                      <a:endParaRPr lang="es-MX" sz="120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035">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Ponencia</a:t>
                      </a:r>
                      <a:endParaRPr lang="es-MX" sz="1050" b="0" dirty="0">
                        <a:effectLst/>
                      </a:endParaRPr>
                    </a:p>
                  </a:txBody>
                  <a:tcPr marL="64072" marR="64072" marT="64072" marB="6407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Es un texto argumentativo que se elabora para ser expuesto a manera de una reflexión o tesis algún asunto académico particular. En ese sentido, una ponencia se encuentra dirigida hacia una comunidad académica que se encuentra ligada a una temática en especial.</a:t>
                      </a:r>
                      <a:endParaRPr lang="es-MX" sz="105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A través de convocatorias, para participar en eventos como: congresos, simposios, seminarios, audiencias, mesas redondas, teleconferencias, en general sesiones para hablar en público</a:t>
                      </a: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rtl="0" fontAlgn="ctr">
                        <a:spcBef>
                          <a:spcPts val="0"/>
                        </a:spcBef>
                        <a:spcAft>
                          <a:spcPts val="0"/>
                        </a:spcAft>
                        <a:buNone/>
                      </a:pPr>
                      <a:r>
                        <a:rPr lang="es-MX" sz="800" b="0" i="0" u="none" strike="noStrike" dirty="0" smtClean="0">
                          <a:solidFill>
                            <a:srgbClr val="000000"/>
                          </a:solidFill>
                          <a:effectLst/>
                          <a:latin typeface="Chelsea Market" panose="020B0604020202020204" charset="0"/>
                        </a:rPr>
                        <a:t>•Título,</a:t>
                      </a:r>
                      <a:r>
                        <a:rPr lang="es-MX" sz="800" b="0" i="0" u="none" strike="noStrike" baseline="0" dirty="0" smtClean="0">
                          <a:solidFill>
                            <a:srgbClr val="000000"/>
                          </a:solidFill>
                          <a:effectLst/>
                          <a:latin typeface="Chelsea Market" panose="020B0604020202020204" charset="0"/>
                        </a:rPr>
                        <a:t> a</a:t>
                      </a:r>
                      <a:r>
                        <a:rPr lang="es-MX" sz="800" b="0" i="0" u="none" strike="noStrike" dirty="0" smtClean="0">
                          <a:solidFill>
                            <a:srgbClr val="000000"/>
                          </a:solidFill>
                          <a:effectLst/>
                          <a:latin typeface="Chelsea Market" panose="020B0604020202020204" charset="0"/>
                        </a:rPr>
                        <a:t>utor o autores,</a:t>
                      </a:r>
                      <a:r>
                        <a:rPr lang="es-MX" sz="800" b="0" i="0" u="none" strike="noStrike" baseline="0" dirty="0" smtClean="0">
                          <a:solidFill>
                            <a:srgbClr val="000000"/>
                          </a:solidFill>
                          <a:effectLst/>
                          <a:latin typeface="Chelsea Market" panose="020B0604020202020204" charset="0"/>
                        </a:rPr>
                        <a:t> r</a:t>
                      </a:r>
                      <a:r>
                        <a:rPr lang="es-MX" sz="800" b="0" i="0" u="none" strike="noStrike" dirty="0" smtClean="0">
                          <a:solidFill>
                            <a:srgbClr val="000000"/>
                          </a:solidFill>
                          <a:effectLst/>
                          <a:latin typeface="Chelsea Market" panose="020B0604020202020204" charset="0"/>
                        </a:rPr>
                        <a:t>esumen,</a:t>
                      </a:r>
                      <a:r>
                        <a:rPr lang="es-MX" sz="800" b="0" i="0" u="none" strike="noStrike" baseline="0" dirty="0" smtClean="0">
                          <a:solidFill>
                            <a:srgbClr val="000000"/>
                          </a:solidFill>
                          <a:effectLst/>
                          <a:latin typeface="Chelsea Market" panose="020B0604020202020204" charset="0"/>
                        </a:rPr>
                        <a:t> p</a:t>
                      </a:r>
                      <a:r>
                        <a:rPr lang="es-MX" sz="800" b="0" i="0" u="none" strike="noStrike" dirty="0" smtClean="0">
                          <a:solidFill>
                            <a:srgbClr val="000000"/>
                          </a:solidFill>
                          <a:effectLst/>
                          <a:latin typeface="Chelsea Market" panose="020B0604020202020204" charset="0"/>
                        </a:rPr>
                        <a:t>alabras clave,</a:t>
                      </a:r>
                      <a:r>
                        <a:rPr lang="es-MX" sz="800" b="0" i="0" u="none" strike="noStrike" baseline="0" dirty="0" smtClean="0">
                          <a:solidFill>
                            <a:srgbClr val="000000"/>
                          </a:solidFill>
                          <a:effectLst/>
                          <a:latin typeface="Chelsea Market" panose="020B0604020202020204" charset="0"/>
                        </a:rPr>
                        <a:t> i</a:t>
                      </a:r>
                      <a:r>
                        <a:rPr lang="es-MX" sz="800" b="0" i="0" u="none" strike="noStrike" dirty="0" smtClean="0">
                          <a:solidFill>
                            <a:srgbClr val="000000"/>
                          </a:solidFill>
                          <a:effectLst/>
                          <a:latin typeface="Chelsea Market" panose="020B0604020202020204" charset="0"/>
                        </a:rPr>
                        <a:t>ntroducción,</a:t>
                      </a:r>
                      <a:r>
                        <a:rPr lang="es-MX" sz="800" b="0" i="0" u="none" strike="noStrike" baseline="0" dirty="0" smtClean="0">
                          <a:solidFill>
                            <a:srgbClr val="000000"/>
                          </a:solidFill>
                          <a:effectLst/>
                          <a:latin typeface="Chelsea Market" panose="020B0604020202020204" charset="0"/>
                        </a:rPr>
                        <a:t> m</a:t>
                      </a:r>
                      <a:r>
                        <a:rPr lang="es-MX" sz="800" b="0" i="0" u="none" strike="noStrike" dirty="0" smtClean="0">
                          <a:solidFill>
                            <a:srgbClr val="000000"/>
                          </a:solidFill>
                          <a:effectLst/>
                          <a:latin typeface="Chelsea Market" panose="020B0604020202020204" charset="0"/>
                        </a:rPr>
                        <a:t>arco referencial o estado del arte,</a:t>
                      </a:r>
                      <a:r>
                        <a:rPr lang="es-MX" sz="800" b="0" i="0" u="none" strike="noStrike" baseline="0" dirty="0" smtClean="0">
                          <a:solidFill>
                            <a:srgbClr val="000000"/>
                          </a:solidFill>
                          <a:effectLst/>
                          <a:latin typeface="Chelsea Market" panose="020B0604020202020204" charset="0"/>
                        </a:rPr>
                        <a:t> m</a:t>
                      </a:r>
                      <a:r>
                        <a:rPr lang="es-MX" sz="800" b="0" i="0" u="none" strike="noStrike" dirty="0" smtClean="0">
                          <a:solidFill>
                            <a:srgbClr val="000000"/>
                          </a:solidFill>
                          <a:effectLst/>
                          <a:latin typeface="Chelsea Market" panose="020B0604020202020204" charset="0"/>
                        </a:rPr>
                        <a:t>arco conceptual,</a:t>
                      </a:r>
                      <a:r>
                        <a:rPr lang="es-MX" sz="800" b="0" i="0" u="none" strike="noStrike" baseline="0" dirty="0" smtClean="0">
                          <a:solidFill>
                            <a:srgbClr val="000000"/>
                          </a:solidFill>
                          <a:effectLst/>
                          <a:latin typeface="Chelsea Market" panose="020B0604020202020204" charset="0"/>
                        </a:rPr>
                        <a:t> m</a:t>
                      </a:r>
                      <a:r>
                        <a:rPr lang="es-MX" sz="800" b="0" i="0" u="none" strike="noStrike" dirty="0" smtClean="0">
                          <a:solidFill>
                            <a:srgbClr val="000000"/>
                          </a:solidFill>
                          <a:effectLst/>
                          <a:latin typeface="Chelsea Market" panose="020B0604020202020204" charset="0"/>
                        </a:rPr>
                        <a:t>étodo,</a:t>
                      </a:r>
                      <a:r>
                        <a:rPr lang="es-MX" sz="800" b="0" i="0" u="none" strike="noStrike" baseline="0" dirty="0" smtClean="0">
                          <a:solidFill>
                            <a:srgbClr val="000000"/>
                          </a:solidFill>
                          <a:effectLst/>
                          <a:latin typeface="Chelsea Market" panose="020B0604020202020204" charset="0"/>
                        </a:rPr>
                        <a:t> r</a:t>
                      </a:r>
                      <a:r>
                        <a:rPr lang="es-MX" sz="800" b="0" i="0" u="none" strike="noStrike" dirty="0" smtClean="0">
                          <a:solidFill>
                            <a:srgbClr val="000000"/>
                          </a:solidFill>
                          <a:effectLst/>
                          <a:latin typeface="Chelsea Market" panose="020B0604020202020204" charset="0"/>
                        </a:rPr>
                        <a:t>esultados,</a:t>
                      </a:r>
                      <a:r>
                        <a:rPr lang="es-MX" sz="800" b="0" i="0" u="none" strike="noStrike" baseline="0" dirty="0" smtClean="0">
                          <a:solidFill>
                            <a:srgbClr val="000000"/>
                          </a:solidFill>
                          <a:effectLst/>
                          <a:latin typeface="Chelsea Market" panose="020B0604020202020204" charset="0"/>
                        </a:rPr>
                        <a:t> c</a:t>
                      </a:r>
                      <a:r>
                        <a:rPr lang="es-MX" sz="800" b="0" i="0" u="none" strike="noStrike" dirty="0" smtClean="0">
                          <a:solidFill>
                            <a:srgbClr val="000000"/>
                          </a:solidFill>
                          <a:effectLst/>
                          <a:latin typeface="Chelsea Market" panose="020B0604020202020204" charset="0"/>
                        </a:rPr>
                        <a:t>onclusión</a:t>
                      </a:r>
                      <a:r>
                        <a:rPr lang="es-MX" sz="800" b="0" i="0" u="none" strike="noStrike" baseline="0" dirty="0" smtClean="0">
                          <a:solidFill>
                            <a:srgbClr val="000000"/>
                          </a:solidFill>
                          <a:effectLst/>
                          <a:latin typeface="Chelsea Market" panose="020B0604020202020204" charset="0"/>
                        </a:rPr>
                        <a:t>, b</a:t>
                      </a:r>
                      <a:r>
                        <a:rPr lang="es-MX" sz="800" b="0" i="0" u="none" strike="noStrike" dirty="0" smtClean="0">
                          <a:solidFill>
                            <a:srgbClr val="000000"/>
                          </a:solidFill>
                          <a:effectLst/>
                          <a:latin typeface="Chelsea Market" panose="020B0604020202020204" charset="0"/>
                        </a:rPr>
                        <a:t>ibliografía.</a:t>
                      </a: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1942">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Proyecto de investigación</a:t>
                      </a:r>
                      <a:endParaRPr lang="es-MX" sz="1050" b="0" dirty="0">
                        <a:effectLst/>
                      </a:endParaRPr>
                    </a:p>
                  </a:txBody>
                  <a:tcPr marL="64072" marR="64072" marT="64072" marB="6407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Es un procedimiento científico destinado a recabar información y formular hipótesis sobre un determinado fenómeno social o científico. </a:t>
                      </a:r>
                      <a:endParaRPr lang="es-MX" sz="105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 Constituye el documento base del investigador, cuyas especificaciones le permiten orientarse al ejecutar el trabajo.</a:t>
                      </a:r>
                      <a:endParaRPr lang="es-MX" sz="105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rtl="0" fontAlgn="ctr">
                        <a:spcBef>
                          <a:spcPts val="0"/>
                        </a:spcBef>
                        <a:spcAft>
                          <a:spcPts val="0"/>
                        </a:spcAft>
                        <a:buFont typeface="Arial" panose="020B0604020202020204" pitchFamily="34" charset="0"/>
                        <a:buNone/>
                      </a:pPr>
                      <a:r>
                        <a:rPr lang="es-MX" sz="800" b="0" i="0" u="none" strike="noStrike" dirty="0" smtClean="0">
                          <a:solidFill>
                            <a:srgbClr val="000000"/>
                          </a:solidFill>
                          <a:effectLst/>
                          <a:latin typeface="Chelsea Market" panose="020B0604020202020204" charset="0"/>
                        </a:rPr>
                        <a:t>Conceptualización del problema de investigación,</a:t>
                      </a:r>
                      <a:r>
                        <a:rPr lang="es-MX" sz="800" b="0" i="0" u="none" strike="noStrike" baseline="0" dirty="0" smtClean="0">
                          <a:solidFill>
                            <a:srgbClr val="000000"/>
                          </a:solidFill>
                          <a:effectLst/>
                          <a:latin typeface="Chelsea Market" panose="020B0604020202020204" charset="0"/>
                        </a:rPr>
                        <a:t> elección de una metodología de investigación, población y variables de estudio, recogida de datos, estrategia de análisis, organización </a:t>
                      </a:r>
                      <a:r>
                        <a:rPr lang="es-MX" sz="800" b="0" i="0" u="none" strike="noStrike" baseline="0" smtClean="0">
                          <a:solidFill>
                            <a:srgbClr val="000000"/>
                          </a:solidFill>
                          <a:effectLst/>
                          <a:latin typeface="Chelsea Market" panose="020B0604020202020204" charset="0"/>
                        </a:rPr>
                        <a:t>de resultados.</a:t>
                      </a:r>
                      <a:endParaRPr lang="es-MX" sz="800" b="0" i="0" u="none" strike="noStrike" smtClean="0">
                        <a:solidFill>
                          <a:srgbClr val="000000"/>
                        </a:solidFill>
                        <a:effectLst/>
                        <a:latin typeface="Chelsea Market" panose="020B0604020202020204" charset="0"/>
                      </a:endParaRPr>
                    </a:p>
                    <a:p>
                      <a:pPr marL="171450" indent="-171450" algn="l" rtl="0" fontAlgn="ctr">
                        <a:spcBef>
                          <a:spcPts val="0"/>
                        </a:spcBef>
                        <a:spcAft>
                          <a:spcPts val="0"/>
                        </a:spcAft>
                        <a:buFont typeface="Arial" panose="020B0604020202020204" pitchFamily="34" charset="0"/>
                        <a:buChar char="•"/>
                      </a:pPr>
                      <a:endParaRPr lang="es-MX" sz="800" b="0" i="0" u="none" strike="noStrike" dirty="0">
                        <a:solidFill>
                          <a:srgbClr val="000000"/>
                        </a:solidFill>
                        <a:effectLst/>
                        <a:latin typeface="Chelsea Market" panose="020B0604020202020204" charset="0"/>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963">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Diario</a:t>
                      </a:r>
                      <a:endParaRPr lang="es-MX" sz="800" b="0" dirty="0">
                        <a:effectLst/>
                      </a:endParaRPr>
                    </a:p>
                  </a:txBody>
                  <a:tcPr marL="64072" marR="64072" marT="64072" marB="6407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800" b="0" i="0" u="none" strike="noStrike" dirty="0" smtClean="0">
                          <a:solidFill>
                            <a:srgbClr val="000000"/>
                          </a:solidFill>
                          <a:effectLst/>
                          <a:latin typeface="Chelsea Market" panose="020B0604020202020204" charset="0"/>
                        </a:rPr>
                        <a:t>Es una reflexión de lo que la docente ha logrado dentro o fuera del aula al llevar a la práctica la situación didáctica.</a:t>
                      </a:r>
                    </a:p>
                    <a:p>
                      <a:pPr algn="ctr"/>
                      <a:r>
                        <a:rPr lang="es-MX" sz="800" b="0" i="0" u="none" strike="noStrike" dirty="0" smtClean="0">
                          <a:solidFill>
                            <a:srgbClr val="000000"/>
                          </a:solidFill>
                          <a:effectLst/>
                          <a:latin typeface="Chelsea Market" panose="020B0604020202020204" charset="0"/>
                        </a:rPr>
                        <a:t>considerar que cuando escribimos, no solo es para nosotros, sino, más bien para que personas ajenas (autoridades inmediatas), comprendan lo que está registrado en el diario.</a:t>
                      </a:r>
                      <a:endParaRPr lang="es-MX" sz="800" dirty="0"/>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Es una estrategia y/o auto-evaluación de lo que realizamos día a día en nuestra aula con los alumnos.</a:t>
                      </a:r>
                    </a:p>
                    <a:p>
                      <a:pPr algn="ctr" rtl="0" fontAlgn="ctr">
                        <a:spcBef>
                          <a:spcPts val="0"/>
                        </a:spcBef>
                        <a:spcAft>
                          <a:spcPts val="0"/>
                        </a:spcAft>
                      </a:pP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Desarrollo de la actividad; sucesos;</a:t>
                      </a:r>
                      <a:r>
                        <a:rPr lang="es-MX" sz="800" b="0" i="0" u="none" strike="noStrike" baseline="0" dirty="0" smtClean="0">
                          <a:solidFill>
                            <a:srgbClr val="000000"/>
                          </a:solidFill>
                          <a:effectLst/>
                          <a:latin typeface="Chelsea Market" panose="020B0604020202020204" charset="0"/>
                        </a:rPr>
                        <a:t> r</a:t>
                      </a:r>
                      <a:r>
                        <a:rPr lang="es-MX" sz="800" b="0" i="0" u="none" strike="noStrike" dirty="0" smtClean="0">
                          <a:solidFill>
                            <a:srgbClr val="000000"/>
                          </a:solidFill>
                          <a:effectLst/>
                          <a:latin typeface="Chelsea Market" panose="020B0604020202020204" charset="0"/>
                        </a:rPr>
                        <a:t>eacciones y opiniones de los niños al realizar las actividades;</a:t>
                      </a:r>
                      <a:r>
                        <a:rPr lang="es-MX" sz="800" b="0" i="0" u="none" strike="noStrike" baseline="0" dirty="0" smtClean="0">
                          <a:solidFill>
                            <a:srgbClr val="000000"/>
                          </a:solidFill>
                          <a:effectLst/>
                          <a:latin typeface="Chelsea Market" panose="020B0604020202020204" charset="0"/>
                        </a:rPr>
                        <a:t> u</a:t>
                      </a:r>
                      <a:r>
                        <a:rPr lang="es-MX" sz="800" b="0" i="0" u="none" strike="noStrike" dirty="0" smtClean="0">
                          <a:solidFill>
                            <a:srgbClr val="000000"/>
                          </a:solidFill>
                          <a:effectLst/>
                          <a:latin typeface="Chelsea Market" panose="020B0604020202020204" charset="0"/>
                        </a:rPr>
                        <a:t>na autoevaluación breve</a:t>
                      </a:r>
                      <a:r>
                        <a:rPr lang="es-MX" sz="800" b="0" i="0" u="none" strike="noStrike" baseline="0" dirty="0" smtClean="0">
                          <a:solidFill>
                            <a:srgbClr val="000000"/>
                          </a:solidFill>
                          <a:effectLst/>
                          <a:latin typeface="Chelsea Market" panose="020B0604020202020204" charset="0"/>
                        </a:rPr>
                        <a:t> y</a:t>
                      </a:r>
                      <a:r>
                        <a:rPr lang="es-MX" sz="800" b="0" i="0" u="none" strike="noStrike" dirty="0" smtClean="0">
                          <a:solidFill>
                            <a:srgbClr val="000000"/>
                          </a:solidFill>
                          <a:effectLst/>
                          <a:latin typeface="Chelsea Market" panose="020B0604020202020204" charset="0"/>
                        </a:rPr>
                        <a:t> algún otro suceso o circunstancia que hayan afectado el desarrollo de la jornada, propuestas de mejora.</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7272">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800" b="0" i="0" u="none" strike="noStrike" dirty="0" smtClean="0">
                          <a:solidFill>
                            <a:srgbClr val="000000"/>
                          </a:solidFill>
                          <a:effectLst/>
                          <a:latin typeface="Chelsea Market" panose="020B0604020202020204" charset="0"/>
                        </a:rPr>
                        <a:t>Informe</a:t>
                      </a:r>
                      <a:r>
                        <a:rPr lang="es-MX" sz="800" b="0" i="0" u="none" strike="noStrike" baseline="0" dirty="0" smtClean="0">
                          <a:solidFill>
                            <a:srgbClr val="000000"/>
                          </a:solidFill>
                          <a:effectLst/>
                          <a:latin typeface="Chelsea Market" panose="020B0604020202020204" charset="0"/>
                        </a:rPr>
                        <a:t> de práctica</a:t>
                      </a:r>
                      <a:endParaRPr lang="es-MX" sz="800" b="0" dirty="0" smtClean="0">
                        <a:effectLst/>
                      </a:endParaRPr>
                    </a:p>
                    <a:p>
                      <a:pPr algn="ctr" rtl="0" fontAlgn="ctr">
                        <a:spcBef>
                          <a:spcPts val="0"/>
                        </a:spcBef>
                        <a:spcAft>
                          <a:spcPts val="0"/>
                        </a:spcAft>
                      </a:pPr>
                      <a:endParaRPr lang="es-MX" sz="1050" b="0" dirty="0">
                        <a:effectLst/>
                      </a:endParaRPr>
                    </a:p>
                  </a:txBody>
                  <a:tcPr marL="64072" marR="64072" marT="64072" marB="6407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Es un documento analítico-reflexivo del proceso de intervención que realizó el estudiante</a:t>
                      </a:r>
                    </a:p>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en su periodo de práctica profesional, un proceso de mejora que el estudiante realiza al</a:t>
                      </a:r>
                    </a:p>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momento de atender alguno de los problemas de la práctica o un proceso </a:t>
                      </a:r>
                      <a:r>
                        <a:rPr lang="es-MX" sz="800" b="0" i="0" u="none" strike="noStrike" dirty="0" err="1" smtClean="0">
                          <a:solidFill>
                            <a:srgbClr val="000000"/>
                          </a:solidFill>
                          <a:effectLst/>
                          <a:latin typeface="Chelsea Market" panose="020B0604020202020204" charset="0"/>
                        </a:rPr>
                        <a:t>autorreflexivo</a:t>
                      </a:r>
                      <a:r>
                        <a:rPr lang="es-MX" sz="800" b="0" i="0" u="none" strike="noStrike" dirty="0" smtClean="0">
                          <a:solidFill>
                            <a:srgbClr val="000000"/>
                          </a:solidFill>
                          <a:effectLst/>
                          <a:latin typeface="Chelsea Market" panose="020B0604020202020204" charset="0"/>
                        </a:rPr>
                        <a:t>.</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Da cuenta de tu experiencia en una empresa, precisamente durante el periodo de prácticas profesionales. </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Carátula o cubierta,</a:t>
                      </a:r>
                      <a:r>
                        <a:rPr lang="es-MX" sz="800" b="0" i="0" u="none" strike="noStrike" baseline="0" dirty="0" smtClean="0">
                          <a:solidFill>
                            <a:srgbClr val="000000"/>
                          </a:solidFill>
                          <a:effectLst/>
                          <a:latin typeface="Chelsea Market" panose="020B0604020202020204" charset="0"/>
                        </a:rPr>
                        <a:t> contenido detallado, introducción, resumen, descripción de las actividades, conclusión, anexos.</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1385">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800" b="0" i="0" u="none" strike="noStrike" dirty="0" smtClean="0">
                          <a:solidFill>
                            <a:srgbClr val="000000"/>
                          </a:solidFill>
                          <a:effectLst/>
                          <a:latin typeface="Chelsea Market" panose="020B0604020202020204" charset="0"/>
                        </a:rPr>
                        <a:t>Portafolio</a:t>
                      </a:r>
                      <a:endParaRPr lang="es-MX" sz="800" b="0" dirty="0" smtClean="0">
                        <a:effectLst/>
                      </a:endParaRPr>
                    </a:p>
                    <a:p>
                      <a:pPr algn="ctr" rtl="0" fontAlgn="ctr">
                        <a:spcBef>
                          <a:spcPts val="0"/>
                        </a:spcBef>
                        <a:spcAft>
                          <a:spcPts val="0"/>
                        </a:spcAft>
                      </a:pPr>
                      <a:endParaRPr lang="es-MX" sz="1050" b="0" dirty="0">
                        <a:effectLst/>
                      </a:endParaRPr>
                    </a:p>
                  </a:txBody>
                  <a:tcPr marL="64072" marR="64072" marT="64072" marB="64072"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Sistema de evaluación que consiste en la recolección de productos desarrollados por un alumno. De esta manera, el docente puede evaluar el trabajo del estudiante.</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Exhibe el esfuerzo, progreso y logros. Es</a:t>
                      </a:r>
                      <a:r>
                        <a:rPr lang="es-MX" sz="800" b="0" i="0" u="none" strike="noStrike" baseline="0" dirty="0" smtClean="0">
                          <a:solidFill>
                            <a:srgbClr val="000000"/>
                          </a:solidFill>
                          <a:effectLst/>
                          <a:latin typeface="Chelsea Market" panose="020B0604020202020204" charset="0"/>
                        </a:rPr>
                        <a:t> </a:t>
                      </a:r>
                      <a:r>
                        <a:rPr lang="es-MX" sz="800" b="0" i="0" u="none" strike="noStrike" dirty="0" smtClean="0">
                          <a:solidFill>
                            <a:srgbClr val="000000"/>
                          </a:solidFill>
                          <a:effectLst/>
                          <a:latin typeface="Chelsea Market" panose="020B0604020202020204" charset="0"/>
                        </a:rPr>
                        <a:t>una forma de evaluación que permite monitorear el proceso de aprendizaje por el profesor y por el mismo estudiante.</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spcBef>
                          <a:spcPts val="0"/>
                        </a:spcBef>
                        <a:spcAft>
                          <a:spcPts val="0"/>
                        </a:spcAft>
                      </a:pPr>
                      <a:r>
                        <a:rPr lang="es-MX" sz="800" b="0" i="0" u="none" strike="noStrike" dirty="0" smtClean="0">
                          <a:solidFill>
                            <a:srgbClr val="000000"/>
                          </a:solidFill>
                          <a:effectLst/>
                          <a:latin typeface="Chelsea Market" panose="020B0604020202020204" charset="0"/>
                        </a:rPr>
                        <a:t>Propósito, evidencias, criterios de evaluación.</a:t>
                      </a:r>
                      <a:endParaRPr lang="es-MX" sz="800" b="0" dirty="0">
                        <a:effectLst/>
                      </a:endParaRPr>
                    </a:p>
                  </a:txBody>
                  <a:tcPr marL="64072" marR="64072" marT="64072" marB="640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542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CuadroTexto 1"/>
          <p:cNvSpPr txBox="1"/>
          <p:nvPr/>
        </p:nvSpPr>
        <p:spPr>
          <a:xfrm>
            <a:off x="323528" y="339502"/>
            <a:ext cx="7416824" cy="4616648"/>
          </a:xfrm>
          <a:prstGeom prst="rect">
            <a:avLst/>
          </a:prstGeom>
          <a:solidFill>
            <a:schemeClr val="bg1">
              <a:alpha val="74000"/>
            </a:schemeClr>
          </a:solidFill>
        </p:spPr>
        <p:txBody>
          <a:bodyPr wrap="square" rtlCol="0">
            <a:spAutoFit/>
          </a:bodyPr>
          <a:lstStyle/>
          <a:p>
            <a:pPr algn="ctr"/>
            <a:r>
              <a:rPr lang="es-MX" sz="2400" dirty="0" smtClean="0">
                <a:latin typeface="KG Cold Coffee" panose="02000505000000020004" pitchFamily="2" charset="0"/>
                <a:ea typeface="Chelsea Market" panose="02000000000000000000" pitchFamily="2" charset="0"/>
              </a:rPr>
              <a:t>NOTA REFLEXIVA</a:t>
            </a:r>
          </a:p>
          <a:p>
            <a:pPr algn="ctr"/>
            <a:r>
              <a:rPr lang="es-MX" sz="1500" dirty="0" smtClean="0">
                <a:latin typeface="Chelsea Market" panose="02000000000000000000" pitchFamily="2" charset="0"/>
                <a:ea typeface="Chelsea Market" panose="02000000000000000000" pitchFamily="2" charset="0"/>
              </a:rPr>
              <a:t>Considero que mediante la elaboración del cuadro comparativo se me permitió identificar las características y funciones de cada uno de los subgéneros para lograr consolidar un aprendizaje significativo sobre los géneros literarios y académicos.</a:t>
            </a:r>
          </a:p>
          <a:p>
            <a:pPr algn="ctr"/>
            <a:r>
              <a:rPr lang="es-MX" sz="1500" dirty="0" smtClean="0">
                <a:latin typeface="Chelsea Market" panose="02000000000000000000" pitchFamily="2" charset="0"/>
                <a:ea typeface="Chelsea Market" panose="02000000000000000000" pitchFamily="2" charset="0"/>
              </a:rPr>
              <a:t>Entre mis fortalezas destaco la búsqueda de información para lograr ampliar conceptos y temas abordados y de esta manera proveer un panorama mas significativo para su comprensión, mi participación activa dentro de mi equipo de trabajo y mi responsabilidad.</a:t>
            </a:r>
          </a:p>
          <a:p>
            <a:pPr algn="ctr"/>
            <a:r>
              <a:rPr lang="es-MX" sz="1500" dirty="0" smtClean="0">
                <a:latin typeface="Chelsea Market" panose="02000000000000000000" pitchFamily="2" charset="0"/>
                <a:ea typeface="Chelsea Market" panose="02000000000000000000" pitchFamily="2" charset="0"/>
              </a:rPr>
              <a:t>Desarrolle algunas competencias enmarcadas en el curso ya que </a:t>
            </a:r>
          </a:p>
          <a:p>
            <a:pPr algn="ctr"/>
            <a:r>
              <a:rPr lang="es-MX" sz="1500" dirty="0">
                <a:latin typeface="Chelsea Market" panose="02000000000000000000" pitchFamily="2" charset="0"/>
                <a:ea typeface="Chelsea Market" panose="02000000000000000000" pitchFamily="2" charset="0"/>
              </a:rPr>
              <a:t>  </a:t>
            </a:r>
            <a:r>
              <a:rPr lang="es-MX" sz="1500" dirty="0" smtClean="0">
                <a:latin typeface="Chelsea Market" panose="02000000000000000000" pitchFamily="2" charset="0"/>
                <a:ea typeface="Chelsea Market" panose="02000000000000000000" pitchFamily="2" charset="0"/>
              </a:rPr>
              <a:t>utilice </a:t>
            </a:r>
            <a:r>
              <a:rPr lang="es-MX" sz="1500" dirty="0">
                <a:latin typeface="Chelsea Market" panose="02000000000000000000" pitchFamily="2" charset="0"/>
                <a:ea typeface="Chelsea Market" panose="02000000000000000000" pitchFamily="2" charset="0"/>
              </a:rPr>
              <a:t>la comprensión lectora para ampliar </a:t>
            </a:r>
            <a:r>
              <a:rPr lang="es-MX" sz="1500" dirty="0" smtClean="0">
                <a:latin typeface="Chelsea Market" panose="02000000000000000000" pitchFamily="2" charset="0"/>
                <a:ea typeface="Chelsea Market" panose="02000000000000000000" pitchFamily="2" charset="0"/>
              </a:rPr>
              <a:t>mis conocimientos </a:t>
            </a:r>
            <a:r>
              <a:rPr lang="es-MX" sz="1500" dirty="0">
                <a:latin typeface="Chelsea Market" panose="02000000000000000000" pitchFamily="2" charset="0"/>
                <a:ea typeface="Chelsea Market" panose="02000000000000000000" pitchFamily="2" charset="0"/>
              </a:rPr>
              <a:t>y como insumo para la producción de textos </a:t>
            </a:r>
            <a:r>
              <a:rPr lang="es-MX" sz="1500" dirty="0" smtClean="0">
                <a:latin typeface="Chelsea Market" panose="02000000000000000000" pitchFamily="2" charset="0"/>
                <a:ea typeface="Chelsea Market" panose="02000000000000000000" pitchFamily="2" charset="0"/>
              </a:rPr>
              <a:t>académicos y lo más importante, diferencie </a:t>
            </a:r>
            <a:r>
              <a:rPr lang="es-MX" sz="1500" dirty="0">
                <a:latin typeface="Chelsea Market" panose="02000000000000000000" pitchFamily="2" charset="0"/>
                <a:ea typeface="Chelsea Market" panose="02000000000000000000" pitchFamily="2" charset="0"/>
              </a:rPr>
              <a:t>las características particulares de los géneros discursivos que se utilizan en el ámbito de la actividad académica para orientar la elaboración de </a:t>
            </a:r>
            <a:r>
              <a:rPr lang="es-MX" sz="1500" dirty="0" smtClean="0">
                <a:latin typeface="Chelsea Market" panose="02000000000000000000" pitchFamily="2" charset="0"/>
                <a:ea typeface="Chelsea Market" panose="02000000000000000000" pitchFamily="2" charset="0"/>
              </a:rPr>
              <a:t>mis producciones escritas.</a:t>
            </a:r>
          </a:p>
          <a:p>
            <a:pPr algn="ctr"/>
            <a:r>
              <a:rPr lang="es-ES_tradnl" sz="1500" dirty="0">
                <a:solidFill>
                  <a:schemeClr val="tx1"/>
                </a:solidFill>
                <a:latin typeface="Chelsea Market" pitchFamily="2" charset="0"/>
                <a:ea typeface="Chelsea Market" pitchFamily="2" charset="0"/>
              </a:rPr>
              <a:t>El </a:t>
            </a:r>
            <a:r>
              <a:rPr lang="es-ES_tradnl" sz="1500" dirty="0" smtClean="0">
                <a:solidFill>
                  <a:schemeClr val="tx1"/>
                </a:solidFill>
                <a:latin typeface="Chelsea Market" pitchFamily="2" charset="0"/>
                <a:ea typeface="Chelsea Market" pitchFamily="2" charset="0"/>
              </a:rPr>
              <a:t>haber </a:t>
            </a:r>
            <a:r>
              <a:rPr lang="es-ES_tradnl" sz="1500" dirty="0">
                <a:solidFill>
                  <a:schemeClr val="tx1"/>
                </a:solidFill>
                <a:latin typeface="Chelsea Market" pitchFamily="2" charset="0"/>
                <a:ea typeface="Chelsea Market" pitchFamily="2" charset="0"/>
              </a:rPr>
              <a:t>comprendido </a:t>
            </a:r>
            <a:r>
              <a:rPr lang="es-ES_tradnl" sz="1500" dirty="0" smtClean="0">
                <a:solidFill>
                  <a:schemeClr val="tx1"/>
                </a:solidFill>
                <a:latin typeface="Chelsea Market" pitchFamily="2" charset="0"/>
                <a:ea typeface="Chelsea Market" pitchFamily="2" charset="0"/>
              </a:rPr>
              <a:t>dichos géneros me </a:t>
            </a:r>
            <a:r>
              <a:rPr lang="es-ES_tradnl" sz="1500" dirty="0">
                <a:solidFill>
                  <a:schemeClr val="tx1"/>
                </a:solidFill>
                <a:latin typeface="Chelsea Market" pitchFamily="2" charset="0"/>
                <a:ea typeface="Chelsea Market" pitchFamily="2" charset="0"/>
              </a:rPr>
              <a:t>facilitan </a:t>
            </a:r>
            <a:r>
              <a:rPr lang="es-ES_tradnl" sz="1500" dirty="0">
                <a:latin typeface="Chelsea Market" pitchFamily="2" charset="0"/>
                <a:ea typeface="Chelsea Market" pitchFamily="2" charset="0"/>
              </a:rPr>
              <a:t>co</a:t>
            </a:r>
            <a:r>
              <a:rPr lang="es-ES_tradnl" sz="1500" dirty="0">
                <a:solidFill>
                  <a:schemeClr val="tx1"/>
                </a:solidFill>
                <a:latin typeface="Chelsea Market" pitchFamily="2" charset="0"/>
                <a:ea typeface="Chelsea Market" pitchFamily="2" charset="0"/>
              </a:rPr>
              <a:t>mo futura educadora, lograr redactar y revisar mis textos de manera significativa, </a:t>
            </a:r>
            <a:r>
              <a:rPr lang="es-MX" sz="1500" dirty="0" smtClean="0">
                <a:solidFill>
                  <a:schemeClr val="tx1"/>
                </a:solidFill>
                <a:latin typeface="Chelsea Market" pitchFamily="2" charset="0"/>
                <a:ea typeface="Chelsea Market" pitchFamily="2" charset="0"/>
              </a:rPr>
              <a:t>que estos logren ser coherentes, claros </a:t>
            </a:r>
            <a:r>
              <a:rPr lang="es-MX" sz="1500" dirty="0">
                <a:solidFill>
                  <a:schemeClr val="tx1"/>
                </a:solidFill>
                <a:latin typeface="Chelsea Market" pitchFamily="2" charset="0"/>
                <a:ea typeface="Chelsea Market" pitchFamily="2" charset="0"/>
              </a:rPr>
              <a:t>y </a:t>
            </a:r>
            <a:r>
              <a:rPr lang="es-MX" sz="1500" dirty="0" smtClean="0">
                <a:solidFill>
                  <a:schemeClr val="tx1"/>
                </a:solidFill>
                <a:latin typeface="Chelsea Market" pitchFamily="2" charset="0"/>
                <a:ea typeface="Chelsea Market" pitchFamily="2" charset="0"/>
              </a:rPr>
              <a:t>correctos, acorde a cada uno de los géneros.</a:t>
            </a:r>
            <a:endParaRPr lang="es-MX" sz="1500" dirty="0">
              <a:solidFill>
                <a:schemeClr val="tx1"/>
              </a:solidFill>
              <a:latin typeface="Chelsea Market" pitchFamily="2" charset="0"/>
              <a:ea typeface="Chelsea Market" pitchFamily="2" charset="0"/>
            </a:endParaRPr>
          </a:p>
        </p:txBody>
      </p:sp>
      <p:pic>
        <p:nvPicPr>
          <p:cNvPr id="5" name="Picture 2" descr="Resultado de imagen para melonheadz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902"/>
          <a:stretch/>
        </p:blipFill>
        <p:spPr bwMode="auto">
          <a:xfrm>
            <a:off x="7593538" y="2077477"/>
            <a:ext cx="1695190" cy="295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1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CuadroTexto 1"/>
          <p:cNvSpPr txBox="1"/>
          <p:nvPr/>
        </p:nvSpPr>
        <p:spPr>
          <a:xfrm>
            <a:off x="385177" y="401924"/>
            <a:ext cx="7145788" cy="4339650"/>
          </a:xfrm>
          <a:prstGeom prst="rect">
            <a:avLst/>
          </a:prstGeom>
          <a:solidFill>
            <a:schemeClr val="bg1">
              <a:alpha val="74000"/>
            </a:schemeClr>
          </a:solidFill>
        </p:spPr>
        <p:txBody>
          <a:bodyPr wrap="square" rtlCol="0">
            <a:spAutoFit/>
          </a:bodyPr>
          <a:lstStyle/>
          <a:p>
            <a:pPr algn="ctr"/>
            <a:r>
              <a:rPr lang="es-MX" sz="3600" smtClean="0">
                <a:latin typeface="KG Cold Coffee" panose="02000505000000020004" pitchFamily="2" charset="0"/>
                <a:ea typeface="Chelsea Market" panose="02000000000000000000" pitchFamily="2" charset="0"/>
              </a:rPr>
              <a:t>CONCLUSIÓN </a:t>
            </a:r>
            <a:endParaRPr lang="es-MX" sz="3600" dirty="0" smtClean="0">
              <a:latin typeface="KG Cold Coffee" panose="02000505000000020004" pitchFamily="2" charset="0"/>
              <a:ea typeface="Chelsea Market" panose="02000000000000000000" pitchFamily="2" charset="0"/>
            </a:endParaRPr>
          </a:p>
          <a:p>
            <a:pPr algn="ctr"/>
            <a:r>
              <a:rPr lang="es-MX" sz="2000" dirty="0" smtClean="0">
                <a:latin typeface="Chelsea Market" panose="02000000000000000000" pitchFamily="2" charset="0"/>
                <a:ea typeface="Chelsea Market" panose="02000000000000000000" pitchFamily="2" charset="0"/>
              </a:rPr>
              <a:t>Identificar las características de cada género literario y académico resulta útil para todo lector y publico en general, ya que cada uno cumple una función especifica y requiere de </a:t>
            </a:r>
            <a:r>
              <a:rPr lang="es-MX" sz="2000" dirty="0" smtClean="0">
                <a:latin typeface="Chelsea Market" panose="02000000000000000000" pitchFamily="2" charset="0"/>
                <a:ea typeface="Chelsea Market" panose="02000000000000000000" pitchFamily="2" charset="0"/>
              </a:rPr>
              <a:t>reconocerse </a:t>
            </a:r>
            <a:r>
              <a:rPr lang="es-MX" sz="2000" dirty="0" smtClean="0">
                <a:latin typeface="Chelsea Market" panose="02000000000000000000" pitchFamily="2" charset="0"/>
                <a:ea typeface="Chelsea Market" panose="02000000000000000000" pitchFamily="2" charset="0"/>
              </a:rPr>
              <a:t>tanto para poder ser comprendida al momento de leer como para redactar y hacerlo de manera significativa.</a:t>
            </a:r>
          </a:p>
          <a:p>
            <a:pPr algn="ctr"/>
            <a:r>
              <a:rPr lang="es-MX" sz="2000" dirty="0" smtClean="0">
                <a:solidFill>
                  <a:schemeClr val="tx1"/>
                </a:solidFill>
                <a:latin typeface="Chelsea Market" panose="02000000000000000000" pitchFamily="2" charset="0"/>
                <a:ea typeface="Chelsea Market" panose="02000000000000000000" pitchFamily="2" charset="0"/>
              </a:rPr>
              <a:t>Hay un sinfín de subgéneros en cada genero literario por lo que resulta importante entender de manera general y especifica a que publico se dirige, en que ámbito se emplea y que significatividad cumple.</a:t>
            </a:r>
            <a:endParaRPr lang="es-MX" sz="2000" dirty="0">
              <a:solidFill>
                <a:schemeClr val="tx1"/>
              </a:solidFill>
              <a:latin typeface="Chelsea Market" pitchFamily="2" charset="0"/>
              <a:ea typeface="Chelsea Market" pitchFamily="2" charset="0"/>
            </a:endParaRPr>
          </a:p>
        </p:txBody>
      </p:sp>
      <p:pic>
        <p:nvPicPr>
          <p:cNvPr id="5" name="Picture 2" descr="Resultado de imagen para melonheadz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902"/>
          <a:stretch/>
        </p:blipFill>
        <p:spPr bwMode="auto">
          <a:xfrm>
            <a:off x="7593538" y="2077477"/>
            <a:ext cx="1695190" cy="295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1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CuadroTexto 1"/>
          <p:cNvSpPr txBox="1"/>
          <p:nvPr/>
        </p:nvSpPr>
        <p:spPr>
          <a:xfrm>
            <a:off x="1547664" y="405415"/>
            <a:ext cx="7488832" cy="4647426"/>
          </a:xfrm>
          <a:prstGeom prst="rect">
            <a:avLst/>
          </a:prstGeom>
          <a:solidFill>
            <a:schemeClr val="bg1">
              <a:alpha val="74000"/>
            </a:schemeClr>
          </a:solidFill>
        </p:spPr>
        <p:txBody>
          <a:bodyPr wrap="square" rtlCol="0">
            <a:spAutoFit/>
          </a:bodyPr>
          <a:lstStyle/>
          <a:p>
            <a:pPr algn="ctr"/>
            <a:r>
              <a:rPr lang="es-MX" sz="2000" dirty="0" smtClean="0">
                <a:latin typeface="KG Cold Coffee" panose="02000505000000020004" pitchFamily="2" charset="0"/>
                <a:ea typeface="Chelsea Market" panose="02000000000000000000" pitchFamily="2" charset="0"/>
              </a:rPr>
              <a:t>BIBLIOGRAFIA</a:t>
            </a:r>
          </a:p>
          <a:p>
            <a:pPr marL="171450" indent="-171450">
              <a:buFont typeface="Arial" panose="020B0604020202020204" pitchFamily="34" charset="0"/>
              <a:buChar char="•"/>
            </a:pPr>
            <a:r>
              <a:rPr lang="es-MX" sz="1200" dirty="0" smtClean="0">
                <a:latin typeface="Chelsea Market" panose="02000000000000000000" pitchFamily="2" charset="0"/>
                <a:ea typeface="Chelsea Market" panose="02000000000000000000" pitchFamily="2" charset="0"/>
              </a:rPr>
              <a:t>Álvarez </a:t>
            </a:r>
            <a:r>
              <a:rPr lang="es-MX" sz="1200" dirty="0">
                <a:latin typeface="Chelsea Market" panose="02000000000000000000" pitchFamily="2" charset="0"/>
                <a:ea typeface="Chelsea Market" panose="02000000000000000000" pitchFamily="2" charset="0"/>
              </a:rPr>
              <a:t>Angulo, T. (2011). Revisar y escribir textos académicos en la formación del profesorado. En Revista Complutense de Educación, Vol. 22, Núm. 2 (2011) 269-294, ISSN: 1130-2496. [En línea]. Disponible </a:t>
            </a:r>
            <a:r>
              <a:rPr lang="es-MX" sz="1200" dirty="0" err="1" smtClean="0">
                <a:latin typeface="Chelsea Market" panose="02000000000000000000" pitchFamily="2" charset="0"/>
                <a:ea typeface="Chelsea Market" panose="02000000000000000000" pitchFamily="2" charset="0"/>
              </a:rPr>
              <a:t>en:http</a:t>
            </a:r>
            <a:r>
              <a:rPr lang="es-MX" sz="1200" dirty="0">
                <a:latin typeface="Chelsea Market" panose="02000000000000000000" pitchFamily="2" charset="0"/>
                <a:ea typeface="Chelsea Market" panose="02000000000000000000" pitchFamily="2" charset="0"/>
              </a:rPr>
              <a:t>://revistas.ucm.es/</a:t>
            </a:r>
            <a:r>
              <a:rPr lang="es-MX" sz="1200" dirty="0" err="1">
                <a:latin typeface="Chelsea Market" panose="02000000000000000000" pitchFamily="2" charset="0"/>
                <a:ea typeface="Chelsea Market" panose="02000000000000000000" pitchFamily="2" charset="0"/>
              </a:rPr>
              <a:t>index.php</a:t>
            </a:r>
            <a:r>
              <a:rPr lang="es-MX" sz="1200" dirty="0">
                <a:latin typeface="Chelsea Market" panose="02000000000000000000" pitchFamily="2" charset="0"/>
                <a:ea typeface="Chelsea Market" panose="02000000000000000000" pitchFamily="2" charset="0"/>
              </a:rPr>
              <a:t>/RCED</a:t>
            </a:r>
            <a:r>
              <a:rPr lang="es-MX" sz="1200" dirty="0" smtClean="0">
                <a:latin typeface="Chelsea Market" panose="02000000000000000000" pitchFamily="2" charset="0"/>
                <a:ea typeface="Chelsea Market" panose="02000000000000000000" pitchFamily="2" charset="0"/>
              </a:rPr>
              <a:t>/ </a:t>
            </a:r>
            <a:r>
              <a:rPr lang="es-MX" sz="1200" dirty="0" err="1" smtClean="0">
                <a:latin typeface="Chelsea Market" panose="02000000000000000000" pitchFamily="2" charset="0"/>
                <a:ea typeface="Chelsea Market" panose="02000000000000000000" pitchFamily="2" charset="0"/>
              </a:rPr>
              <a:t>article</a:t>
            </a:r>
            <a:r>
              <a:rPr lang="es-MX" sz="1200" dirty="0" smtClean="0">
                <a:latin typeface="Chelsea Market" panose="02000000000000000000" pitchFamily="2" charset="0"/>
                <a:ea typeface="Chelsea Market" panose="02000000000000000000" pitchFamily="2" charset="0"/>
              </a:rPr>
              <a:t>/</a:t>
            </a:r>
            <a:r>
              <a:rPr lang="es-MX" sz="1200" dirty="0" err="1" smtClean="0">
                <a:latin typeface="Chelsea Market" panose="02000000000000000000" pitchFamily="2" charset="0"/>
                <a:ea typeface="Chelsea Market" panose="02000000000000000000" pitchFamily="2" charset="0"/>
              </a:rPr>
              <a:t>viewFile</a:t>
            </a:r>
            <a:r>
              <a:rPr lang="es-MX" sz="1200" dirty="0" smtClean="0">
                <a:latin typeface="Chelsea Market" panose="02000000000000000000" pitchFamily="2" charset="0"/>
                <a:ea typeface="Chelsea Market" panose="02000000000000000000" pitchFamily="2" charset="0"/>
              </a:rPr>
              <a:t>/38493/37231 </a:t>
            </a:r>
            <a:endParaRPr lang="es-MX" sz="1200" dirty="0">
              <a:latin typeface="Chelsea Market" panose="02000000000000000000" pitchFamily="2" charset="0"/>
              <a:ea typeface="Chelsea Market" panose="02000000000000000000" pitchFamily="2" charset="0"/>
            </a:endParaRPr>
          </a:p>
          <a:p>
            <a:pPr marL="171450" indent="-171450">
              <a:buFont typeface="Arial" panose="020B0604020202020204" pitchFamily="34" charset="0"/>
              <a:buChar char="•"/>
            </a:pPr>
            <a:r>
              <a:rPr lang="es-MX" sz="1200" dirty="0" err="1">
                <a:latin typeface="Chelsea Market" panose="02000000000000000000" pitchFamily="2" charset="0"/>
                <a:ea typeface="Chelsea Market" panose="02000000000000000000" pitchFamily="2" charset="0"/>
              </a:rPr>
              <a:t>Bozu</a:t>
            </a:r>
            <a:r>
              <a:rPr lang="es-MX" sz="1200" dirty="0">
                <a:latin typeface="Chelsea Market" panose="02000000000000000000" pitchFamily="2" charset="0"/>
                <a:ea typeface="Chelsea Market" panose="02000000000000000000" pitchFamily="2" charset="0"/>
              </a:rPr>
              <a:t>, Z. (2012). Cómo elaborar un portafolio para mejorar la docencia universitaria una experiencia de formación del profesorado novel. Barcelona: ICE y Ediciones Octaedro. [En línea]. Disponible en: http://www.ub.edu/ice/sites/default/files/docs/qdu/23cuaderno.pdf </a:t>
            </a:r>
          </a:p>
          <a:p>
            <a:pPr marL="171450" indent="-171450">
              <a:buFont typeface="Arial" panose="020B0604020202020204" pitchFamily="34" charset="0"/>
              <a:buChar char="•"/>
            </a:pPr>
            <a:r>
              <a:rPr lang="es-MX" sz="1200" dirty="0" err="1">
                <a:latin typeface="Chelsea Market" panose="02000000000000000000" pitchFamily="2" charset="0"/>
                <a:ea typeface="Chelsea Market" panose="02000000000000000000" pitchFamily="2" charset="0"/>
              </a:rPr>
              <a:t>Camps</a:t>
            </a:r>
            <a:r>
              <a:rPr lang="es-MX" sz="1200" dirty="0">
                <a:latin typeface="Chelsea Market" panose="02000000000000000000" pitchFamily="2" charset="0"/>
                <a:ea typeface="Chelsea Market" panose="02000000000000000000" pitchFamily="2" charset="0"/>
              </a:rPr>
              <a:t> </a:t>
            </a:r>
            <a:r>
              <a:rPr lang="es-MX" sz="1200" dirty="0" err="1">
                <a:latin typeface="Chelsea Market" panose="02000000000000000000" pitchFamily="2" charset="0"/>
                <a:ea typeface="Chelsea Market" panose="02000000000000000000" pitchFamily="2" charset="0"/>
              </a:rPr>
              <a:t>Mundó</a:t>
            </a:r>
            <a:r>
              <a:rPr lang="es-MX" sz="1200" dirty="0">
                <a:latin typeface="Chelsea Market" panose="02000000000000000000" pitchFamily="2" charset="0"/>
                <a:ea typeface="Chelsea Market" panose="02000000000000000000" pitchFamily="2" charset="0"/>
              </a:rPr>
              <a:t>, A. y Castelló </a:t>
            </a:r>
            <a:r>
              <a:rPr lang="es-MX" sz="1200" dirty="0" err="1">
                <a:latin typeface="Chelsea Market" panose="02000000000000000000" pitchFamily="2" charset="0"/>
                <a:ea typeface="Chelsea Market" panose="02000000000000000000" pitchFamily="2" charset="0"/>
              </a:rPr>
              <a:t>Badía</a:t>
            </a:r>
            <a:r>
              <a:rPr lang="es-MX" sz="1200" dirty="0">
                <a:latin typeface="Chelsea Market" panose="02000000000000000000" pitchFamily="2" charset="0"/>
                <a:ea typeface="Chelsea Market" panose="02000000000000000000" pitchFamily="2" charset="0"/>
              </a:rPr>
              <a:t>, M. (2013). La escritura académica en la universidad. En Revista de Docencia Universitaria, Vol. 11(1), Enero-Abril 2013, 17-36, ISSN: 1887-4592. [En línea]. Disponible en: http://red-u.net/redu/index.php/REDU/article/view/579 -</a:t>
            </a:r>
          </a:p>
          <a:p>
            <a:pPr marL="171450" indent="-171450">
              <a:buFont typeface="Arial" panose="020B0604020202020204" pitchFamily="34" charset="0"/>
              <a:buChar char="•"/>
            </a:pPr>
            <a:r>
              <a:rPr lang="es-MX" sz="1200" dirty="0">
                <a:latin typeface="Chelsea Market" panose="02000000000000000000" pitchFamily="2" charset="0"/>
                <a:ea typeface="Chelsea Market" panose="02000000000000000000" pitchFamily="2" charset="0"/>
              </a:rPr>
              <a:t>EGE. (2013). Manual para la elaboración de textos académicos de la Escuela de Graduados en Educación. Universidad </a:t>
            </a:r>
            <a:r>
              <a:rPr lang="es-MX" sz="1200" dirty="0" err="1">
                <a:latin typeface="Chelsea Market" panose="02000000000000000000" pitchFamily="2" charset="0"/>
                <a:ea typeface="Chelsea Market" panose="02000000000000000000" pitchFamily="2" charset="0"/>
              </a:rPr>
              <a:t>TECVirtual</a:t>
            </a:r>
            <a:r>
              <a:rPr lang="es-MX" sz="1200" dirty="0">
                <a:latin typeface="Chelsea Market" panose="02000000000000000000" pitchFamily="2" charset="0"/>
                <a:ea typeface="Chelsea Market" panose="02000000000000000000" pitchFamily="2" charset="0"/>
              </a:rPr>
              <a:t> del Sistema Tecnológico de Monterrey. Enero, 2013. [En línea]. Disponible </a:t>
            </a:r>
            <a:r>
              <a:rPr lang="es-MX" sz="1200" dirty="0" smtClean="0">
                <a:latin typeface="Chelsea Market" panose="02000000000000000000" pitchFamily="2" charset="0"/>
                <a:ea typeface="Chelsea Market" panose="02000000000000000000" pitchFamily="2" charset="0"/>
              </a:rPr>
              <a:t>en: http</a:t>
            </a:r>
            <a:r>
              <a:rPr lang="es-MX" sz="1200" dirty="0">
                <a:latin typeface="Chelsea Market" panose="02000000000000000000" pitchFamily="2" charset="0"/>
                <a:ea typeface="Chelsea Market" panose="02000000000000000000" pitchFamily="2" charset="0"/>
              </a:rPr>
              <a:t>://ftp.ruv.itesm.mx/pub/portal/crea/manual_ege.pdf     </a:t>
            </a:r>
          </a:p>
          <a:p>
            <a:pPr marL="171450" indent="-171450">
              <a:buFont typeface="Arial" panose="020B0604020202020204" pitchFamily="34" charset="0"/>
              <a:buChar char="•"/>
            </a:pPr>
            <a:r>
              <a:rPr lang="es-MX" sz="1200" dirty="0">
                <a:latin typeface="Chelsea Market" panose="02000000000000000000" pitchFamily="2" charset="0"/>
                <a:ea typeface="Chelsea Market" panose="02000000000000000000" pitchFamily="2" charset="0"/>
              </a:rPr>
              <a:t>Fernández, L. y </a:t>
            </a:r>
            <a:r>
              <a:rPr lang="es-MX" sz="1200" dirty="0" err="1">
                <a:latin typeface="Chelsea Market" panose="02000000000000000000" pitchFamily="2" charset="0"/>
                <a:ea typeface="Chelsea Market" panose="02000000000000000000" pitchFamily="2" charset="0"/>
              </a:rPr>
              <a:t>Bressia</a:t>
            </a:r>
            <a:r>
              <a:rPr lang="es-MX" sz="1200" dirty="0">
                <a:latin typeface="Chelsea Market" panose="02000000000000000000" pitchFamily="2" charset="0"/>
                <a:ea typeface="Chelsea Market" panose="02000000000000000000" pitchFamily="2" charset="0"/>
              </a:rPr>
              <a:t>, R. (2009). Definiciones y características de los distintos tipos de textos. Facultad de Psicología y educación. Departamento de educación. Universidad Católica Argentina. [En línea]. Disponible </a:t>
            </a:r>
            <a:r>
              <a:rPr lang="es-MX" sz="1200" dirty="0" err="1" smtClean="0">
                <a:latin typeface="Chelsea Market" panose="02000000000000000000" pitchFamily="2" charset="0"/>
                <a:ea typeface="Chelsea Market" panose="02000000000000000000" pitchFamily="2" charset="0"/>
              </a:rPr>
              <a:t>en:http</a:t>
            </a:r>
            <a:r>
              <a:rPr lang="es-MX" sz="1200" dirty="0">
                <a:latin typeface="Chelsea Market" panose="02000000000000000000" pitchFamily="2" charset="0"/>
                <a:ea typeface="Chelsea Market" panose="02000000000000000000" pitchFamily="2" charset="0"/>
              </a:rPr>
              <a:t>://www.uca.edu.ar/uca/common/grupo18</a:t>
            </a:r>
            <a:r>
              <a:rPr lang="es-MX" sz="1200" dirty="0" smtClean="0">
                <a:latin typeface="Chelsea Market" panose="02000000000000000000" pitchFamily="2" charset="0"/>
                <a:ea typeface="Chelsea Market" panose="02000000000000000000" pitchFamily="2" charset="0"/>
              </a:rPr>
              <a:t>/ files/Definicion_generos_discursivos_abril_2009.pdf </a:t>
            </a:r>
            <a:endParaRPr lang="es-MX" sz="1200" dirty="0">
              <a:latin typeface="Chelsea Market" panose="02000000000000000000" pitchFamily="2" charset="0"/>
              <a:ea typeface="Chelsea Market" panose="02000000000000000000" pitchFamily="2" charset="0"/>
            </a:endParaRPr>
          </a:p>
          <a:p>
            <a:pPr marL="171450" indent="-171450">
              <a:buFont typeface="Arial" panose="020B0604020202020204" pitchFamily="34" charset="0"/>
              <a:buChar char="•"/>
            </a:pPr>
            <a:r>
              <a:rPr lang="es-MX" sz="1200" dirty="0" err="1">
                <a:latin typeface="Chelsea Market" panose="02000000000000000000" pitchFamily="2" charset="0"/>
                <a:ea typeface="Chelsea Market" panose="02000000000000000000" pitchFamily="2" charset="0"/>
              </a:rPr>
              <a:t>Ferreyra</a:t>
            </a:r>
            <a:r>
              <a:rPr lang="es-MX" sz="1200" dirty="0">
                <a:latin typeface="Chelsea Market" panose="02000000000000000000" pitchFamily="2" charset="0"/>
                <a:ea typeface="Chelsea Market" panose="02000000000000000000" pitchFamily="2" charset="0"/>
              </a:rPr>
              <a:t>, P., </a:t>
            </a:r>
            <a:r>
              <a:rPr lang="es-MX" sz="1200" dirty="0" err="1">
                <a:latin typeface="Chelsea Market" panose="02000000000000000000" pitchFamily="2" charset="0"/>
                <a:ea typeface="Chelsea Market" panose="02000000000000000000" pitchFamily="2" charset="0"/>
              </a:rPr>
              <a:t>Billi</a:t>
            </a:r>
            <a:r>
              <a:rPr lang="es-MX" sz="1200" dirty="0">
                <a:latin typeface="Chelsea Market" panose="02000000000000000000" pitchFamily="2" charset="0"/>
                <a:ea typeface="Chelsea Market" panose="02000000000000000000" pitchFamily="2" charset="0"/>
              </a:rPr>
              <a:t>, M., Vivas, M. y Martínez, Y. La escritura académica en el nivel superior. En Investigación sobre alfabetización académica. Departamento de Investigaciones del Instituto Superior 127 de Formación Docente. San Nicolás - Prov. de Buenos Aires. [En línea]. Disponible </a:t>
            </a:r>
            <a:r>
              <a:rPr lang="es-MX" sz="1200" dirty="0" err="1" smtClean="0">
                <a:latin typeface="Chelsea Market" panose="02000000000000000000" pitchFamily="2" charset="0"/>
                <a:ea typeface="Chelsea Market" panose="02000000000000000000" pitchFamily="2" charset="0"/>
              </a:rPr>
              <a:t>en:http</a:t>
            </a:r>
            <a:r>
              <a:rPr lang="es-MX" sz="1200" dirty="0">
                <a:latin typeface="Chelsea Market" panose="02000000000000000000" pitchFamily="2" charset="0"/>
                <a:ea typeface="Chelsea Market" panose="02000000000000000000" pitchFamily="2" charset="0"/>
              </a:rPr>
              <a:t>://www.investigaciones127.com.ar/docs</a:t>
            </a:r>
            <a:r>
              <a:rPr lang="es-MX" sz="1200" dirty="0" smtClean="0">
                <a:latin typeface="Chelsea Market" panose="02000000000000000000" pitchFamily="2" charset="0"/>
                <a:ea typeface="Chelsea Market" panose="02000000000000000000" pitchFamily="2" charset="0"/>
              </a:rPr>
              <a:t>/ LA_ESCRITURA_ACADEMICA_EN_EL_NIVEL_SUPERIOR</a:t>
            </a:r>
          </a:p>
        </p:txBody>
      </p:sp>
      <p:pic>
        <p:nvPicPr>
          <p:cNvPr id="5" name="Picture 2" descr="Resultado de imagen para melonheadz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902"/>
          <a:stretch/>
        </p:blipFill>
        <p:spPr bwMode="auto">
          <a:xfrm>
            <a:off x="0" y="2108740"/>
            <a:ext cx="1695190" cy="295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0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pic>
        <p:nvPicPr>
          <p:cNvPr id="2" name="Picture 4" descr="Resultado de imagen para rubrica para evaluar cuadros comparativos"/>
          <p:cNvPicPr>
            <a:picLocks noChangeAspect="1" noChangeArrowheads="1"/>
          </p:cNvPicPr>
          <p:nvPr/>
        </p:nvPicPr>
        <p:blipFill rotWithShape="1">
          <a:blip r:embed="rId3">
            <a:extLst>
              <a:ext uri="{28A0092B-C50C-407E-A947-70E740481C1C}">
                <a14:useLocalDpi xmlns:a14="http://schemas.microsoft.com/office/drawing/2010/main" val="0"/>
              </a:ext>
            </a:extLst>
          </a:blip>
          <a:srcRect l="10642" t="12209" r="10641" b="5195"/>
          <a:stretch/>
        </p:blipFill>
        <p:spPr bwMode="auto">
          <a:xfrm>
            <a:off x="470984" y="1400874"/>
            <a:ext cx="8317021" cy="37478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70983" y="0"/>
            <a:ext cx="8317021" cy="1415772"/>
          </a:xfrm>
          <a:prstGeom prst="rect">
            <a:avLst/>
          </a:prstGeom>
          <a:solidFill>
            <a:schemeClr val="bg1">
              <a:alpha val="74000"/>
            </a:schemeClr>
          </a:solidFill>
        </p:spPr>
        <p:txBody>
          <a:bodyPr wrap="square">
            <a:spAutoFit/>
          </a:bodyPr>
          <a:lstStyle/>
          <a:p>
            <a:pPr algn="ctr"/>
            <a:r>
              <a:rPr lang="es-MX" sz="1200" dirty="0">
                <a:latin typeface="Chelsea Market" panose="02000000000000000000" pitchFamily="2" charset="0"/>
                <a:ea typeface="Chelsea Market" panose="02000000000000000000" pitchFamily="2" charset="0"/>
              </a:rPr>
              <a:t>Alumna: Gabriela Yuvianith García Pérez</a:t>
            </a:r>
          </a:p>
          <a:p>
            <a:pPr algn="ctr"/>
            <a:r>
              <a:rPr lang="es-MX" sz="1200" dirty="0">
                <a:latin typeface="Chelsea Market" panose="02000000000000000000" pitchFamily="2" charset="0"/>
                <a:ea typeface="Chelsea Market" panose="02000000000000000000" pitchFamily="2" charset="0"/>
              </a:rPr>
              <a:t>Curso: Producción de textos académicos</a:t>
            </a:r>
          </a:p>
          <a:p>
            <a:pPr algn="ctr"/>
            <a:r>
              <a:rPr lang="es-MX" sz="1200" dirty="0">
                <a:latin typeface="Chelsea Market" panose="02000000000000000000" pitchFamily="2" charset="0"/>
                <a:ea typeface="Chelsea Market" panose="02000000000000000000" pitchFamily="2" charset="0"/>
              </a:rPr>
              <a:t>	Maestra: Rosa Velia del Rio </a:t>
            </a:r>
            <a:r>
              <a:rPr lang="es-MX" sz="1200" dirty="0" smtClean="0">
                <a:latin typeface="Chelsea Market" panose="02000000000000000000" pitchFamily="2" charset="0"/>
                <a:ea typeface="Chelsea Market" panose="02000000000000000000" pitchFamily="2" charset="0"/>
              </a:rPr>
              <a:t>Tijerina</a:t>
            </a:r>
          </a:p>
          <a:p>
            <a:pPr algn="ctr"/>
            <a:r>
              <a:rPr lang="es-MX" sz="1200" dirty="0" smtClean="0">
                <a:latin typeface="Chelsea Market" panose="02000000000000000000" pitchFamily="2" charset="0"/>
                <a:ea typeface="Chelsea Market" panose="02000000000000000000" pitchFamily="2" charset="0"/>
              </a:rPr>
              <a:t>Grado</a:t>
            </a:r>
            <a:r>
              <a:rPr lang="es-MX" sz="1200" dirty="0">
                <a:latin typeface="Chelsea Market" panose="02000000000000000000" pitchFamily="2" charset="0"/>
                <a:ea typeface="Chelsea Market" panose="02000000000000000000" pitchFamily="2" charset="0"/>
              </a:rPr>
              <a:t>: 3 	Sección: A </a:t>
            </a:r>
            <a:r>
              <a:rPr lang="es-MX" sz="1200" dirty="0" smtClean="0">
                <a:latin typeface="Chelsea Market" panose="02000000000000000000" pitchFamily="2" charset="0"/>
                <a:ea typeface="Chelsea Market" panose="02000000000000000000" pitchFamily="2" charset="0"/>
              </a:rPr>
              <a:t>Núm</a:t>
            </a:r>
            <a:r>
              <a:rPr lang="es-MX" sz="1200" dirty="0">
                <a:latin typeface="Chelsea Market" panose="02000000000000000000" pitchFamily="2" charset="0"/>
                <a:ea typeface="Chelsea Market" panose="02000000000000000000" pitchFamily="2" charset="0"/>
              </a:rPr>
              <a:t>. De lista: </a:t>
            </a:r>
            <a:r>
              <a:rPr lang="es-MX" sz="1200" dirty="0" smtClean="0">
                <a:latin typeface="Chelsea Market" panose="02000000000000000000" pitchFamily="2" charset="0"/>
                <a:ea typeface="Chelsea Market" panose="02000000000000000000" pitchFamily="2" charset="0"/>
              </a:rPr>
              <a:t>10</a:t>
            </a:r>
          </a:p>
          <a:p>
            <a:pPr algn="ctr"/>
            <a:r>
              <a:rPr lang="es-MX" sz="1200" dirty="0" smtClean="0">
                <a:latin typeface="Chelsea Market" panose="02000000000000000000" pitchFamily="2" charset="0"/>
                <a:ea typeface="Chelsea Market" panose="02000000000000000000" pitchFamily="2" charset="0"/>
              </a:rPr>
              <a:t>Fecha: 20</a:t>
            </a:r>
          </a:p>
          <a:p>
            <a:pPr algn="ctr"/>
            <a:r>
              <a:rPr lang="es-MX" sz="1200" dirty="0" smtClean="0">
                <a:latin typeface="Chelsea Market" panose="02000000000000000000" pitchFamily="2" charset="0"/>
                <a:ea typeface="Chelsea Market" panose="02000000000000000000" pitchFamily="2" charset="0"/>
              </a:rPr>
              <a:t>Puntos:______ Calificación:_____</a:t>
            </a:r>
          </a:p>
          <a:p>
            <a:pPr algn="ctr"/>
            <a:r>
              <a:rPr lang="es-MX" sz="1200" dirty="0">
                <a:latin typeface="Chelsea Market" panose="02000000000000000000" pitchFamily="2" charset="0"/>
                <a:ea typeface="Chelsea Market" panose="02000000000000000000" pitchFamily="2" charset="0"/>
              </a:rPr>
              <a:t>El alumno describirá las características de los diferentes documentos académicos </a:t>
            </a:r>
          </a:p>
        </p:txBody>
      </p:sp>
    </p:spTree>
    <p:extLst>
      <p:ext uri="{BB962C8B-B14F-4D97-AF65-F5344CB8AC3E}">
        <p14:creationId xmlns:p14="http://schemas.microsoft.com/office/powerpoint/2010/main" val="178603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CuadroTexto 1"/>
          <p:cNvSpPr txBox="1"/>
          <p:nvPr/>
        </p:nvSpPr>
        <p:spPr>
          <a:xfrm>
            <a:off x="323529" y="203741"/>
            <a:ext cx="7416824" cy="4708981"/>
          </a:xfrm>
          <a:prstGeom prst="rect">
            <a:avLst/>
          </a:prstGeom>
          <a:solidFill>
            <a:schemeClr val="bg1">
              <a:alpha val="74000"/>
            </a:schemeClr>
          </a:solidFill>
        </p:spPr>
        <p:txBody>
          <a:bodyPr wrap="square" rtlCol="0">
            <a:spAutoFit/>
          </a:bodyPr>
          <a:lstStyle/>
          <a:p>
            <a:pPr algn="ctr"/>
            <a:r>
              <a:rPr lang="es-MX" sz="2000" dirty="0" smtClean="0">
                <a:latin typeface="KG Cold Coffee" panose="02000505000000020004" pitchFamily="2" charset="0"/>
                <a:ea typeface="Chelsea Market" panose="02000000000000000000" pitchFamily="2" charset="0"/>
              </a:rPr>
              <a:t>INTRODUCCIÓN</a:t>
            </a:r>
          </a:p>
          <a:p>
            <a:pPr algn="ctr"/>
            <a:r>
              <a:rPr lang="es-MX" dirty="0" smtClean="0">
                <a:latin typeface="Chelsea Market" panose="02000000000000000000" pitchFamily="2" charset="0"/>
                <a:ea typeface="Chelsea Market" panose="02000000000000000000" pitchFamily="2" charset="0"/>
              </a:rPr>
              <a:t>En el presente trabajo se especifica cada uno de los subgéneros y géneros pertenecientes a la literatura y el ámbito académico, todo esto con la finalidad de lograr su mayor comprensión.</a:t>
            </a:r>
          </a:p>
          <a:p>
            <a:pPr algn="ctr"/>
            <a:r>
              <a:rPr lang="es-MX" dirty="0" smtClean="0">
                <a:latin typeface="Chelsea Market" panose="02000000000000000000" pitchFamily="2" charset="0"/>
                <a:ea typeface="Chelsea Market" panose="02000000000000000000" pitchFamily="2" charset="0"/>
              </a:rPr>
              <a:t>Para lograrlo se exponen sus características, su función y las partes que lo conforman.</a:t>
            </a:r>
          </a:p>
          <a:p>
            <a:pPr algn="ctr"/>
            <a:r>
              <a:rPr lang="es-MX" dirty="0" smtClean="0">
                <a:latin typeface="Chelsea Market" panose="02000000000000000000" pitchFamily="2" charset="0"/>
                <a:ea typeface="Chelsea Market" panose="02000000000000000000" pitchFamily="2" charset="0"/>
              </a:rPr>
              <a:t>En si los géneros literarios son los distintos grupos o categorías en que podemos clasificar las obrar literarias atendiendo a su contenido, Aristóteles los redujo a tres: épica, lirica y dramática.</a:t>
            </a:r>
          </a:p>
          <a:p>
            <a:pPr algn="ctr"/>
            <a:r>
              <a:rPr lang="es-MX" dirty="0" smtClean="0">
                <a:latin typeface="Chelsea Market" panose="02000000000000000000" pitchFamily="2" charset="0"/>
                <a:ea typeface="Chelsea Market" panose="02000000000000000000" pitchFamily="2" charset="0"/>
              </a:rPr>
              <a:t>En cuanto a los </a:t>
            </a:r>
            <a:r>
              <a:rPr lang="es-MX" dirty="0">
                <a:latin typeface="Chelsea Market" panose="02000000000000000000" pitchFamily="2" charset="0"/>
                <a:ea typeface="Chelsea Market" panose="02000000000000000000" pitchFamily="2" charset="0"/>
              </a:rPr>
              <a:t>textos </a:t>
            </a:r>
            <a:r>
              <a:rPr lang="es-MX" dirty="0" smtClean="0">
                <a:latin typeface="Chelsea Market" panose="02000000000000000000" pitchFamily="2" charset="0"/>
                <a:ea typeface="Chelsea Market" panose="02000000000000000000" pitchFamily="2" charset="0"/>
              </a:rPr>
              <a:t>académicos son aquellos que </a:t>
            </a:r>
            <a:r>
              <a:rPr lang="es-MX" dirty="0">
                <a:latin typeface="Chelsea Market" panose="02000000000000000000" pitchFamily="2" charset="0"/>
                <a:ea typeface="Chelsea Market" panose="02000000000000000000" pitchFamily="2" charset="0"/>
              </a:rPr>
              <a:t>se produce en el ámbito universitario y científico. Comprende tanto los trabajos producidos por los alumnos universitarios (exámenes y textos de diversos géneros ya sea que funcionen como trabajos prácticos, evaluaciones, etcétera), así como también aquellos textos elaborados en la academia para la difusión del conocimiento científico. De este modo, el género académico se conforma de textos especializados que circulan en el ámbito científico y que, por lo tanto, guardan ciertas características comunes. El objetivo principal del discurso académico es comunicar un descubrimiento </a:t>
            </a:r>
            <a:r>
              <a:rPr lang="es-MX" dirty="0" smtClean="0">
                <a:latin typeface="Chelsea Market" panose="02000000000000000000" pitchFamily="2" charset="0"/>
                <a:ea typeface="Chelsea Market" panose="02000000000000000000" pitchFamily="2" charset="0"/>
              </a:rPr>
              <a:t>científico, </a:t>
            </a:r>
            <a:r>
              <a:rPr lang="es-MX" dirty="0">
                <a:latin typeface="Chelsea Market" panose="02000000000000000000" pitchFamily="2" charset="0"/>
                <a:ea typeface="Chelsea Market" panose="02000000000000000000" pitchFamily="2" charset="0"/>
              </a:rPr>
              <a:t>también debe convencer sobre la legitimidad e importancia científica de ese </a:t>
            </a:r>
            <a:r>
              <a:rPr lang="es-MX" dirty="0" smtClean="0">
                <a:latin typeface="Chelsea Market" panose="02000000000000000000" pitchFamily="2" charset="0"/>
                <a:ea typeface="Chelsea Market" panose="02000000000000000000" pitchFamily="2" charset="0"/>
              </a:rPr>
              <a:t>hallazgo, </a:t>
            </a:r>
            <a:r>
              <a:rPr lang="es-MX" dirty="0">
                <a:latin typeface="Chelsea Market" panose="02000000000000000000" pitchFamily="2" charset="0"/>
                <a:ea typeface="Chelsea Market" panose="02000000000000000000" pitchFamily="2" charset="0"/>
              </a:rPr>
              <a:t>las funciones del texto académico son tanto informar como convencer. Por esta razón, las principales tramas textuales son la expositiva y la </a:t>
            </a:r>
            <a:r>
              <a:rPr lang="es-MX" dirty="0" smtClean="0">
                <a:latin typeface="Chelsea Market" panose="02000000000000000000" pitchFamily="2" charset="0"/>
                <a:ea typeface="Chelsea Market" panose="02000000000000000000" pitchFamily="2" charset="0"/>
              </a:rPr>
              <a:t>argumentativa.</a:t>
            </a:r>
          </a:p>
        </p:txBody>
      </p:sp>
      <p:pic>
        <p:nvPicPr>
          <p:cNvPr id="5" name="Picture 2" descr="Resultado de imagen para melonheadz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902"/>
          <a:stretch/>
        </p:blipFill>
        <p:spPr bwMode="auto">
          <a:xfrm>
            <a:off x="7593538" y="2077477"/>
            <a:ext cx="1695190" cy="295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54" name="Shape 54"/>
          <p:cNvGraphicFramePr/>
          <p:nvPr>
            <p:extLst>
              <p:ext uri="{D42A27DB-BD31-4B8C-83A1-F6EECF244321}">
                <p14:modId xmlns:p14="http://schemas.microsoft.com/office/powerpoint/2010/main" val="4152080974"/>
              </p:ext>
            </p:extLst>
          </p:nvPr>
        </p:nvGraphicFramePr>
        <p:xfrm>
          <a:off x="179512" y="195486"/>
          <a:ext cx="8827075" cy="4663290"/>
        </p:xfrm>
        <a:graphic>
          <a:graphicData uri="http://schemas.openxmlformats.org/drawingml/2006/table">
            <a:tbl>
              <a:tblPr>
                <a:noFill/>
              </a:tblPr>
              <a:tblGrid>
                <a:gridCol w="1069975"/>
                <a:gridCol w="742775"/>
                <a:gridCol w="2848900"/>
                <a:gridCol w="1464850"/>
                <a:gridCol w="2700575"/>
              </a:tblGrid>
              <a:tr h="259050">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solidFill>
                      <a:schemeClr val="bg1"/>
                    </a:solidFill>
                  </a:tcPr>
                </a:tc>
              </a:tr>
              <a:tr h="91627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p>
                  </a:txBody>
                  <a:tcPr marL="91425" marR="91425" marT="91425" marB="91425">
                    <a:solidFill>
                      <a:schemeClr val="bg1"/>
                    </a:solidFill>
                  </a:tcPr>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Oda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Se trata de una poesìa pensativa y contemplativa que tiende a enaltecer y elogiar un argumento o cuestiòn. </a:t>
                      </a:r>
                      <a:r>
                        <a:rPr lang="es" sz="800" dirty="0">
                          <a:solidFill>
                            <a:srgbClr val="333333"/>
                          </a:solidFill>
                          <a:highlight>
                            <a:srgbClr val="FFFFFF"/>
                          </a:highlight>
                          <a:latin typeface="Chelsea Market"/>
                          <a:ea typeface="Chelsea Market"/>
                          <a:cs typeface="Chelsea Market"/>
                          <a:sym typeface="Chelsea Market"/>
                        </a:rPr>
                        <a:t>se trata de la exaltación de una persona, cosa o idea. Pueden ser escritas, representadas o musicalizadas. </a:t>
                      </a:r>
                      <a:r>
                        <a:rPr lang="es" sz="800" dirty="0">
                          <a:latin typeface="Chelsea Market"/>
                          <a:ea typeface="Chelsea Market"/>
                          <a:cs typeface="Chelsea Market"/>
                          <a:sym typeface="Chelsea Market"/>
                        </a:rPr>
                        <a:t> </a:t>
                      </a:r>
                      <a:endParaRPr sz="800" dirty="0">
                        <a:latin typeface="Chelsea Market"/>
                        <a:ea typeface="Chelsea Market"/>
                        <a:cs typeface="Chelsea Market"/>
                        <a:sym typeface="Chelsea Market"/>
                      </a:endParaRPr>
                    </a:p>
                    <a:p>
                      <a:pPr marL="0" lvl="0" indent="0" algn="ctr">
                        <a:spcBef>
                          <a:spcPts val="0"/>
                        </a:spcBef>
                        <a:spcAft>
                          <a:spcPts val="0"/>
                        </a:spcAft>
                        <a:buNone/>
                      </a:pPr>
                      <a:r>
                        <a:rPr lang="es" sz="800" dirty="0">
                          <a:solidFill>
                            <a:srgbClr val="1E1D1D"/>
                          </a:solidFill>
                          <a:latin typeface="Chelsea Market"/>
                          <a:ea typeface="Chelsea Market"/>
                          <a:cs typeface="Chelsea Market"/>
                          <a:sym typeface="Chelsea Market"/>
                        </a:rPr>
                        <a:t>Posibilita desarrollar la imaginación y la interioridad</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Expresar sentimientos a través de un hablante lírico. </a:t>
                      </a:r>
                      <a:r>
                        <a:rPr lang="es" sz="800">
                          <a:solidFill>
                            <a:srgbClr val="1E1D1D"/>
                          </a:solidFill>
                          <a:latin typeface="Chelsea Market"/>
                          <a:ea typeface="Chelsea Market"/>
                          <a:cs typeface="Chelsea Market"/>
                          <a:sym typeface="Chelsea Market"/>
                        </a:rPr>
                        <a:t>creado con una intención de homenaje o exaltación.</a:t>
                      </a:r>
                      <a:r>
                        <a:rPr lang="es" sz="800">
                          <a:solidFill>
                            <a:srgbClr val="333333"/>
                          </a:solidFill>
                          <a:highlight>
                            <a:srgbClr val="FFFFFF"/>
                          </a:highlight>
                          <a:latin typeface="Chelsea Market"/>
                          <a:ea typeface="Chelsea Market"/>
                          <a:cs typeface="Chelsea Market"/>
                          <a:sym typeface="Chelsea Market"/>
                        </a:rPr>
                        <a:t>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solidFill>
                            <a:srgbClr val="333333"/>
                          </a:solidFill>
                          <a:highlight>
                            <a:srgbClr val="F6F2EF"/>
                          </a:highlight>
                          <a:latin typeface="Chelsea Market"/>
                          <a:ea typeface="Chelsea Market"/>
                          <a:cs typeface="Chelsea Market"/>
                          <a:sym typeface="Chelsea Market"/>
                        </a:rPr>
                        <a:t>Se presenta en estrofas regulares y con rimas variadas. El tema escogido está en relación con algún acontecimiento histórico, aunque también puede referirse a la exaltación del amor, de una virtud o de un sentimiento de plenitud. </a:t>
                      </a:r>
                      <a:endParaRPr sz="80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Himno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Composición solemne, poética o musical, en alabanza de personajes, cosas o sucesos extraordinarios. puede estar dedicado a celebrar una victoria u otro suceso memorable o a expresar júbilo o entusiasmo. También puede ser una composición musical que identifica a una colectividad, una región, un pueblo o una nación y que une a quienes la interpretan.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Pronunciar pasiones patriòticas, nacionalistas, religiosas.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solidFill>
                            <a:srgbClr val="161813"/>
                          </a:solidFill>
                          <a:highlight>
                            <a:srgbClr val="F7F7F7"/>
                          </a:highlight>
                          <a:latin typeface="Chelsea Market"/>
                          <a:ea typeface="Chelsea Market"/>
                          <a:cs typeface="Chelsea Market"/>
                          <a:sym typeface="Chelsea Market"/>
                        </a:rPr>
                        <a:t> Versos organizados en estrofas, rimas, un coro o estribillo que se va a repetir entre las estrofas, el tema central debe girar en torno a un personaje, tono solemne, utilización de figuras literarias para darle una mayor expresividad poética que despierte la emotividad de los destinatarios y debe representar el sentir de un grupo de personas. </a:t>
                      </a:r>
                      <a:endParaRPr sz="800">
                        <a:latin typeface="Chelsea Market"/>
                        <a:ea typeface="Chelsea Market"/>
                        <a:cs typeface="Chelsea Market"/>
                        <a:sym typeface="Chelsea Market"/>
                      </a:endParaRPr>
                    </a:p>
                  </a:txBody>
                  <a:tcPr marL="91425" marR="91425" marT="91425" marB="91425">
                    <a:solidFill>
                      <a:schemeClr val="bg1"/>
                    </a:solidFill>
                  </a:tcPr>
                </a:tc>
              </a:tr>
              <a:tr h="86865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Elegía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Clr>
                          <a:schemeClr val="dk1"/>
                        </a:buClr>
                        <a:buSzPts val="1100"/>
                        <a:buFont typeface="Arial"/>
                        <a:buNone/>
                      </a:pPr>
                      <a:r>
                        <a:rPr lang="es" sz="800">
                          <a:highlight>
                            <a:srgbClr val="F6F2EF"/>
                          </a:highlight>
                          <a:latin typeface="Chelsea Market"/>
                          <a:ea typeface="Chelsea Market"/>
                          <a:cs typeface="Chelsea Market"/>
                          <a:sym typeface="Chelsea Market"/>
                        </a:rPr>
                        <a:t>El poeta normalmente expresa una idea en forma de lamento.</a:t>
                      </a:r>
                      <a:endParaRPr sz="800">
                        <a:highlight>
                          <a:srgbClr val="F6F2EF"/>
                        </a:highlight>
                        <a:latin typeface="Chelsea Market"/>
                        <a:ea typeface="Chelsea Market"/>
                        <a:cs typeface="Chelsea Market"/>
                        <a:sym typeface="Chelsea Market"/>
                      </a:endParaRPr>
                    </a:p>
                    <a:p>
                      <a:pPr marL="0" lvl="0" indent="0" algn="ctr" rtl="0">
                        <a:spcBef>
                          <a:spcPts val="0"/>
                        </a:spcBef>
                        <a:spcAft>
                          <a:spcPts val="0"/>
                        </a:spcAft>
                        <a:buNone/>
                      </a:pPr>
                      <a:r>
                        <a:rPr lang="es" sz="800">
                          <a:highlight>
                            <a:srgbClr val="F6F2EF"/>
                          </a:highlight>
                          <a:latin typeface="Chelsea Market"/>
                          <a:ea typeface="Chelsea Market"/>
                          <a:cs typeface="Chelsea Market"/>
                          <a:sym typeface="Chelsea Market"/>
                        </a:rPr>
                        <a:t>Su lamentación suele tener relación con la muerte,el tema del paso del tiempo, el desamor, la melancolía o algún aspecto doloroso de la existencia humana.</a:t>
                      </a:r>
                      <a:endParaRPr sz="800">
                        <a:highlight>
                          <a:srgbClr val="F6F2EF"/>
                        </a:highlight>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Expresar melancolìa, dolor ante desdichas propias o ajenas.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highlight>
                            <a:srgbClr val="E6E6E6"/>
                          </a:highlight>
                          <a:latin typeface="Chelsea Market"/>
                          <a:ea typeface="Chelsea Market"/>
                          <a:cs typeface="Chelsea Market"/>
                          <a:sym typeface="Chelsea Market"/>
                        </a:rPr>
                        <a:t>suele escribirse en verso libre o en tercetos.  </a:t>
                      </a:r>
                      <a:endParaRPr sz="80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lírico</a:t>
                      </a:r>
                      <a:endParaRPr sz="800" b="1">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latin typeface="Chelsea Market"/>
                          <a:ea typeface="Chelsea Market"/>
                          <a:cs typeface="Chelsea Market"/>
                          <a:sym typeface="Chelsea Market"/>
                        </a:rPr>
                        <a:t>Égloga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constituido por sentimientos afectuosos y de entusiasmo por el hàbitat que los rodea. </a:t>
                      </a:r>
                      <a:endParaRPr sz="800">
                        <a:latin typeface="Chelsea Market"/>
                        <a:ea typeface="Chelsea Market"/>
                        <a:cs typeface="Chelsea Market"/>
                        <a:sym typeface="Chelsea Market"/>
                      </a:endParaRPr>
                    </a:p>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composición poética enfocada en el tema amoroso, que se caracteriza por presentarse en forma de diálogo, semejante a una </a:t>
                      </a:r>
                      <a:r>
                        <a:rPr lang="es" sz="800">
                          <a:highlight>
                            <a:srgbClr val="FFFFFF"/>
                          </a:highlight>
                          <a:uFill>
                            <a:noFill/>
                          </a:uFill>
                          <a:latin typeface="Chelsea Market"/>
                          <a:ea typeface="Chelsea Market"/>
                          <a:cs typeface="Chelsea Market"/>
                          <a:sym typeface="Chelsea Market"/>
                          <a:hlinkClick r:id="rId4"/>
                        </a:rPr>
                        <a:t>obra</a:t>
                      </a:r>
                      <a:r>
                        <a:rPr lang="es" sz="800">
                          <a:highlight>
                            <a:srgbClr val="FFFFFF"/>
                          </a:highlight>
                          <a:latin typeface="Chelsea Market"/>
                          <a:ea typeface="Chelsea Market"/>
                          <a:cs typeface="Chelsea Market"/>
                          <a:sym typeface="Chelsea Market"/>
                        </a:rPr>
                        <a:t> de teatro, pero de un solo acto. Las historias contadas son cortas por lo tanto, no es necesario cambios de vestuario, ni de escenarios.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a:spcBef>
                          <a:spcPts val="0"/>
                        </a:spcBef>
                        <a:spcAft>
                          <a:spcPts val="0"/>
                        </a:spcAft>
                        <a:buNone/>
                      </a:pPr>
                      <a:r>
                        <a:rPr lang="es" sz="800">
                          <a:highlight>
                            <a:srgbClr val="FFFFFF"/>
                          </a:highlight>
                          <a:latin typeface="Chelsea Market"/>
                          <a:ea typeface="Chelsea Market"/>
                          <a:cs typeface="Chelsea Market"/>
                          <a:sym typeface="Chelsea Market"/>
                        </a:rPr>
                        <a:t> Expresar  amor en un marco idealizado, lleno de belleza y amor.</a:t>
                      </a:r>
                      <a:endParaRPr sz="800" i="1">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-Escritas en versos de once y sietes silabas.</a:t>
                      </a:r>
                      <a:endParaRPr sz="800" dirty="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-Tienen 30 estrofas.</a:t>
                      </a:r>
                      <a:endParaRPr sz="800" dirty="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-Su tema principal es el amor.</a:t>
                      </a:r>
                      <a:endParaRPr sz="800" dirty="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-Existe un diálogo entre pastores. </a:t>
                      </a:r>
                      <a:endParaRPr sz="800" dirty="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-El ambiente del campo está presente.</a:t>
                      </a:r>
                      <a:endParaRPr sz="800" dirty="0">
                        <a:latin typeface="Chelsea Market"/>
                        <a:ea typeface="Chelsea Market"/>
                        <a:cs typeface="Chelsea Market"/>
                        <a:sym typeface="Chelsea Market"/>
                      </a:endParaRPr>
                    </a:p>
                    <a:p>
                      <a:pPr marL="0" lvl="0" indent="0" algn="ctr" rtl="0">
                        <a:lnSpc>
                          <a:spcPct val="100000"/>
                        </a:lnSpc>
                        <a:spcBef>
                          <a:spcPts val="0"/>
                        </a:spcBef>
                        <a:spcAft>
                          <a:spcPts val="0"/>
                        </a:spcAft>
                        <a:buNone/>
                      </a:pPr>
                      <a:r>
                        <a:rPr lang="es" sz="800" dirty="0">
                          <a:latin typeface="Chelsea Market"/>
                          <a:ea typeface="Chelsea Market"/>
                          <a:cs typeface="Chelsea Market"/>
                          <a:sym typeface="Chelsea Market"/>
                        </a:rPr>
                        <a:t>-La </a:t>
                      </a:r>
                      <a:r>
                        <a:rPr lang="es" sz="800" b="1" dirty="0">
                          <a:uFill>
                            <a:noFill/>
                          </a:uFill>
                          <a:latin typeface="Chelsea Market"/>
                          <a:ea typeface="Chelsea Market"/>
                          <a:cs typeface="Chelsea Market"/>
                          <a:sym typeface="Chelsea Market"/>
                          <a:hlinkClick r:id="rId5"/>
                        </a:rPr>
                        <a:t>música</a:t>
                      </a:r>
                      <a:r>
                        <a:rPr lang="es" sz="800" dirty="0">
                          <a:latin typeface="Chelsea Market"/>
                          <a:ea typeface="Chelsea Market"/>
                          <a:cs typeface="Chelsea Market"/>
                          <a:sym typeface="Chelsea Market"/>
                        </a:rPr>
                        <a:t> es muy importante en los versos.</a:t>
                      </a:r>
                      <a:endParaRPr sz="800" dirty="0">
                        <a:highlight>
                          <a:srgbClr val="FFFFFF"/>
                        </a:highlight>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extLst>
      <p:ext uri="{BB962C8B-B14F-4D97-AF65-F5344CB8AC3E}">
        <p14:creationId xmlns:p14="http://schemas.microsoft.com/office/powerpoint/2010/main" val="87875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59" name="Shape 59"/>
          <p:cNvGraphicFramePr/>
          <p:nvPr>
            <p:extLst>
              <p:ext uri="{D42A27DB-BD31-4B8C-83A1-F6EECF244321}">
                <p14:modId xmlns:p14="http://schemas.microsoft.com/office/powerpoint/2010/main" val="118898402"/>
              </p:ext>
            </p:extLst>
          </p:nvPr>
        </p:nvGraphicFramePr>
        <p:xfrm>
          <a:off x="251520" y="267494"/>
          <a:ext cx="8586625" cy="4663290"/>
        </p:xfrm>
        <a:graphic>
          <a:graphicData uri="http://schemas.openxmlformats.org/drawingml/2006/table">
            <a:tbl>
              <a:tblPr>
                <a:noFill/>
              </a:tblPr>
              <a:tblGrid>
                <a:gridCol w="1128800"/>
                <a:gridCol w="787525"/>
                <a:gridCol w="3047325"/>
                <a:gridCol w="1905650"/>
                <a:gridCol w="1717325"/>
              </a:tblGrid>
              <a:tr h="379625">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Función</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dirty="0">
                          <a:solidFill>
                            <a:schemeClr val="dk1"/>
                          </a:solidFill>
                          <a:latin typeface="Chelsea Market"/>
                          <a:ea typeface="Chelsea Market"/>
                          <a:cs typeface="Chelsea Market"/>
                          <a:sym typeface="Chelsea Market"/>
                        </a:rPr>
                        <a:t>Género lírico</a:t>
                      </a:r>
                      <a:endParaRPr sz="800" dirty="0"/>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Canción</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highlight>
                            <a:srgbClr val="FFFFFF"/>
                          </a:highlight>
                          <a:latin typeface="Chelsea Market"/>
                          <a:ea typeface="Chelsea Market"/>
                          <a:cs typeface="Chelsea Market"/>
                          <a:sym typeface="Chelsea Market"/>
                        </a:rPr>
                        <a:t>Es una </a:t>
                      </a:r>
                      <a:r>
                        <a:rPr lang="es" sz="800">
                          <a:highlight>
                            <a:srgbClr val="FFFFFF"/>
                          </a:highlight>
                          <a:uFill>
                            <a:noFill/>
                          </a:uFill>
                          <a:latin typeface="Chelsea Market"/>
                          <a:ea typeface="Chelsea Market"/>
                          <a:cs typeface="Chelsea Market"/>
                          <a:sym typeface="Chelsea Market"/>
                          <a:hlinkClick r:id="rId4"/>
                        </a:rPr>
                        <a:t>composición musical</a:t>
                      </a:r>
                      <a:r>
                        <a:rPr lang="es" sz="800">
                          <a:highlight>
                            <a:srgbClr val="FFFFFF"/>
                          </a:highlight>
                          <a:latin typeface="Chelsea Market"/>
                          <a:ea typeface="Chelsea Market"/>
                          <a:cs typeface="Chelsea Market"/>
                          <a:sym typeface="Chelsea Market"/>
                        </a:rPr>
                        <a:t> para la </a:t>
                      </a:r>
                      <a:r>
                        <a:rPr lang="es" sz="800">
                          <a:highlight>
                            <a:srgbClr val="FFFFFF"/>
                          </a:highlight>
                          <a:uFill>
                            <a:noFill/>
                          </a:uFill>
                          <a:latin typeface="Chelsea Market"/>
                          <a:ea typeface="Chelsea Market"/>
                          <a:cs typeface="Chelsea Market"/>
                          <a:sym typeface="Chelsea Market"/>
                          <a:hlinkClick r:id="rId5"/>
                        </a:rPr>
                        <a:t>voz humana</a:t>
                      </a:r>
                      <a:r>
                        <a:rPr lang="es" sz="800">
                          <a:highlight>
                            <a:srgbClr val="FFFFFF"/>
                          </a:highlight>
                          <a:latin typeface="Chelsea Market"/>
                          <a:ea typeface="Chelsea Market"/>
                          <a:cs typeface="Chelsea Market"/>
                          <a:sym typeface="Chelsea Market"/>
                        </a:rPr>
                        <a:t>, con </a:t>
                      </a:r>
                      <a:r>
                        <a:rPr lang="es" sz="800">
                          <a:highlight>
                            <a:srgbClr val="FFFFFF"/>
                          </a:highlight>
                          <a:uFill>
                            <a:noFill/>
                          </a:uFill>
                          <a:latin typeface="Chelsea Market"/>
                          <a:ea typeface="Chelsea Market"/>
                          <a:cs typeface="Chelsea Market"/>
                          <a:sym typeface="Chelsea Market"/>
                          <a:hlinkClick r:id="rId6"/>
                        </a:rPr>
                        <a:t>letra</a:t>
                      </a:r>
                      <a:r>
                        <a:rPr lang="es" sz="800">
                          <a:highlight>
                            <a:srgbClr val="FFFFFF"/>
                          </a:highlight>
                          <a:latin typeface="Chelsea Market"/>
                          <a:ea typeface="Chelsea Market"/>
                          <a:cs typeface="Chelsea Market"/>
                          <a:sym typeface="Chelsea Market"/>
                        </a:rPr>
                        <a:t> y comúnmente acompañada por </a:t>
                      </a:r>
                      <a:r>
                        <a:rPr lang="es" sz="800">
                          <a:highlight>
                            <a:srgbClr val="FFFFFF"/>
                          </a:highlight>
                          <a:uFill>
                            <a:noFill/>
                          </a:uFill>
                          <a:latin typeface="Chelsea Market"/>
                          <a:ea typeface="Chelsea Market"/>
                          <a:cs typeface="Chelsea Market"/>
                          <a:sym typeface="Chelsea Market"/>
                          <a:hlinkClick r:id="rId7"/>
                        </a:rPr>
                        <a:t>instrumentos musicales</a:t>
                      </a:r>
                      <a:r>
                        <a:rPr lang="es" sz="800">
                          <a:highlight>
                            <a:srgbClr val="FFFFFF"/>
                          </a:highlight>
                          <a:latin typeface="Chelsea Market"/>
                          <a:ea typeface="Chelsea Market"/>
                          <a:cs typeface="Chelsea Market"/>
                          <a:sym typeface="Chelsea Market"/>
                        </a:rPr>
                        <a:t>. </a:t>
                      </a:r>
                      <a:r>
                        <a:rPr lang="es" sz="800">
                          <a:latin typeface="Chelsea Market"/>
                          <a:ea typeface="Chelsea Market"/>
                          <a:cs typeface="Chelsea Market"/>
                          <a:sym typeface="Chelsea Market"/>
                        </a:rPr>
                        <a:t>Existen canciones sin estructura o sin letra, otras son solo versos o estribillos, hay canciones en forma de historia, de carta.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Expresar emociones, sentimientos, pensamientos y demás formas de expresión humana.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Clr>
                          <a:schemeClr val="dk1"/>
                        </a:buClr>
                        <a:buSzPts val="1100"/>
                        <a:buFont typeface="Arial"/>
                        <a:buNone/>
                      </a:pPr>
                      <a:r>
                        <a:rPr lang="es" sz="800">
                          <a:solidFill>
                            <a:schemeClr val="dk1"/>
                          </a:solidFill>
                          <a:latin typeface="Chelsea Market"/>
                          <a:ea typeface="Chelsea Market"/>
                          <a:cs typeface="Chelsea Market"/>
                          <a:sym typeface="Chelsea Market"/>
                        </a:rPr>
                        <a:t>La estructura que se usa con más frecuencia tiene como estructura mínima verso, estribillo, verso, estribillo y un cierre; también puede tener una introducción, pre-estribillo y un puente musical.</a:t>
                      </a:r>
                      <a:endParaRPr sz="80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Sátira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presenta como una obra de forma ingeniosa, pero con un humor ácido, critica corrupciones propias o sociales.</a:t>
                      </a:r>
                      <a:endParaRPr sz="800">
                        <a:latin typeface="Chelsea Market"/>
                        <a:ea typeface="Chelsea Market"/>
                        <a:cs typeface="Chelsea Market"/>
                        <a:sym typeface="Chelsea Market"/>
                      </a:endParaRPr>
                    </a:p>
                    <a:p>
                      <a:pPr marL="0" lvl="0" indent="0" algn="ctr" rtl="0">
                        <a:spcBef>
                          <a:spcPts val="0"/>
                        </a:spcBef>
                        <a:spcAft>
                          <a:spcPts val="0"/>
                        </a:spcAft>
                        <a:buNone/>
                      </a:pPr>
                      <a:r>
                        <a:rPr lang="es" sz="800">
                          <a:latin typeface="Chelsea Market"/>
                          <a:ea typeface="Chelsea Market"/>
                          <a:cs typeface="Chelsea Market"/>
                          <a:sym typeface="Chelsea Market"/>
                        </a:rPr>
                        <a:t>Es común y casi característico que la sátira se encuentre fuertemente impregnada de ironía o sarcasmo; además la parodia, la burla, la exageración, las comparaciones, entre otros.</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En la sátira los vicios individuales o colectivos o las deficiencias se ponen de manifiesto por medio de la ridiculización, la farsa, la ironía y otros métodos; para lograr una mejora de la sociedad.</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Puede encontrarse a manera de prosa, de verso o de dibujo/ caricatura.</a:t>
                      </a:r>
                      <a:endParaRPr sz="80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Epopeya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Narra acciones que merecen ser recordadas y que se considerarán de mucho valor para un pueblo. </a:t>
                      </a:r>
                      <a:r>
                        <a:rPr lang="es" sz="800">
                          <a:solidFill>
                            <a:schemeClr val="dk1"/>
                          </a:solidFill>
                          <a:latin typeface="Chelsea Market"/>
                          <a:ea typeface="Chelsea Market"/>
                          <a:cs typeface="Chelsea Market"/>
                          <a:sym typeface="Chelsea Market"/>
                        </a:rPr>
                        <a:t>Escrito la mayor parte de las veces en verso largo o prosa.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Se utilizaba para describir acontecimientos heroicos o legendarios que representaban los valores de una sociedad.</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Contiene: invocación a las musas, exposición, desarrollo, episodios, desenlace.   </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Están divididas en cantos La narración no comienza con el inicio de la historia sino en la mitad de la misma.</a:t>
                      </a:r>
                      <a:endParaRPr sz="80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Poema épico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Da cuenta de aventuras memorables de un ídolo propio de su nación, con la intención de honrar al país. Algunos elementos presentes frecuentemente en épica son los viajes y sus obstáculos, el destino, las intervenciones y relación con lo divino, factores sobrenaturales y mágicos, etc.</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 utilizada para contar las hazañas y aventuras</a:t>
                      </a:r>
                      <a:br>
                        <a:rPr lang="es" sz="800">
                          <a:latin typeface="Chelsea Market"/>
                          <a:ea typeface="Chelsea Market"/>
                          <a:cs typeface="Chelsea Market"/>
                          <a:sym typeface="Chelsea Market"/>
                        </a:rPr>
                      </a:br>
                      <a:r>
                        <a:rPr lang="es" sz="800">
                          <a:latin typeface="Chelsea Market"/>
                          <a:ea typeface="Chelsea Market"/>
                          <a:cs typeface="Chelsea Market"/>
                          <a:sym typeface="Chelsea Market"/>
                        </a:rPr>
                        <a:t>de héroes sobrehumanos.</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Puede dividirse internamente a través de cantos, capítulos, etc.</a:t>
                      </a:r>
                      <a:endParaRPr sz="800" dirty="0">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extLst>
      <p:ext uri="{BB962C8B-B14F-4D97-AF65-F5344CB8AC3E}">
        <p14:creationId xmlns:p14="http://schemas.microsoft.com/office/powerpoint/2010/main" val="190435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64" name="Shape 64"/>
          <p:cNvGraphicFramePr/>
          <p:nvPr>
            <p:extLst>
              <p:ext uri="{D42A27DB-BD31-4B8C-83A1-F6EECF244321}">
                <p14:modId xmlns:p14="http://schemas.microsoft.com/office/powerpoint/2010/main" val="3130373657"/>
              </p:ext>
            </p:extLst>
          </p:nvPr>
        </p:nvGraphicFramePr>
        <p:xfrm>
          <a:off x="179512" y="195486"/>
          <a:ext cx="8724038" cy="4830370"/>
        </p:xfrm>
        <a:graphic>
          <a:graphicData uri="http://schemas.openxmlformats.org/drawingml/2006/table">
            <a:tbl>
              <a:tblPr>
                <a:noFill/>
              </a:tblPr>
              <a:tblGrid>
                <a:gridCol w="992610"/>
                <a:gridCol w="771375"/>
                <a:gridCol w="2108054"/>
                <a:gridCol w="2395481"/>
                <a:gridCol w="2456518"/>
              </a:tblGrid>
              <a:tr h="471850">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dirty="0">
                          <a:latin typeface="Amatic SC"/>
                          <a:ea typeface="Amatic SC"/>
                          <a:cs typeface="Amatic SC"/>
                          <a:sym typeface="Amatic SC"/>
                        </a:rPr>
                        <a:t>Función</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solidFill>
                      <a:schemeClr val="bg1"/>
                    </a:solidFill>
                  </a:tcPr>
                </a:tc>
              </a:tr>
              <a:tr h="1097150">
                <a:tc>
                  <a:txBody>
                    <a:bodyPr/>
                    <a:lstStyle/>
                    <a:p>
                      <a:pPr marL="0" lvl="0" indent="0" algn="ctr" rtl="0">
                        <a:spcBef>
                          <a:spcPts val="0"/>
                        </a:spcBef>
                        <a:spcAft>
                          <a:spcPts val="0"/>
                        </a:spcAft>
                        <a:buNone/>
                      </a:pPr>
                      <a:r>
                        <a:rPr lang="es" sz="800" dirty="0">
                          <a:solidFill>
                            <a:schemeClr val="dk1"/>
                          </a:solidFill>
                          <a:latin typeface="Chelsea Market"/>
                          <a:ea typeface="Chelsea Market"/>
                          <a:cs typeface="Chelsea Market"/>
                          <a:sym typeface="Chelsea Market"/>
                        </a:rPr>
                        <a:t>Género épico</a:t>
                      </a:r>
                      <a:endParaRPr sz="800" dirty="0"/>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Romance</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Se trata de un texto escrito que cuenta historias valientes, afectuosas y sentimentales. Es un relato extenso de ficción, normalmente en prosa, que presenta un mundo imaginario en el que los personajes y situaciones pertenecen a lo maravilloso y lo insólito.</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El verso permitía que perdurara la cultura de las tradiciones orales, aún así se convirtió en el idioma de los autores que compusieron sus textos cuidadosamente - textos que se difundirían por escrito, preservando de esta manera la composición artística.  La trama estándar de un romance consiste en una serie de aventuras.</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Al ser en verso: consta de grupos de versos de ocho sílabas.</a:t>
                      </a:r>
                      <a:endParaRPr sz="800" dirty="0">
                        <a:latin typeface="Chelsea Market"/>
                        <a:ea typeface="Chelsea Market"/>
                        <a:cs typeface="Chelsea Market"/>
                        <a:sym typeface="Chelsea Market"/>
                      </a:endParaRPr>
                    </a:p>
                    <a:p>
                      <a:pPr marL="0" lvl="0" indent="0" algn="ctr" rtl="0">
                        <a:spcBef>
                          <a:spcPts val="0"/>
                        </a:spcBef>
                        <a:spcAft>
                          <a:spcPts val="0"/>
                        </a:spcAft>
                        <a:buNone/>
                      </a:pPr>
                      <a:r>
                        <a:rPr lang="es" sz="800" dirty="0">
                          <a:latin typeface="Chelsea Market"/>
                          <a:ea typeface="Chelsea Market"/>
                          <a:cs typeface="Chelsea Market"/>
                          <a:sym typeface="Chelsea Market"/>
                        </a:rPr>
                        <a:t>Al ser en prosa: cuentan una historia desde el principio hasta el final; otros son sólo la escena más dramática de una historia que consta de varios romances.</a:t>
                      </a:r>
                      <a:endParaRPr sz="800" dirty="0">
                        <a:latin typeface="Chelsea Market"/>
                        <a:ea typeface="Chelsea Market"/>
                        <a:cs typeface="Chelsea Market"/>
                        <a:sym typeface="Chelsea Market"/>
                      </a:endParaRPr>
                    </a:p>
                  </a:txBody>
                  <a:tcPr marL="91425" marR="91425" marT="91425" marB="91425">
                    <a:solidFill>
                      <a:schemeClr val="bg1"/>
                    </a:solidFill>
                  </a:tcPr>
                </a:tc>
              </a:tr>
              <a:tr h="1271000">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Fábula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Narración en prosa de una historieta o leyenda de la cual se consigue extraer una enseñanza o moraleja; sus protagonistas la mayoría de la veces son animales.</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La fábula tiene "una intención didáctica de carácter ético y universal"1​ que siempre aparece en la parte final de esta misma, proporciona una enseñanza o aprendizaje, que puede ser útil o moral y es conocida generalmente como moraleja.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Las fábulas, suelen estar escritas en prosa o en verso además de que suelen ser historias breves y didácticas. La mayoría de estas comienzan con la presentación de una situación inicial en la cual, generalmente se plantea una problemática moral que puede tener solución o no. Finalmente, ésta termina con una enseñanza o moraleja que puede ser útil para el lector.</a:t>
                      </a:r>
                      <a:endParaRPr sz="800" dirty="0">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Epístola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Escrito en verso, exhibe cierto inconveniente, con características generales. es un sinónimo de carta.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solidFill>
                            <a:srgbClr val="222222"/>
                          </a:solidFill>
                          <a:highlight>
                            <a:srgbClr val="FFFFFF"/>
                          </a:highlight>
                          <a:latin typeface="Chelsea Market"/>
                          <a:ea typeface="Chelsea Market"/>
                          <a:cs typeface="Chelsea Market"/>
                          <a:sym typeface="Chelsea Market"/>
                        </a:rPr>
                        <a:t>Su función principal es la comunicación entre el remitente o emisor (el escritor que la redacta y envía) y el destinatario o receptor.</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Lugar y Fecha</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Saludo</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Cuerpo</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a:solidFill>
                            <a:schemeClr val="dk1"/>
                          </a:solidFill>
                          <a:latin typeface="Chelsea Market"/>
                          <a:ea typeface="Chelsea Market"/>
                          <a:cs typeface="Chelsea Market"/>
                          <a:sym typeface="Chelsea Market"/>
                        </a:rPr>
                        <a:t>Despedida</a:t>
                      </a:r>
                      <a:endParaRPr sz="800" dirty="0">
                        <a:solidFill>
                          <a:schemeClr val="dk1"/>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chemeClr val="dk1"/>
                        </a:buClr>
                        <a:buSzPts val="800"/>
                        <a:buFont typeface="Chelsea Market"/>
                        <a:buChar char="●"/>
                      </a:pPr>
                      <a:r>
                        <a:rPr lang="es" sz="800" dirty="0" smtClean="0">
                          <a:solidFill>
                            <a:schemeClr val="dk1"/>
                          </a:solidFill>
                          <a:latin typeface="Chelsea Market"/>
                          <a:ea typeface="Chelsea Market"/>
                          <a:cs typeface="Chelsea Market"/>
                          <a:sym typeface="Chelsea Market"/>
                        </a:rPr>
                        <a:t>Firma</a:t>
                      </a:r>
                      <a:endParaRPr sz="800" dirty="0">
                        <a:solidFill>
                          <a:schemeClr val="dk1"/>
                        </a:solidFill>
                        <a:latin typeface="Chelsea Market"/>
                        <a:ea typeface="Chelsea Market"/>
                        <a:cs typeface="Chelsea Market"/>
                        <a:sym typeface="Chelsea Market"/>
                      </a:endParaRPr>
                    </a:p>
                  </a:txBody>
                  <a:tcPr marL="91425" marR="91425" marT="91425" marB="91425">
                    <a:solidFill>
                      <a:schemeClr val="bg1"/>
                    </a:solidFill>
                  </a:tcPr>
                </a:tc>
              </a:tr>
              <a:tr h="404825">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Cuento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incitar al lector a encontrarle una refutación emocional. también </a:t>
                      </a:r>
                      <a:r>
                        <a:rPr lang="es" sz="800" dirty="0">
                          <a:solidFill>
                            <a:srgbClr val="222222"/>
                          </a:solidFill>
                          <a:highlight>
                            <a:srgbClr val="FFFFFF"/>
                          </a:highlight>
                          <a:latin typeface="Chelsea Market"/>
                          <a:ea typeface="Chelsea Market"/>
                          <a:cs typeface="Chelsea Market"/>
                          <a:sym typeface="Chelsea Market"/>
                        </a:rPr>
                        <a:t>tiene la </a:t>
                      </a:r>
                      <a:r>
                        <a:rPr lang="es" sz="800" b="1" dirty="0">
                          <a:solidFill>
                            <a:srgbClr val="222222"/>
                          </a:solidFill>
                          <a:highlight>
                            <a:srgbClr val="FFFFFF"/>
                          </a:highlight>
                          <a:latin typeface="Chelsea Market"/>
                          <a:ea typeface="Chelsea Market"/>
                          <a:cs typeface="Chelsea Market"/>
                          <a:sym typeface="Chelsea Market"/>
                        </a:rPr>
                        <a:t>función</a:t>
                      </a:r>
                      <a:r>
                        <a:rPr lang="es" sz="800" dirty="0">
                          <a:solidFill>
                            <a:srgbClr val="222222"/>
                          </a:solidFill>
                          <a:highlight>
                            <a:srgbClr val="FFFFFF"/>
                          </a:highlight>
                          <a:latin typeface="Chelsea Market"/>
                          <a:ea typeface="Chelsea Market"/>
                          <a:cs typeface="Chelsea Market"/>
                          <a:sym typeface="Chelsea Market"/>
                        </a:rPr>
                        <a:t> de ayudar a entender el mensaje y valor artístico de una obra.</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latin typeface="Chelsea Market"/>
                          <a:ea typeface="Chelsea Market"/>
                          <a:cs typeface="Chelsea Market"/>
                          <a:sym typeface="Chelsea Market"/>
                        </a:rPr>
                        <a:t>Es un escrito en su mayoría de sus casos breve, de un acontecimiento ficticio. se conforma de muy pocos personajes , que se realizan una acción, que se enmarca en el mismo foco temático</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9400" rtl="0">
                        <a:lnSpc>
                          <a:spcPct val="115000"/>
                        </a:lnSpc>
                        <a:spcBef>
                          <a:spcPts val="0"/>
                        </a:spcBef>
                        <a:spcAft>
                          <a:spcPts val="0"/>
                        </a:spcAft>
                        <a:buClr>
                          <a:srgbClr val="333333"/>
                        </a:buClr>
                        <a:buSzPts val="800"/>
                        <a:buFont typeface="Roboto"/>
                        <a:buChar char="●"/>
                      </a:pPr>
                      <a:r>
                        <a:rPr lang="es" sz="800" b="1" dirty="0">
                          <a:solidFill>
                            <a:schemeClr val="dk1"/>
                          </a:solidFill>
                          <a:latin typeface="Chelsea Market"/>
                          <a:ea typeface="Chelsea Market"/>
                          <a:cs typeface="Chelsea Market"/>
                          <a:sym typeface="Chelsea Market"/>
                        </a:rPr>
                        <a:t>Introducción, inicio o planteamiento</a:t>
                      </a:r>
                      <a:r>
                        <a:rPr lang="es" sz="800" dirty="0" smtClean="0">
                          <a:solidFill>
                            <a:srgbClr val="333333"/>
                          </a:solidFill>
                          <a:latin typeface="Chelsea Market"/>
                          <a:ea typeface="Chelsea Market"/>
                          <a:cs typeface="Chelsea Market"/>
                          <a:sym typeface="Chelsea Market"/>
                        </a:rPr>
                        <a:t>:.</a:t>
                      </a:r>
                      <a:endParaRPr sz="800" dirty="0">
                        <a:solidFill>
                          <a:srgbClr val="333333"/>
                        </a:solidFill>
                        <a:latin typeface="Chelsea Market"/>
                        <a:ea typeface="Chelsea Market"/>
                        <a:cs typeface="Chelsea Market"/>
                        <a:sym typeface="Chelsea Market"/>
                      </a:endParaRPr>
                    </a:p>
                    <a:p>
                      <a:pPr marL="457200" lvl="0" indent="-279400" rtl="0">
                        <a:lnSpc>
                          <a:spcPct val="115000"/>
                        </a:lnSpc>
                        <a:spcBef>
                          <a:spcPts val="0"/>
                        </a:spcBef>
                        <a:spcAft>
                          <a:spcPts val="0"/>
                        </a:spcAft>
                        <a:buClr>
                          <a:srgbClr val="333333"/>
                        </a:buClr>
                        <a:buSzPts val="800"/>
                        <a:buFont typeface="Roboto"/>
                        <a:buChar char="●"/>
                      </a:pPr>
                      <a:r>
                        <a:rPr lang="es" sz="800" b="1" dirty="0">
                          <a:solidFill>
                            <a:schemeClr val="dk1"/>
                          </a:solidFill>
                          <a:latin typeface="Chelsea Market"/>
                          <a:ea typeface="Chelsea Market"/>
                          <a:cs typeface="Chelsea Market"/>
                          <a:sym typeface="Chelsea Market"/>
                        </a:rPr>
                        <a:t>Desarrollo, nudo o medio</a:t>
                      </a:r>
                      <a:r>
                        <a:rPr lang="es" sz="800" dirty="0">
                          <a:solidFill>
                            <a:srgbClr val="333333"/>
                          </a:solidFill>
                          <a:latin typeface="Chelsea Market"/>
                          <a:ea typeface="Chelsea Market"/>
                          <a:cs typeface="Chelsea Market"/>
                          <a:sym typeface="Chelsea Market"/>
                        </a:rPr>
                        <a:t>: </a:t>
                      </a:r>
                      <a:r>
                        <a:rPr lang="es" sz="800" b="1" dirty="0" smtClean="0">
                          <a:solidFill>
                            <a:schemeClr val="dk1"/>
                          </a:solidFill>
                          <a:latin typeface="Chelsea Market"/>
                          <a:ea typeface="Chelsea Market"/>
                          <a:cs typeface="Chelsea Market"/>
                          <a:sym typeface="Chelsea Market"/>
                        </a:rPr>
                        <a:t>Desenlace</a:t>
                      </a:r>
                      <a:r>
                        <a:rPr lang="es" sz="800" b="1" dirty="0">
                          <a:solidFill>
                            <a:schemeClr val="dk1"/>
                          </a:solidFill>
                          <a:latin typeface="Chelsea Market"/>
                          <a:ea typeface="Chelsea Market"/>
                          <a:cs typeface="Chelsea Market"/>
                          <a:sym typeface="Chelsea Market"/>
                        </a:rPr>
                        <a:t>, final o fin</a:t>
                      </a:r>
                      <a:r>
                        <a:rPr lang="es" sz="800" dirty="0" smtClean="0">
                          <a:solidFill>
                            <a:srgbClr val="333333"/>
                          </a:solidFill>
                          <a:latin typeface="Chelsea Market"/>
                          <a:ea typeface="Chelsea Market"/>
                          <a:cs typeface="Chelsea Market"/>
                          <a:sym typeface="Chelsea Market"/>
                        </a:rPr>
                        <a:t>:</a:t>
                      </a:r>
                      <a:endParaRPr sz="800" dirty="0">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extLst>
      <p:ext uri="{BB962C8B-B14F-4D97-AF65-F5344CB8AC3E}">
        <p14:creationId xmlns:p14="http://schemas.microsoft.com/office/powerpoint/2010/main" val="353055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69" name="Shape 69"/>
          <p:cNvGraphicFramePr/>
          <p:nvPr>
            <p:extLst>
              <p:ext uri="{D42A27DB-BD31-4B8C-83A1-F6EECF244321}">
                <p14:modId xmlns:p14="http://schemas.microsoft.com/office/powerpoint/2010/main" val="964433499"/>
              </p:ext>
            </p:extLst>
          </p:nvPr>
        </p:nvGraphicFramePr>
        <p:xfrm>
          <a:off x="251520" y="169198"/>
          <a:ext cx="8586625" cy="4876708"/>
        </p:xfrm>
        <a:graphic>
          <a:graphicData uri="http://schemas.openxmlformats.org/drawingml/2006/table">
            <a:tbl>
              <a:tblPr>
                <a:noFill/>
              </a:tblPr>
              <a:tblGrid>
                <a:gridCol w="1069975"/>
                <a:gridCol w="834575"/>
                <a:gridCol w="1630445"/>
                <a:gridCol w="1289541"/>
                <a:gridCol w="3762089"/>
              </a:tblGrid>
              <a:tr h="402392">
                <a:tc>
                  <a:txBody>
                    <a:bodyPr/>
                    <a:lstStyle/>
                    <a:p>
                      <a:pPr marL="0" lvl="0" indent="0" algn="ctr" rtl="0">
                        <a:spcBef>
                          <a:spcPts val="0"/>
                        </a:spcBef>
                        <a:spcAft>
                          <a:spcPts val="0"/>
                        </a:spcAft>
                        <a:buNone/>
                      </a:pPr>
                      <a:r>
                        <a:rPr lang="es" b="1" dirty="0">
                          <a:latin typeface="Amatic SC"/>
                          <a:ea typeface="Amatic SC"/>
                          <a:cs typeface="Amatic SC"/>
                          <a:sym typeface="Amatic SC"/>
                        </a:rPr>
                        <a:t>Género literario</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Subgénero </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a:t>
                      </a:r>
                      <a:endParaRPr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dirty="0">
                          <a:latin typeface="Amatic SC"/>
                          <a:ea typeface="Amatic SC"/>
                          <a:cs typeface="Amatic SC"/>
                          <a:sym typeface="Amatic SC"/>
                        </a:rPr>
                        <a:t>Función</a:t>
                      </a:r>
                      <a:endParaRPr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a:t>
                      </a:r>
                      <a:endParaRPr b="1">
                        <a:latin typeface="Amatic SC"/>
                        <a:ea typeface="Amatic SC"/>
                        <a:cs typeface="Amatic SC"/>
                        <a:sym typeface="Amatic SC"/>
                      </a:endParaRPr>
                    </a:p>
                  </a:txBody>
                  <a:tcPr marL="91425" marR="91425" marT="91425" marB="91425">
                    <a:solidFill>
                      <a:schemeClr val="bg1"/>
                    </a:solidFill>
                  </a:tcPr>
                </a:tc>
              </a:tr>
              <a:tr h="1108095">
                <a:tc>
                  <a:txBody>
                    <a:bodyPr/>
                    <a:lstStyle/>
                    <a:p>
                      <a:pPr marL="0" lvl="0" indent="0" algn="ctr" rtl="0">
                        <a:spcBef>
                          <a:spcPts val="0"/>
                        </a:spcBef>
                        <a:spcAft>
                          <a:spcPts val="0"/>
                        </a:spcAft>
                        <a:buNone/>
                      </a:pPr>
                      <a:r>
                        <a:rPr lang="es" sz="800" dirty="0">
                          <a:solidFill>
                            <a:schemeClr val="dk1"/>
                          </a:solidFill>
                          <a:latin typeface="Chelsea Market"/>
                          <a:ea typeface="Chelsea Market"/>
                          <a:cs typeface="Chelsea Market"/>
                          <a:sym typeface="Chelsea Market"/>
                        </a:rPr>
                        <a:t>Género épico</a:t>
                      </a:r>
                      <a:endParaRPr sz="800" dirty="0"/>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Leyenda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pequeño escrito que se basa en una historia en una narración tradicional, encontrándose envuelta en misterio , del estilo de historias de terror y cosas sobrenaturales o extraterrestres.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solidFill>
                            <a:srgbClr val="26282A"/>
                          </a:solidFill>
                          <a:highlight>
                            <a:srgbClr val="FFFFFF"/>
                          </a:highlight>
                          <a:latin typeface="Chelsea Market"/>
                          <a:ea typeface="Chelsea Market"/>
                          <a:cs typeface="Chelsea Market"/>
                          <a:sym typeface="Chelsea Market"/>
                        </a:rPr>
                        <a:t>su función es tener una noción de lo que aconteció tiempo atrás en un lugar</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smtClean="0">
                          <a:solidFill>
                            <a:schemeClr val="dk1"/>
                          </a:solidFill>
                          <a:highlight>
                            <a:srgbClr val="FFFFFF"/>
                          </a:highlight>
                          <a:latin typeface="Chelsea Market"/>
                          <a:ea typeface="Chelsea Market"/>
                          <a:cs typeface="Chelsea Market"/>
                          <a:sym typeface="Chelsea Market"/>
                        </a:rPr>
                        <a:t>introducción</a:t>
                      </a:r>
                      <a:r>
                        <a:rPr lang="es" sz="800" dirty="0">
                          <a:solidFill>
                            <a:schemeClr val="dk1"/>
                          </a:solidFill>
                          <a:highlight>
                            <a:srgbClr val="FFFFFF"/>
                          </a:highlight>
                          <a:latin typeface="Chelsea Market"/>
                          <a:ea typeface="Chelsea Market"/>
                          <a:cs typeface="Chelsea Market"/>
                          <a:sym typeface="Chelsea Market"/>
                        </a:rPr>
                        <a:t>: También llamada exposición, orientación o prótasis. Su principal función es la presentación de los personajes y del lugar y </a:t>
                      </a:r>
                      <a:r>
                        <a:rPr lang="es" sz="800" dirty="0" smtClean="0">
                          <a:solidFill>
                            <a:schemeClr val="dk1"/>
                          </a:solidFill>
                          <a:highlight>
                            <a:srgbClr val="FFFFFF"/>
                          </a:highlight>
                          <a:latin typeface="Chelsea Market"/>
                          <a:ea typeface="Chelsea Market"/>
                          <a:cs typeface="Chelsea Market"/>
                          <a:sym typeface="Chelsea Market"/>
                        </a:rPr>
                        <a:t>época..</a:t>
                      </a:r>
                      <a:endParaRPr lang="es" sz="800" dirty="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 sz="800" dirty="0">
                          <a:solidFill>
                            <a:schemeClr val="dk1"/>
                          </a:solidFill>
                          <a:highlight>
                            <a:srgbClr val="FFFFFF"/>
                          </a:highlight>
                          <a:latin typeface="Chelsea Market"/>
                          <a:ea typeface="Chelsea Market"/>
                          <a:cs typeface="Chelsea Market"/>
                          <a:sym typeface="Chelsea Market"/>
                        </a:rPr>
                        <a:t>N</a:t>
                      </a:r>
                      <a:r>
                        <a:rPr lang="es" sz="800" dirty="0" smtClean="0">
                          <a:solidFill>
                            <a:schemeClr val="dk1"/>
                          </a:solidFill>
                          <a:highlight>
                            <a:srgbClr val="FFFFFF"/>
                          </a:highlight>
                          <a:latin typeface="Chelsea Market"/>
                          <a:ea typeface="Chelsea Market"/>
                          <a:cs typeface="Chelsea Market"/>
                          <a:sym typeface="Chelsea Market"/>
                        </a:rPr>
                        <a:t>udo</a:t>
                      </a:r>
                      <a:r>
                        <a:rPr lang="es" sz="800" dirty="0">
                          <a:solidFill>
                            <a:schemeClr val="dk1"/>
                          </a:solidFill>
                          <a:highlight>
                            <a:srgbClr val="FFFFFF"/>
                          </a:highlight>
                          <a:latin typeface="Chelsea Market"/>
                          <a:ea typeface="Chelsea Market"/>
                          <a:cs typeface="Chelsea Market"/>
                          <a:sym typeface="Chelsea Market"/>
                        </a:rPr>
                        <a:t>: </a:t>
                      </a:r>
                      <a:r>
                        <a:rPr lang="es" sz="800" dirty="0" smtClean="0">
                          <a:solidFill>
                            <a:schemeClr val="dk1"/>
                          </a:solidFill>
                          <a:highlight>
                            <a:srgbClr val="FFFFFF"/>
                          </a:highlight>
                          <a:latin typeface="Chelsea Market"/>
                          <a:ea typeface="Chelsea Market"/>
                          <a:cs typeface="Chelsea Market"/>
                          <a:sym typeface="Chelsea Market"/>
                        </a:rPr>
                        <a:t>En </a:t>
                      </a:r>
                      <a:r>
                        <a:rPr lang="es" sz="800" dirty="0">
                          <a:solidFill>
                            <a:schemeClr val="dk1"/>
                          </a:solidFill>
                          <a:highlight>
                            <a:srgbClr val="FFFFFF"/>
                          </a:highlight>
                          <a:latin typeface="Chelsea Market"/>
                          <a:ea typeface="Chelsea Market"/>
                          <a:cs typeface="Chelsea Market"/>
                          <a:sym typeface="Chelsea Market"/>
                        </a:rPr>
                        <a:t>esta parte hay un aumento de los sucesos que ocurren y que responden a la manera de cómo se solucionará los conflictos planteados al principio.</a:t>
                      </a:r>
                      <a:endParaRPr sz="800" dirty="0">
                        <a:solidFill>
                          <a:schemeClr val="dk1"/>
                        </a:solidFill>
                        <a:highlight>
                          <a:srgbClr val="FFFFFF"/>
                        </a:highlight>
                        <a:latin typeface="Chelsea Market"/>
                        <a:ea typeface="Chelsea Market"/>
                        <a:cs typeface="Chelsea Market"/>
                        <a:sym typeface="Chelsea Market"/>
                      </a:endParaRPr>
                    </a:p>
                    <a:p>
                      <a:pPr marL="0" lvl="0" indent="0" algn="ctr" rtl="0">
                        <a:spcBef>
                          <a:spcPts val="0"/>
                        </a:spcBef>
                        <a:spcAft>
                          <a:spcPts val="0"/>
                        </a:spcAft>
                        <a:buNone/>
                      </a:pPr>
                      <a:r>
                        <a:rPr lang="es-MX" sz="800" dirty="0" smtClean="0">
                          <a:solidFill>
                            <a:schemeClr val="dk1"/>
                          </a:solidFill>
                          <a:highlight>
                            <a:srgbClr val="FFFFFF"/>
                          </a:highlight>
                          <a:latin typeface="Chelsea Market"/>
                          <a:ea typeface="Chelsea Market"/>
                          <a:cs typeface="Chelsea Market"/>
                          <a:sym typeface="Chelsea Market"/>
                        </a:rPr>
                        <a:t>D</a:t>
                      </a:r>
                      <a:r>
                        <a:rPr lang="es" sz="800" dirty="0" smtClean="0">
                          <a:solidFill>
                            <a:schemeClr val="dk1"/>
                          </a:solidFill>
                          <a:highlight>
                            <a:srgbClr val="FFFFFF"/>
                          </a:highlight>
                          <a:latin typeface="Chelsea Market"/>
                          <a:ea typeface="Chelsea Market"/>
                          <a:cs typeface="Chelsea Market"/>
                          <a:sym typeface="Chelsea Market"/>
                        </a:rPr>
                        <a:t>esenlace. </a:t>
                      </a:r>
                      <a:r>
                        <a:rPr lang="es" sz="800" dirty="0">
                          <a:solidFill>
                            <a:schemeClr val="dk1"/>
                          </a:solidFill>
                          <a:highlight>
                            <a:srgbClr val="FFFFFF"/>
                          </a:highlight>
                          <a:latin typeface="Chelsea Market"/>
                          <a:ea typeface="Chelsea Market"/>
                          <a:cs typeface="Chelsea Market"/>
                          <a:sym typeface="Chelsea Market"/>
                        </a:rPr>
                        <a:t>El desenlace conlleva una caída de la intensidad de la trama producto de la culminación.</a:t>
                      </a:r>
                      <a:endParaRPr sz="800" dirty="0">
                        <a:latin typeface="Chelsea Market"/>
                        <a:ea typeface="Chelsea Market"/>
                        <a:cs typeface="Chelsea Market"/>
                        <a:sym typeface="Chelsea Market"/>
                      </a:endParaRPr>
                    </a:p>
                  </a:txBody>
                  <a:tcPr marL="91425" marR="91425" marT="91425" marB="91425">
                    <a:solidFill>
                      <a:schemeClr val="bg1"/>
                    </a:solidFill>
                  </a:tcPr>
                </a:tc>
              </a:tr>
              <a:tr h="2157896">
                <a:tc>
                  <a:txBody>
                    <a:bodyPr/>
                    <a:lstStyle/>
                    <a:p>
                      <a:pPr marL="0" lvl="0" indent="0" algn="ctr" rtl="0">
                        <a:spcBef>
                          <a:spcPts val="0"/>
                        </a:spcBef>
                        <a:spcAft>
                          <a:spcPts val="0"/>
                        </a:spcAft>
                        <a:buNone/>
                      </a:pPr>
                      <a:r>
                        <a:rPr lang="es" sz="800">
                          <a:solidFill>
                            <a:schemeClr val="dk1"/>
                          </a:solidFill>
                          <a:latin typeface="Chelsea Market"/>
                          <a:ea typeface="Chelsea Market"/>
                          <a:cs typeface="Chelsea Market"/>
                          <a:sym typeface="Chelsea Market"/>
                        </a:rPr>
                        <a:t>Género épico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Novela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dirty="0">
                          <a:solidFill>
                            <a:srgbClr val="222222"/>
                          </a:solidFill>
                          <a:highlight>
                            <a:srgbClr val="FFFFFF"/>
                          </a:highlight>
                          <a:latin typeface="Chelsea Market"/>
                          <a:ea typeface="Chelsea Market"/>
                          <a:cs typeface="Chelsea Market"/>
                          <a:sym typeface="Chelsea Market"/>
                        </a:rPr>
                        <a:t>Es una obra literaria escrita en prosa, extensa y muy detallada. En ésta se narran diversas situaciones, conflictos y pensamientos que experimentan personajes ficticios, pero muy vinculados a la realidad.</a:t>
                      </a:r>
                      <a:endParaRPr sz="8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solidFill>
                            <a:srgbClr val="222222"/>
                          </a:solidFill>
                          <a:highlight>
                            <a:srgbClr val="FFFFFF"/>
                          </a:highlight>
                          <a:latin typeface="Chelsea Market"/>
                          <a:ea typeface="Chelsea Market"/>
                          <a:cs typeface="Chelsea Market"/>
                          <a:sym typeface="Chelsea Market"/>
                        </a:rPr>
                        <a:t>su funcion es causar placer estético a los lectores con la descripción o pintura de sucesos o lances interesantes así como de personajes, pasiones y costumbres, que en muchos casos sirven de insumos para la propia </a:t>
                      </a:r>
                      <a:r>
                        <a:rPr lang="es" sz="800">
                          <a:highlight>
                            <a:srgbClr val="FFFFFF"/>
                          </a:highlight>
                          <a:uFill>
                            <a:noFill/>
                          </a:uFill>
                          <a:latin typeface="Chelsea Market"/>
                          <a:ea typeface="Chelsea Market"/>
                          <a:cs typeface="Chelsea Market"/>
                          <a:sym typeface="Chelsea Market"/>
                          <a:hlinkClick r:id="rId4"/>
                        </a:rPr>
                        <a:t>reflexión</a:t>
                      </a:r>
                      <a:r>
                        <a:rPr lang="es" sz="800">
                          <a:highlight>
                            <a:srgbClr val="FFFFFF"/>
                          </a:highlight>
                          <a:latin typeface="Chelsea Market"/>
                          <a:ea typeface="Chelsea Market"/>
                          <a:cs typeface="Chelsea Market"/>
                          <a:sym typeface="Chelsea Market"/>
                        </a:rPr>
                        <a:t> o </a:t>
                      </a:r>
                      <a:r>
                        <a:rPr lang="es" sz="800">
                          <a:highlight>
                            <a:srgbClr val="FFFFFF"/>
                          </a:highlight>
                          <a:uFill>
                            <a:noFill/>
                          </a:uFill>
                          <a:latin typeface="Chelsea Market"/>
                          <a:ea typeface="Chelsea Market"/>
                          <a:cs typeface="Chelsea Market"/>
                          <a:sym typeface="Chelsea Market"/>
                          <a:hlinkClick r:id="rId5"/>
                        </a:rPr>
                        <a:t>introspección</a:t>
                      </a:r>
                      <a:r>
                        <a:rPr lang="es" sz="800">
                          <a:highlight>
                            <a:srgbClr val="FFFFFF"/>
                          </a:highlight>
                          <a:latin typeface="Chelsea Market"/>
                          <a:ea typeface="Chelsea Market"/>
                          <a:cs typeface="Chelsea Market"/>
                          <a:sym typeface="Chelsea Market"/>
                        </a:rPr>
                        <a:t>.</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171450" lvl="0" indent="-171450" algn="l" rtl="0">
                        <a:spcBef>
                          <a:spcPts val="0"/>
                        </a:spcBef>
                        <a:spcAft>
                          <a:spcPts val="0"/>
                        </a:spcAft>
                        <a:buFont typeface="Arial" panose="020B0604020202020204" pitchFamily="34" charset="0"/>
                        <a:buChar char="•"/>
                      </a:pPr>
                      <a:r>
                        <a:rPr lang="es" sz="800" dirty="0">
                          <a:solidFill>
                            <a:srgbClr val="333333"/>
                          </a:solidFill>
                          <a:highlight>
                            <a:srgbClr val="FFFFFF"/>
                          </a:highlight>
                          <a:latin typeface="Chelsea Market"/>
                          <a:ea typeface="Chelsea Market"/>
                          <a:cs typeface="Chelsea Market"/>
                          <a:sym typeface="Chelsea Market"/>
                        </a:rPr>
                        <a:t>Los personajes:  Es una de las partes más importantes en la novela, ya que sin estos no podrá surgir el vínculo emocional del lector evitando así el disfrute pleno de la novela, donde nunca se podrá involucrar en esta. </a:t>
                      </a:r>
                      <a:endParaRPr sz="800" dirty="0">
                        <a:solidFill>
                          <a:srgbClr val="333333"/>
                        </a:solidFill>
                        <a:highlight>
                          <a:srgbClr val="FFFFFF"/>
                        </a:highlight>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800" dirty="0">
                          <a:solidFill>
                            <a:srgbClr val="333333"/>
                          </a:solidFill>
                          <a:highlight>
                            <a:srgbClr val="FFFFFF"/>
                          </a:highlight>
                          <a:latin typeface="Chelsea Market"/>
                          <a:ea typeface="Chelsea Market"/>
                          <a:cs typeface="Chelsea Market"/>
                          <a:sym typeface="Chelsea Market"/>
                        </a:rPr>
                        <a:t>La acción: Refiere a lo que sucede en la historia. Esta se crea cuando se narra sobre un conflicto planteado, el cual llega a alcanzar el clímax y luego según el avance del relato se resuelve</a:t>
                      </a:r>
                      <a:r>
                        <a:rPr lang="es" sz="800" dirty="0" smtClean="0">
                          <a:solidFill>
                            <a:srgbClr val="333333"/>
                          </a:solidFill>
                          <a:highlight>
                            <a:srgbClr val="FFFFFF"/>
                          </a:highlight>
                          <a:latin typeface="Chelsea Market"/>
                          <a:ea typeface="Chelsea Market"/>
                          <a:cs typeface="Chelsea Market"/>
                          <a:sym typeface="Chelsea Market"/>
                        </a:rPr>
                        <a:t>.</a:t>
                      </a:r>
                      <a:endParaRPr sz="800" dirty="0">
                        <a:solidFill>
                          <a:srgbClr val="333333"/>
                        </a:solidFill>
                        <a:highlight>
                          <a:srgbClr val="FFFFFF"/>
                        </a:highlight>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800" dirty="0">
                          <a:solidFill>
                            <a:srgbClr val="333333"/>
                          </a:solidFill>
                          <a:highlight>
                            <a:srgbClr val="FFFFFF"/>
                          </a:highlight>
                          <a:latin typeface="Chelsea Market"/>
                          <a:ea typeface="Chelsea Market"/>
                          <a:cs typeface="Chelsea Market"/>
                          <a:sym typeface="Chelsea Market"/>
                        </a:rPr>
                        <a:t>Marco escénico: Se trata del ambiente temporal y físico en el cual se desarrolla la historia. Es en esta parte de la novela donde los escritores emplean cada uno de sus herramientas de descripción, donde busca crear en el lector una imagen mental bien </a:t>
                      </a:r>
                      <a:r>
                        <a:rPr lang="es" sz="800" dirty="0" smtClean="0">
                          <a:solidFill>
                            <a:srgbClr val="333333"/>
                          </a:solidFill>
                          <a:highlight>
                            <a:srgbClr val="FFFFFF"/>
                          </a:highlight>
                          <a:latin typeface="Chelsea Market"/>
                          <a:ea typeface="Chelsea Market"/>
                          <a:cs typeface="Chelsea Market"/>
                          <a:sym typeface="Chelsea Market"/>
                        </a:rPr>
                        <a:t>clara</a:t>
                      </a:r>
                      <a:endParaRPr sz="800" dirty="0">
                        <a:solidFill>
                          <a:srgbClr val="333333"/>
                        </a:solidFill>
                        <a:highlight>
                          <a:srgbClr val="FFFFFF"/>
                        </a:highlight>
                        <a:latin typeface="Chelsea Market"/>
                        <a:ea typeface="Chelsea Market"/>
                        <a:cs typeface="Chelsea Market"/>
                        <a:sym typeface="Chelsea Market"/>
                      </a:endParaRPr>
                    </a:p>
                    <a:p>
                      <a:pPr marL="171450" lvl="0" indent="-171450" algn="l" rtl="0">
                        <a:spcBef>
                          <a:spcPts val="0"/>
                        </a:spcBef>
                        <a:spcAft>
                          <a:spcPts val="0"/>
                        </a:spcAft>
                        <a:buFont typeface="Arial" panose="020B0604020202020204" pitchFamily="34" charset="0"/>
                        <a:buChar char="•"/>
                      </a:pPr>
                      <a:r>
                        <a:rPr lang="es" sz="800" dirty="0">
                          <a:solidFill>
                            <a:srgbClr val="333333"/>
                          </a:solidFill>
                          <a:highlight>
                            <a:srgbClr val="FFFFFF"/>
                          </a:highlight>
                          <a:latin typeface="Chelsea Market"/>
                          <a:ea typeface="Chelsea Market"/>
                          <a:cs typeface="Chelsea Market"/>
                          <a:sym typeface="Chelsea Market"/>
                        </a:rPr>
                        <a:t>Epílogo: Es la parte donde se suele adicionar información con el objetivo de garantizar una mejor comprensión por parte del lector</a:t>
                      </a:r>
                      <a:r>
                        <a:rPr lang="es" sz="800" dirty="0" smtClean="0">
                          <a:solidFill>
                            <a:srgbClr val="333333"/>
                          </a:solidFill>
                          <a:highlight>
                            <a:srgbClr val="FFFFFF"/>
                          </a:highlight>
                          <a:latin typeface="Chelsea Market"/>
                          <a:ea typeface="Chelsea Market"/>
                          <a:cs typeface="Chelsea Market"/>
                          <a:sym typeface="Chelsea Market"/>
                        </a:rPr>
                        <a:t>..</a:t>
                      </a:r>
                      <a:endParaRPr sz="800" dirty="0">
                        <a:solidFill>
                          <a:srgbClr val="333333"/>
                        </a:solidFill>
                        <a:highlight>
                          <a:srgbClr val="FFFFFF"/>
                        </a:highlight>
                        <a:latin typeface="Chelsea Market"/>
                        <a:ea typeface="Chelsea Market"/>
                        <a:cs typeface="Chelsea Market"/>
                        <a:sym typeface="Chelsea Market"/>
                      </a:endParaRPr>
                    </a:p>
                  </a:txBody>
                  <a:tcPr marL="91425" marR="91425" marT="91425" marB="91425">
                    <a:solidFill>
                      <a:schemeClr val="bg1"/>
                    </a:solidFill>
                  </a:tcPr>
                </a:tc>
              </a:tr>
              <a:tr h="1108095">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Género dramático</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latin typeface="Chelsea Market"/>
                          <a:ea typeface="Chelsea Market"/>
                          <a:cs typeface="Chelsea Market"/>
                          <a:sym typeface="Chelsea Market"/>
                        </a:rPr>
                        <a:t>Tragedia</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Se trata de un tema serio. Por lo general, es un episodio conflictivo de la vida de una persona, en el que muchas veces están en juego la vida y la muerte.</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800">
                          <a:solidFill>
                            <a:srgbClr val="333333"/>
                          </a:solidFill>
                          <a:highlight>
                            <a:srgbClr val="FFFFFF"/>
                          </a:highlight>
                          <a:latin typeface="Chelsea Market"/>
                          <a:ea typeface="Chelsea Market"/>
                          <a:cs typeface="Chelsea Market"/>
                          <a:sym typeface="Chelsea Market"/>
                        </a:rPr>
                        <a:t>la función de la tragedia es provocar en los espectadores dos emociones: El temor y la compasión. </a:t>
                      </a:r>
                      <a:endParaRPr sz="8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just" rtl="0">
                        <a:lnSpc>
                          <a:spcPct val="100000"/>
                        </a:lnSpc>
                        <a:spcBef>
                          <a:spcPts val="0"/>
                        </a:spcBef>
                        <a:spcAft>
                          <a:spcPts val="0"/>
                        </a:spcAft>
                        <a:buClr>
                          <a:schemeClr val="dk1"/>
                        </a:buClr>
                        <a:buSzPts val="1100"/>
                        <a:buFont typeface="Arial"/>
                        <a:buNone/>
                      </a:pPr>
                      <a:r>
                        <a:rPr lang="es" sz="800" dirty="0">
                          <a:solidFill>
                            <a:srgbClr val="333333"/>
                          </a:solidFill>
                          <a:latin typeface="Chelsea Market"/>
                          <a:ea typeface="Chelsea Market"/>
                          <a:cs typeface="Chelsea Market"/>
                          <a:sym typeface="Chelsea Market"/>
                        </a:rPr>
                        <a:t>Motivación: En ella se presentan los personajes más importantes y se indican los motivos que llevan al </a:t>
                      </a:r>
                      <a:r>
                        <a:rPr lang="es" sz="800" dirty="0" smtClean="0">
                          <a:solidFill>
                            <a:srgbClr val="333333"/>
                          </a:solidFill>
                          <a:latin typeface="Chelsea Market"/>
                          <a:ea typeface="Chelsea Market"/>
                          <a:cs typeface="Chelsea Market"/>
                          <a:sym typeface="Chelsea Market"/>
                        </a:rPr>
                        <a:t>conflicto.</a:t>
                      </a:r>
                      <a:endParaRPr lang="es" sz="800" dirty="0">
                        <a:solidFill>
                          <a:srgbClr val="333333"/>
                        </a:solidFill>
                        <a:latin typeface="Chelsea Market"/>
                        <a:ea typeface="Chelsea Market"/>
                        <a:cs typeface="Chelsea Market"/>
                        <a:sym typeface="Chelsea Market"/>
                      </a:endParaRPr>
                    </a:p>
                    <a:p>
                      <a:pPr marL="0" lvl="0" indent="0" algn="just" rtl="0">
                        <a:lnSpc>
                          <a:spcPct val="100000"/>
                        </a:lnSpc>
                        <a:spcBef>
                          <a:spcPts val="0"/>
                        </a:spcBef>
                        <a:spcAft>
                          <a:spcPts val="0"/>
                        </a:spcAft>
                        <a:buClr>
                          <a:schemeClr val="dk1"/>
                        </a:buClr>
                        <a:buSzPts val="1100"/>
                        <a:buFont typeface="Arial"/>
                        <a:buNone/>
                      </a:pPr>
                      <a:r>
                        <a:rPr lang="es" sz="800" dirty="0" smtClean="0">
                          <a:solidFill>
                            <a:srgbClr val="333333"/>
                          </a:solidFill>
                          <a:latin typeface="Chelsea Market"/>
                          <a:ea typeface="Chelsea Market"/>
                          <a:cs typeface="Chelsea Market"/>
                          <a:sym typeface="Chelsea Market"/>
                        </a:rPr>
                        <a:t>Planteo</a:t>
                      </a:r>
                      <a:r>
                        <a:rPr lang="es" sz="800" dirty="0">
                          <a:solidFill>
                            <a:srgbClr val="333333"/>
                          </a:solidFill>
                          <a:latin typeface="Chelsea Market"/>
                          <a:ea typeface="Chelsea Market"/>
                          <a:cs typeface="Chelsea Market"/>
                          <a:sym typeface="Chelsea Market"/>
                        </a:rPr>
                        <a:t>: En éste se produce el desarrollo del conflicto. Es el momento de mayor intensidad de la obra, donde se produce la lucha verbal, el héroe comete la falta trágica, el </a:t>
                      </a:r>
                      <a:r>
                        <a:rPr lang="es" sz="800" dirty="0" smtClean="0">
                          <a:solidFill>
                            <a:srgbClr val="333333"/>
                          </a:solidFill>
                          <a:latin typeface="Chelsea Market"/>
                          <a:ea typeface="Chelsea Market"/>
                          <a:cs typeface="Chelsea Market"/>
                          <a:sym typeface="Chelsea Market"/>
                        </a:rPr>
                        <a:t>hybris</a:t>
                      </a:r>
                    </a:p>
                    <a:p>
                      <a:pPr marL="0" lvl="0" indent="0" algn="just" rtl="0">
                        <a:lnSpc>
                          <a:spcPct val="100000"/>
                        </a:lnSpc>
                        <a:spcBef>
                          <a:spcPts val="0"/>
                        </a:spcBef>
                        <a:spcAft>
                          <a:spcPts val="0"/>
                        </a:spcAft>
                        <a:buClr>
                          <a:schemeClr val="dk1"/>
                        </a:buClr>
                        <a:buSzPts val="1100"/>
                        <a:buFont typeface="Arial"/>
                        <a:buNone/>
                      </a:pPr>
                      <a:r>
                        <a:rPr lang="es" sz="800" dirty="0" smtClean="0">
                          <a:solidFill>
                            <a:srgbClr val="333333"/>
                          </a:solidFill>
                          <a:latin typeface="Chelsea Market"/>
                          <a:ea typeface="Chelsea Market"/>
                          <a:cs typeface="Chelsea Market"/>
                          <a:sym typeface="Chelsea Market"/>
                        </a:rPr>
                        <a:t>Peripecia</a:t>
                      </a:r>
                      <a:r>
                        <a:rPr lang="es" sz="800" dirty="0">
                          <a:solidFill>
                            <a:srgbClr val="333333"/>
                          </a:solidFill>
                          <a:latin typeface="Chelsea Market"/>
                          <a:ea typeface="Chelsea Market"/>
                          <a:cs typeface="Chelsea Market"/>
                          <a:sym typeface="Chelsea Market"/>
                        </a:rPr>
                        <a:t>: Aquí se produce la inversión de la marcha del conflicto, es decir que la suerte se vuelve contra el </a:t>
                      </a:r>
                      <a:r>
                        <a:rPr lang="es" sz="800" dirty="0" smtClean="0">
                          <a:solidFill>
                            <a:srgbClr val="333333"/>
                          </a:solidFill>
                          <a:latin typeface="Chelsea Market"/>
                          <a:ea typeface="Chelsea Market"/>
                          <a:cs typeface="Chelsea Market"/>
                          <a:sym typeface="Chelsea Market"/>
                        </a:rPr>
                        <a:t>héroe.</a:t>
                      </a:r>
                      <a:endParaRPr lang="es" sz="800" dirty="0">
                        <a:solidFill>
                          <a:srgbClr val="333333"/>
                        </a:solidFill>
                        <a:latin typeface="Chelsea Market"/>
                        <a:ea typeface="Chelsea Market"/>
                        <a:cs typeface="Chelsea Market"/>
                        <a:sym typeface="Chelsea Market"/>
                      </a:endParaRPr>
                    </a:p>
                    <a:p>
                      <a:pPr marL="0" lvl="0" indent="0" algn="just" rtl="0">
                        <a:lnSpc>
                          <a:spcPct val="100000"/>
                        </a:lnSpc>
                        <a:spcBef>
                          <a:spcPts val="0"/>
                        </a:spcBef>
                        <a:spcAft>
                          <a:spcPts val="0"/>
                        </a:spcAft>
                        <a:buClr>
                          <a:schemeClr val="dk1"/>
                        </a:buClr>
                        <a:buSzPts val="1100"/>
                        <a:buFont typeface="Arial"/>
                        <a:buNone/>
                      </a:pPr>
                      <a:r>
                        <a:rPr lang="es" sz="800" dirty="0" smtClean="0">
                          <a:solidFill>
                            <a:srgbClr val="333333"/>
                          </a:solidFill>
                          <a:highlight>
                            <a:srgbClr val="FFFFFF"/>
                          </a:highlight>
                          <a:latin typeface="Chelsea Market"/>
                          <a:ea typeface="Chelsea Market"/>
                          <a:cs typeface="Chelsea Market"/>
                          <a:sym typeface="Chelsea Market"/>
                        </a:rPr>
                        <a:t>Desenlace</a:t>
                      </a:r>
                      <a:r>
                        <a:rPr lang="es" sz="800" dirty="0">
                          <a:solidFill>
                            <a:srgbClr val="333333"/>
                          </a:solidFill>
                          <a:highlight>
                            <a:srgbClr val="FFFFFF"/>
                          </a:highlight>
                          <a:latin typeface="Chelsea Market"/>
                          <a:ea typeface="Chelsea Market"/>
                          <a:cs typeface="Chelsea Market"/>
                          <a:sym typeface="Chelsea Market"/>
                        </a:rPr>
                        <a:t>:  En él se produce la resolución del conflicto. </a:t>
                      </a:r>
                      <a:endParaRPr sz="800" dirty="0">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extLst>
      <p:ext uri="{BB962C8B-B14F-4D97-AF65-F5344CB8AC3E}">
        <p14:creationId xmlns:p14="http://schemas.microsoft.com/office/powerpoint/2010/main" val="210354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74" name="Shape 74"/>
          <p:cNvGraphicFramePr/>
          <p:nvPr>
            <p:extLst>
              <p:ext uri="{D42A27DB-BD31-4B8C-83A1-F6EECF244321}">
                <p14:modId xmlns:p14="http://schemas.microsoft.com/office/powerpoint/2010/main" val="3546952285"/>
              </p:ext>
            </p:extLst>
          </p:nvPr>
        </p:nvGraphicFramePr>
        <p:xfrm>
          <a:off x="323528" y="123478"/>
          <a:ext cx="8586625" cy="4907100"/>
        </p:xfrm>
        <a:graphic>
          <a:graphicData uri="http://schemas.openxmlformats.org/drawingml/2006/table">
            <a:tbl>
              <a:tblPr>
                <a:noFill/>
              </a:tblPr>
              <a:tblGrid>
                <a:gridCol w="1159975"/>
                <a:gridCol w="943875"/>
                <a:gridCol w="1898650"/>
                <a:gridCol w="1850725"/>
                <a:gridCol w="2733400"/>
              </a:tblGrid>
              <a:tr h="355893">
                <a:tc>
                  <a:txBody>
                    <a:bodyPr/>
                    <a:lstStyle/>
                    <a:p>
                      <a:pPr marL="0" lvl="0" indent="0" algn="ctr" rtl="0">
                        <a:spcBef>
                          <a:spcPts val="0"/>
                        </a:spcBef>
                        <a:spcAft>
                          <a:spcPts val="0"/>
                        </a:spcAft>
                        <a:buNone/>
                      </a:pPr>
                      <a:r>
                        <a:rPr lang="es" sz="1200" b="1" dirty="0">
                          <a:latin typeface="Amatic SC"/>
                          <a:ea typeface="Amatic SC"/>
                          <a:cs typeface="Amatic SC"/>
                          <a:sym typeface="Amatic SC"/>
                        </a:rPr>
                        <a:t>Género literario</a:t>
                      </a:r>
                      <a:endParaRPr sz="1200" b="1" dirty="0">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sz="1200" b="1">
                          <a:latin typeface="Amatic SC"/>
                          <a:ea typeface="Amatic SC"/>
                          <a:cs typeface="Amatic SC"/>
                          <a:sym typeface="Amatic SC"/>
                        </a:rPr>
                        <a:t>Subgénero </a:t>
                      </a:r>
                      <a:endParaRPr sz="1200"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sz="1200" b="1">
                          <a:latin typeface="Amatic SC"/>
                          <a:ea typeface="Amatic SC"/>
                          <a:cs typeface="Amatic SC"/>
                          <a:sym typeface="Amatic SC"/>
                        </a:rPr>
                        <a:t>Características</a:t>
                      </a:r>
                      <a:endParaRPr sz="1200"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sz="1200" b="1">
                          <a:latin typeface="Amatic SC"/>
                          <a:ea typeface="Amatic SC"/>
                          <a:cs typeface="Amatic SC"/>
                          <a:sym typeface="Amatic SC"/>
                        </a:rPr>
                        <a:t>Función</a:t>
                      </a:r>
                      <a:endParaRPr sz="1200" b="1">
                        <a:latin typeface="Amatic SC"/>
                        <a:ea typeface="Amatic SC"/>
                        <a:cs typeface="Amatic SC"/>
                        <a:sym typeface="Amatic SC"/>
                      </a:endParaRPr>
                    </a:p>
                  </a:txBody>
                  <a:tcPr marL="91425" marR="91425" marT="91425" marB="91425">
                    <a:solidFill>
                      <a:schemeClr val="bg1"/>
                    </a:solidFill>
                  </a:tcPr>
                </a:tc>
                <a:tc>
                  <a:txBody>
                    <a:bodyPr/>
                    <a:lstStyle/>
                    <a:p>
                      <a:pPr marL="0" lvl="0" indent="0" algn="ctr" rtl="0">
                        <a:spcBef>
                          <a:spcPts val="0"/>
                        </a:spcBef>
                        <a:spcAft>
                          <a:spcPts val="0"/>
                        </a:spcAft>
                        <a:buNone/>
                      </a:pPr>
                      <a:r>
                        <a:rPr lang="es" sz="1200" b="1">
                          <a:latin typeface="Amatic SC"/>
                          <a:ea typeface="Amatic SC"/>
                          <a:cs typeface="Amatic SC"/>
                          <a:sym typeface="Amatic SC"/>
                        </a:rPr>
                        <a:t>Partes que lo conforman</a:t>
                      </a:r>
                      <a:endParaRPr sz="1200" b="1">
                        <a:latin typeface="Amatic SC"/>
                        <a:ea typeface="Amatic SC"/>
                        <a:cs typeface="Amatic SC"/>
                        <a:sym typeface="Amatic SC"/>
                      </a:endParaRPr>
                    </a:p>
                  </a:txBody>
                  <a:tcPr marL="91425" marR="91425" marT="91425" marB="91425">
                    <a:solidFill>
                      <a:schemeClr val="bg1"/>
                    </a:solidFill>
                  </a:tcPr>
                </a:tc>
              </a:tr>
              <a:tr h="904606">
                <a:tc>
                  <a:txBody>
                    <a:bodyPr/>
                    <a:lstStyle/>
                    <a:p>
                      <a:pPr marL="0" lvl="0" indent="0" algn="ctr" rtl="0">
                        <a:spcBef>
                          <a:spcPts val="0"/>
                        </a:spcBef>
                        <a:spcAft>
                          <a:spcPts val="0"/>
                        </a:spcAft>
                        <a:buNone/>
                      </a:pPr>
                      <a:r>
                        <a:rPr lang="es" sz="700" dirty="0">
                          <a:solidFill>
                            <a:schemeClr val="dk1"/>
                          </a:solidFill>
                          <a:latin typeface="Chelsea Market"/>
                          <a:ea typeface="Chelsea Market"/>
                          <a:cs typeface="Chelsea Market"/>
                          <a:sym typeface="Chelsea Market"/>
                        </a:rPr>
                        <a:t>Género dramático</a:t>
                      </a:r>
                      <a:endParaRPr sz="700" dirty="0"/>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Drama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cuentan historias con una serie de inconvenientes, con posibles mediaciones de elementos extravagantes y su conclusión casi siempre es oscura.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función del texto dramático es llevar el texto a la puesta en escena o la representación.</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Acto: Marcado por el cierre o caída del telón, o por un oscuro.</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Escena: División interna de acto, en donde actúan los mismos personajes. Se cambia por la entrada o salida de un personaje.</a:t>
                      </a:r>
                      <a:endParaRPr sz="70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Cuadro: es la ambientación física de la escenografía (lo que se quiere mostrar).</a:t>
                      </a:r>
                      <a:endParaRPr sz="700">
                        <a:latin typeface="Chelsea Market"/>
                        <a:ea typeface="Chelsea Market"/>
                        <a:cs typeface="Chelsea Market"/>
                        <a:sym typeface="Chelsea Market"/>
                      </a:endParaRPr>
                    </a:p>
                  </a:txBody>
                  <a:tcPr marL="91425" marR="91425" marT="91425" marB="91425">
                    <a:solidFill>
                      <a:schemeClr val="bg1"/>
                    </a:solidFill>
                  </a:tcPr>
                </a:tc>
              </a:tr>
              <a:tr h="904606">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Ópera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dirty="0">
                          <a:latin typeface="Chelsea Market"/>
                          <a:ea typeface="Chelsea Market"/>
                          <a:cs typeface="Chelsea Market"/>
                          <a:sym typeface="Chelsea Market"/>
                        </a:rPr>
                        <a:t>Se escucha como una obra de tipo dramática, en la que los actores, en vez de recitar sus papeles, se dedican a cantarlos desde comienzo a fin de la obra.</a:t>
                      </a:r>
                      <a:endParaRPr sz="7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dirty="0">
                          <a:latin typeface="Chelsea Market"/>
                          <a:ea typeface="Chelsea Market"/>
                          <a:cs typeface="Chelsea Market"/>
                          <a:sym typeface="Chelsea Market"/>
                        </a:rPr>
                        <a:t>Brindar un espectáculo extraordinario, monopolizando la vista, el oído, la imaginación y la sensibilidad del público, en el que todas las pasiones humanas están en juego</a:t>
                      </a:r>
                      <a:endParaRPr sz="7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Obertura: Parte inicial de una ópera, instrumental, breve y sirve como introducción al espectáculo.</a:t>
                      </a:r>
                      <a:endParaRPr sz="700" dirty="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Recitativos:  Partes cantadas por solistas, se desarrolla la acción. </a:t>
                      </a:r>
                      <a:endParaRPr sz="700" dirty="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Arias: Realizadas por solistas; la acción se para y el cantante expresa sus sentimientos</a:t>
                      </a:r>
                      <a:r>
                        <a:rPr lang="es" sz="700" dirty="0" smtClean="0">
                          <a:latin typeface="Chelsea Market"/>
                          <a:ea typeface="Chelsea Market"/>
                          <a:cs typeface="Chelsea Market"/>
                          <a:sym typeface="Chelsea Market"/>
                        </a:rPr>
                        <a:t>.</a:t>
                      </a:r>
                      <a:endParaRPr sz="700" dirty="0">
                        <a:latin typeface="Chelsea Market"/>
                        <a:ea typeface="Chelsea Market"/>
                        <a:cs typeface="Chelsea Market"/>
                        <a:sym typeface="Chelsea Market"/>
                      </a:endParaRPr>
                    </a:p>
                  </a:txBody>
                  <a:tcPr marL="91425" marR="91425" marT="91425" marB="91425">
                    <a:solidFill>
                      <a:schemeClr val="bg1"/>
                    </a:solidFill>
                  </a:tcPr>
                </a:tc>
              </a:tr>
              <a:tr h="904606">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Farsa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Su distribución y trama están fundadas en contextos  en que los protagonistas tienden a tener comportamientos extravagantes e insólitos, sin embargo habitualmente conservando una pizca de credibilidad</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Pretende denunciar una realidad oculta o ignorada siempre conmoverá la vergüenza del espectador. </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Carácter</a:t>
                      </a:r>
                      <a:endParaRPr sz="700" dirty="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Anécdota</a:t>
                      </a:r>
                      <a:endParaRPr sz="700" dirty="0">
                        <a:latin typeface="Chelsea Market"/>
                        <a:ea typeface="Chelsea Market"/>
                        <a:cs typeface="Chelsea Market"/>
                        <a:sym typeface="Chelsea Market"/>
                      </a:endParaRPr>
                    </a:p>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Lenguaje</a:t>
                      </a:r>
                      <a:endParaRPr sz="700" dirty="0">
                        <a:latin typeface="Chelsea Market"/>
                        <a:ea typeface="Chelsea Market"/>
                        <a:cs typeface="Chelsea Market"/>
                        <a:sym typeface="Chelsea Market"/>
                      </a:endParaRPr>
                    </a:p>
                  </a:txBody>
                  <a:tcPr marL="91425" marR="91425" marT="91425" marB="91425">
                    <a:solidFill>
                      <a:schemeClr val="bg1"/>
                    </a:solidFill>
                  </a:tcPr>
                </a:tc>
              </a:tr>
              <a:tr h="1008417">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dirty="0">
                          <a:latin typeface="Chelsea Market"/>
                          <a:ea typeface="Chelsea Market"/>
                          <a:cs typeface="Chelsea Market"/>
                          <a:sym typeface="Chelsea Market"/>
                        </a:rPr>
                        <a:t>Tragicomedia</a:t>
                      </a:r>
                      <a:endParaRPr sz="700" dirty="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Se pueden diferenciar secuencias trágicas y luego cómicas, en una misma obra; dando lugar aunque también abriendo espacios a la ironía y la parodia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La tragicomedia principalmente va a mostrar la trayectoria del héroe tragicómico, que tiene un objetivo que perseguir (el amor, la justicia, la ambición, un trono, etc) y de cómo éste lo consigue o no pasando por una serie de obstáculos para llegar a su fin. </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3050" rtl="0">
                        <a:spcBef>
                          <a:spcPts val="0"/>
                        </a:spcBef>
                        <a:spcAft>
                          <a:spcPts val="0"/>
                        </a:spcAft>
                        <a:buSzPts val="700"/>
                        <a:buFont typeface="Chelsea Market"/>
                        <a:buChar char="●"/>
                      </a:pPr>
                      <a:r>
                        <a:rPr lang="es" sz="700">
                          <a:latin typeface="Chelsea Market"/>
                          <a:ea typeface="Chelsea Market"/>
                          <a:cs typeface="Chelsea Market"/>
                          <a:sym typeface="Chelsea Market"/>
                        </a:rPr>
                        <a:t>Elementos trágicos y cómicos</a:t>
                      </a:r>
                      <a:endParaRPr sz="700">
                        <a:latin typeface="Chelsea Market"/>
                        <a:ea typeface="Chelsea Market"/>
                        <a:cs typeface="Chelsea Market"/>
                        <a:sym typeface="Chelsea Market"/>
                      </a:endParaRPr>
                    </a:p>
                  </a:txBody>
                  <a:tcPr marL="91425" marR="91425" marT="91425" marB="91425">
                    <a:solidFill>
                      <a:schemeClr val="bg1"/>
                    </a:solidFill>
                  </a:tcPr>
                </a:tc>
              </a:tr>
              <a:tr h="696985">
                <a:tc>
                  <a:txBody>
                    <a:bodyPr/>
                    <a:lstStyle/>
                    <a:p>
                      <a:pPr marL="0" lvl="0" indent="0" algn="ctr" rtl="0">
                        <a:spcBef>
                          <a:spcPts val="0"/>
                        </a:spcBef>
                        <a:spcAft>
                          <a:spcPts val="0"/>
                        </a:spcAft>
                        <a:buNone/>
                      </a:pPr>
                      <a:r>
                        <a:rPr lang="es" sz="700">
                          <a:solidFill>
                            <a:schemeClr val="dk1"/>
                          </a:solidFill>
                          <a:latin typeface="Chelsea Market"/>
                          <a:ea typeface="Chelsea Market"/>
                          <a:cs typeface="Chelsea Market"/>
                          <a:sym typeface="Chelsea Market"/>
                        </a:rPr>
                        <a:t>Género dramático</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Melodrama</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Clr>
                          <a:schemeClr val="dk1"/>
                        </a:buClr>
                        <a:buSzPts val="1100"/>
                        <a:buFont typeface="Arial"/>
                        <a:buNone/>
                      </a:pPr>
                      <a:r>
                        <a:rPr lang="es" sz="700">
                          <a:latin typeface="Chelsea Market"/>
                          <a:ea typeface="Chelsea Market"/>
                          <a:cs typeface="Chelsea Market"/>
                          <a:sym typeface="Chelsea Market"/>
                        </a:rPr>
                        <a:t>Se utiliza la exageración en las partes más románticas de la obra, como principio fundamental, con el fin de despertar en el público sentimientos</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lgn="ctr" rtl="0">
                        <a:spcBef>
                          <a:spcPts val="0"/>
                        </a:spcBef>
                        <a:spcAft>
                          <a:spcPts val="0"/>
                        </a:spcAft>
                        <a:buNone/>
                      </a:pPr>
                      <a:r>
                        <a:rPr lang="es" sz="700">
                          <a:latin typeface="Chelsea Market"/>
                          <a:ea typeface="Chelsea Market"/>
                          <a:cs typeface="Chelsea Market"/>
                          <a:sym typeface="Chelsea Market"/>
                        </a:rPr>
                        <a:t>Conmover al público sin un gran esfuerzo textual, sino recurriendo a efectos escenográficos</a:t>
                      </a:r>
                      <a:endParaRPr sz="700">
                        <a:latin typeface="Chelsea Market"/>
                        <a:ea typeface="Chelsea Market"/>
                        <a:cs typeface="Chelsea Market"/>
                        <a:sym typeface="Chelsea Market"/>
                      </a:endParaRPr>
                    </a:p>
                  </a:txBody>
                  <a:tcPr marL="91425" marR="91425" marT="91425" marB="91425">
                    <a:solidFill>
                      <a:schemeClr val="bg1"/>
                    </a:solidFill>
                  </a:tcPr>
                </a:tc>
                <a:tc>
                  <a:txBody>
                    <a:bodyPr/>
                    <a:lstStyle/>
                    <a:p>
                      <a:pPr marL="457200" lvl="0" indent="-273050" rtl="0">
                        <a:spcBef>
                          <a:spcPts val="0"/>
                        </a:spcBef>
                        <a:spcAft>
                          <a:spcPts val="0"/>
                        </a:spcAft>
                        <a:buSzPts val="700"/>
                        <a:buFont typeface="Chelsea Market"/>
                        <a:buChar char="●"/>
                      </a:pPr>
                      <a:r>
                        <a:rPr lang="es" sz="700" dirty="0">
                          <a:latin typeface="Chelsea Market"/>
                          <a:ea typeface="Chelsea Market"/>
                          <a:cs typeface="Chelsea Market"/>
                          <a:sym typeface="Chelsea Market"/>
                        </a:rPr>
                        <a:t>obra teatral dramática en la que se resaltan los pasajes sentimentales mediante la incorporación de música instrumental</a:t>
                      </a:r>
                      <a:endParaRPr sz="700" dirty="0">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extLst>
      <p:ext uri="{BB962C8B-B14F-4D97-AF65-F5344CB8AC3E}">
        <p14:creationId xmlns:p14="http://schemas.microsoft.com/office/powerpoint/2010/main" val="264065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54" name="Shape 54"/>
          <p:cNvGraphicFramePr/>
          <p:nvPr>
            <p:extLst>
              <p:ext uri="{D42A27DB-BD31-4B8C-83A1-F6EECF244321}">
                <p14:modId xmlns:p14="http://schemas.microsoft.com/office/powerpoint/2010/main" val="1979681158"/>
              </p:ext>
            </p:extLst>
          </p:nvPr>
        </p:nvGraphicFramePr>
        <p:xfrm>
          <a:off x="117300" y="84825"/>
          <a:ext cx="8847188" cy="4922400"/>
        </p:xfrm>
        <a:graphic>
          <a:graphicData uri="http://schemas.openxmlformats.org/drawingml/2006/table">
            <a:tbl>
              <a:tblPr>
                <a:noFill/>
                <a:tableStyleId>{8291B12E-2F7F-4F9C-BE77-C5F02F5C8C71}</a:tableStyleId>
              </a:tblPr>
              <a:tblGrid>
                <a:gridCol w="859325"/>
                <a:gridCol w="2225075"/>
                <a:gridCol w="1358300"/>
                <a:gridCol w="4404488"/>
              </a:tblGrid>
              <a:tr h="335139">
                <a:tc>
                  <a:txBody>
                    <a:bodyPr/>
                    <a:lstStyle/>
                    <a:p>
                      <a:pPr marL="0" lvl="0" indent="0" algn="ctr">
                        <a:spcBef>
                          <a:spcPts val="0"/>
                        </a:spcBef>
                        <a:spcAft>
                          <a:spcPts val="0"/>
                        </a:spcAft>
                        <a:buNone/>
                      </a:pPr>
                      <a:r>
                        <a:rPr lang="es" sz="1100" b="1" dirty="0">
                          <a:latin typeface="Amatic SC"/>
                          <a:ea typeface="Amatic SC"/>
                          <a:cs typeface="Amatic SC"/>
                          <a:sym typeface="Amatic SC"/>
                        </a:rPr>
                        <a:t>Texto académico</a:t>
                      </a:r>
                      <a:r>
                        <a:rPr lang="es" b="1" dirty="0">
                          <a:latin typeface="Amatic SC"/>
                          <a:ea typeface="Amatic SC"/>
                          <a:cs typeface="Amatic SC"/>
                          <a:sym typeface="Amatic SC"/>
                        </a:rPr>
                        <a:t> </a:t>
                      </a:r>
                      <a:endParaRPr b="1" dirty="0">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función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b="1">
                          <a:latin typeface="Amatic SC"/>
                          <a:ea typeface="Amatic SC"/>
                          <a:cs typeface="Amatic SC"/>
                          <a:sym typeface="Amatic SC"/>
                        </a:rPr>
                        <a:t>Partes que los conforman </a:t>
                      </a:r>
                      <a:endParaRPr b="1">
                        <a:latin typeface="Amatic SC"/>
                        <a:ea typeface="Amatic SC"/>
                        <a:cs typeface="Amatic SC"/>
                        <a:sym typeface="Amatic SC"/>
                      </a:endParaRPr>
                    </a:p>
                  </a:txBody>
                  <a:tcPr marL="91425" marR="91425" marT="91425" marB="91425" anchor="ctr">
                    <a:solidFill>
                      <a:schemeClr val="bg1"/>
                    </a:solidFill>
                  </a:tcPr>
                </a:tc>
              </a:tr>
              <a:tr h="1314849">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Abstract</a:t>
                      </a:r>
                      <a:r>
                        <a:rPr lang="es" sz="900">
                          <a:latin typeface="Chelsea Market"/>
                          <a:ea typeface="Chelsea Market"/>
                          <a:cs typeface="Chelsea Market"/>
                          <a:sym typeface="Chelsea Market"/>
                        </a:rPr>
                        <a:t> </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Hay dos tipos de abstracts: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aquellos que sintetizan un artículo (representativos) y los que se utilizan para la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presentación a eventos académicos (presentativos).</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En cuanto a la extensión, los abstracts generalmente tienen entre 200 y 600 palabras, </a:t>
                      </a:r>
                      <a:endParaRPr sz="900">
                        <a:latin typeface="Chelsea Market"/>
                        <a:ea typeface="Chelsea Market"/>
                        <a:cs typeface="Chelsea Market"/>
                        <a:sym typeface="Chelsea Market"/>
                      </a:endParaRPr>
                    </a:p>
                    <a:p>
                      <a:pPr marL="0" lvl="0" indent="0" algn="ctr">
                        <a:spcBef>
                          <a:spcPts val="0"/>
                        </a:spcBef>
                        <a:spcAft>
                          <a:spcPts val="0"/>
                        </a:spcAft>
                        <a:buNone/>
                      </a:pPr>
                      <a:r>
                        <a:rPr lang="es" sz="900">
                          <a:latin typeface="Chelsea Market"/>
                          <a:ea typeface="Chelsea Market"/>
                          <a:cs typeface="Chelsea Market"/>
                          <a:sym typeface="Chelsea Market"/>
                        </a:rPr>
                        <a:t>según el tipo de texto</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tiene la función de sintetizar otro texto. </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dirty="0">
                          <a:latin typeface="Chelsea Market"/>
                          <a:ea typeface="Chelsea Market"/>
                          <a:cs typeface="Chelsea Market"/>
                          <a:sym typeface="Chelsea Market"/>
                        </a:rPr>
                        <a:t>a. Introducción, b. Objetivos o propósito, c. Metodología, d. Resultados, e. Conclusiones</a:t>
                      </a:r>
                      <a:endParaRPr sz="900" dirty="0">
                        <a:latin typeface="Chelsea Market"/>
                        <a:ea typeface="Chelsea Market"/>
                        <a:cs typeface="Chelsea Market"/>
                        <a:sym typeface="Chelsea Market"/>
                      </a:endParaRPr>
                    </a:p>
                  </a:txBody>
                  <a:tcPr marL="91425" marR="91425" marT="91425" marB="91425" anchor="ctr">
                    <a:solidFill>
                      <a:schemeClr val="bg1"/>
                    </a:solidFill>
                  </a:tcPr>
                </a:tc>
              </a:tr>
              <a:tr h="1546886">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Artículo de investigación </a:t>
                      </a:r>
                      <a:endParaRPr sz="900" b="1">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 artículo de investigación busca informar y persuadir. En el caso de la segunda de las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funciones, se debe convencer al lector de la importancia y la validez de los resultados de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presentación de resultados de una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investigación científica.</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None/>
                      </a:pPr>
                      <a:r>
                        <a:rPr lang="es" sz="900" b="1">
                          <a:latin typeface="Chelsea Market"/>
                          <a:ea typeface="Chelsea Market"/>
                          <a:cs typeface="Chelsea Market"/>
                          <a:sym typeface="Chelsea Market"/>
                        </a:rPr>
                        <a:t>estructura crónica con I</a:t>
                      </a:r>
                      <a:r>
                        <a:rPr lang="es" sz="900">
                          <a:latin typeface="Chelsea Market"/>
                          <a:ea typeface="Chelsea Market"/>
                          <a:cs typeface="Chelsea Market"/>
                          <a:sym typeface="Chelsea Market"/>
                        </a:rPr>
                        <a:t>ntroducción ,desarrollo ,conclusiones ,agradecimientos ,bibliografía estructura en artículo de investigación.</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Introducción Materiales y métodos ,resultados ,discusión ,conclusiones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los 3 apartados esenciales.</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Introducción</a:t>
                      </a:r>
                      <a:r>
                        <a:rPr lang="es" sz="900">
                          <a:solidFill>
                            <a:schemeClr val="dk1"/>
                          </a:solidFill>
                          <a:latin typeface="Chelsea Market"/>
                          <a:ea typeface="Chelsea Market"/>
                          <a:cs typeface="Chelsea Market"/>
                          <a:sym typeface="Chelsea Market"/>
                        </a:rPr>
                        <a:t>. Busca explicar los contextos de realización de la investigación. En ella se presenta la hipótesis, se justifica el problema, se expone el interés científico del tema, se exponen los objetivos de la investigación y el estado del arte</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Desarrollo</a:t>
                      </a:r>
                      <a:r>
                        <a:rPr lang="es" sz="900">
                          <a:solidFill>
                            <a:schemeClr val="dk1"/>
                          </a:solidFill>
                          <a:latin typeface="Chelsea Market"/>
                          <a:ea typeface="Chelsea Market"/>
                          <a:cs typeface="Chelsea Market"/>
                          <a:sym typeface="Chelsea Market"/>
                        </a:rPr>
                        <a:t>. Se exponen las diversas etapas y factores relativos al proceso de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investigación</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Conclusiones</a:t>
                      </a:r>
                      <a:r>
                        <a:rPr lang="es" sz="900">
                          <a:solidFill>
                            <a:schemeClr val="dk1"/>
                          </a:solidFill>
                          <a:latin typeface="Chelsea Market"/>
                          <a:ea typeface="Chelsea Market"/>
                          <a:cs typeface="Chelsea Market"/>
                          <a:sym typeface="Chelsea Market"/>
                        </a:rPr>
                        <a:t>. El fin de este apartado es cerrar el texto. </a:t>
                      </a:r>
                      <a:endParaRPr sz="900">
                        <a:latin typeface="Chelsea Market"/>
                        <a:ea typeface="Chelsea Market"/>
                        <a:cs typeface="Chelsea Market"/>
                        <a:sym typeface="Chelsea Market"/>
                      </a:endParaRPr>
                    </a:p>
                  </a:txBody>
                  <a:tcPr marL="91425" marR="91425" marT="91425" marB="91425" anchor="ctr">
                    <a:solidFill>
                      <a:schemeClr val="bg1"/>
                    </a:solidFill>
                  </a:tcPr>
                </a:tc>
              </a:tr>
              <a:tr h="966794">
                <a:tc>
                  <a:txBody>
                    <a:bodyPr/>
                    <a:lstStyle/>
                    <a:p>
                      <a:pPr marL="0" lvl="0" indent="0" algn="ctr" rtl="0">
                        <a:spcBef>
                          <a:spcPts val="0"/>
                        </a:spcBef>
                        <a:spcAft>
                          <a:spcPts val="0"/>
                        </a:spcAft>
                        <a:buClr>
                          <a:schemeClr val="dk1"/>
                        </a:buClr>
                        <a:buSzPts val="1100"/>
                        <a:buFont typeface="Arial"/>
                        <a:buNone/>
                      </a:pPr>
                      <a:r>
                        <a:rPr lang="es" sz="900" b="1">
                          <a:solidFill>
                            <a:schemeClr val="dk1"/>
                          </a:solidFill>
                          <a:latin typeface="Chelsea Market"/>
                          <a:ea typeface="Chelsea Market"/>
                          <a:cs typeface="Chelsea Market"/>
                          <a:sym typeface="Chelsea Market"/>
                        </a:rPr>
                        <a:t>Ensayo </a:t>
                      </a:r>
                      <a:endParaRPr sz="900" b="1">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permite cuestionar, ampliar o revisar puntos de vistas </a:t>
                      </a:r>
                      <a:endParaRPr sz="900">
                        <a:solidFill>
                          <a:schemeClr val="dk1"/>
                        </a:solidFill>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 7anteriores</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se caracteriza por la </a:t>
                      </a:r>
                      <a:endParaRPr sz="900">
                        <a:solidFill>
                          <a:schemeClr val="dk1"/>
                        </a:solidFill>
                        <a:latin typeface="Chelsea Market"/>
                        <a:ea typeface="Chelsea Market"/>
                        <a:cs typeface="Chelsea Market"/>
                        <a:sym typeface="Chelsea Market"/>
                      </a:endParaRPr>
                    </a:p>
                    <a:p>
                      <a:pPr marL="0" lvl="0" indent="0" algn="ctr" rtl="0">
                        <a:spcBef>
                          <a:spcPts val="0"/>
                        </a:spcBef>
                        <a:spcAft>
                          <a:spcPts val="0"/>
                        </a:spcAft>
                        <a:buClr>
                          <a:schemeClr val="dk1"/>
                        </a:buClr>
                        <a:buSzPts val="1100"/>
                        <a:buFont typeface="Arial"/>
                        <a:buNone/>
                      </a:pPr>
                      <a:r>
                        <a:rPr lang="es" sz="900">
                          <a:solidFill>
                            <a:schemeClr val="dk1"/>
                          </a:solidFill>
                          <a:latin typeface="Chelsea Market"/>
                          <a:ea typeface="Chelsea Market"/>
                          <a:cs typeface="Chelsea Market"/>
                          <a:sym typeface="Chelsea Market"/>
                        </a:rPr>
                        <a:t>presentación de un tema desde una interpretación personal con rigor argumentativo</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dirty="0">
                          <a:solidFill>
                            <a:schemeClr val="dk1"/>
                          </a:solidFill>
                          <a:latin typeface="Chelsea Market"/>
                          <a:ea typeface="Chelsea Market"/>
                          <a:cs typeface="Chelsea Market"/>
                          <a:sym typeface="Chelsea Market"/>
                        </a:rPr>
                        <a:t>introducción, desarrollo y conclusión, a través de los cuáles se presentan la hipótesis, la tesis y la síntesis. </a:t>
                      </a:r>
                      <a:endParaRPr sz="900" dirty="0">
                        <a:solidFill>
                          <a:schemeClr val="dk1"/>
                        </a:solidFill>
                        <a:latin typeface="Chelsea Market"/>
                        <a:ea typeface="Chelsea Market"/>
                        <a:cs typeface="Chelsea Market"/>
                        <a:sym typeface="Chelsea Market"/>
                      </a:endParaRPr>
                    </a:p>
                    <a:p>
                      <a:pPr marL="0" lvl="0" indent="0" algn="ctr" rtl="0">
                        <a:spcBef>
                          <a:spcPts val="0"/>
                        </a:spcBef>
                        <a:spcAft>
                          <a:spcPts val="0"/>
                        </a:spcAft>
                        <a:buNone/>
                      </a:pPr>
                      <a:endParaRPr sz="900" b="1" dirty="0">
                        <a:latin typeface="Chelsea Market"/>
                        <a:ea typeface="Chelsea Market"/>
                        <a:cs typeface="Chelsea Market"/>
                        <a:sym typeface="Chelsea Market"/>
                      </a:endParaRPr>
                    </a:p>
                  </a:txBody>
                  <a:tcPr marL="91425" marR="91425" marT="91425" marB="91425" anchor="ctr">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9766" b="9859"/>
          <a:stretch/>
        </p:blipFill>
        <p:spPr>
          <a:xfrm rot="16200000">
            <a:off x="2010503" y="-2010503"/>
            <a:ext cx="5143501" cy="9164504"/>
          </a:xfrm>
          <a:prstGeom prst="rect">
            <a:avLst/>
          </a:prstGeom>
        </p:spPr>
      </p:pic>
      <p:graphicFrame>
        <p:nvGraphicFramePr>
          <p:cNvPr id="59" name="Shape 59"/>
          <p:cNvGraphicFramePr/>
          <p:nvPr>
            <p:extLst>
              <p:ext uri="{D42A27DB-BD31-4B8C-83A1-F6EECF244321}">
                <p14:modId xmlns:p14="http://schemas.microsoft.com/office/powerpoint/2010/main" val="4006803846"/>
              </p:ext>
            </p:extLst>
          </p:nvPr>
        </p:nvGraphicFramePr>
        <p:xfrm>
          <a:off x="79650" y="82000"/>
          <a:ext cx="8984700" cy="4876710"/>
        </p:xfrm>
        <a:graphic>
          <a:graphicData uri="http://schemas.openxmlformats.org/drawingml/2006/table">
            <a:tbl>
              <a:tblPr>
                <a:noFill/>
                <a:tableStyleId>{8291B12E-2F7F-4F9C-BE77-C5F02F5C8C71}</a:tableStyleId>
              </a:tblPr>
              <a:tblGrid>
                <a:gridCol w="1140950"/>
                <a:gridCol w="1815250"/>
                <a:gridCol w="1869700"/>
                <a:gridCol w="4158800"/>
              </a:tblGrid>
              <a:tr h="0">
                <a:tc>
                  <a:txBody>
                    <a:bodyPr/>
                    <a:lstStyle/>
                    <a:p>
                      <a:pPr marL="0" lvl="0" indent="0" algn="ctr" rtl="0">
                        <a:spcBef>
                          <a:spcPts val="0"/>
                        </a:spcBef>
                        <a:spcAft>
                          <a:spcPts val="0"/>
                        </a:spcAft>
                        <a:buNone/>
                      </a:pPr>
                      <a:r>
                        <a:rPr lang="es" sz="1000" b="1" dirty="0">
                          <a:latin typeface="Amatic SC"/>
                          <a:ea typeface="Amatic SC"/>
                          <a:cs typeface="Amatic SC"/>
                          <a:sym typeface="Amatic SC"/>
                        </a:rPr>
                        <a:t>texto academico</a:t>
                      </a:r>
                      <a:endParaRPr sz="1000" b="1" dirty="0">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características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funcion </a:t>
                      </a:r>
                      <a:endParaRPr b="1">
                        <a:latin typeface="Amatic SC"/>
                        <a:ea typeface="Amatic SC"/>
                        <a:cs typeface="Amatic SC"/>
                        <a:sym typeface="Amatic SC"/>
                      </a:endParaRPr>
                    </a:p>
                  </a:txBody>
                  <a:tcPr marL="91425" marR="91425" marT="91425" marB="91425" anchor="ctr">
                    <a:solidFill>
                      <a:schemeClr val="bg1"/>
                    </a:solidFill>
                  </a:tcPr>
                </a:tc>
                <a:tc>
                  <a:txBody>
                    <a:bodyPr/>
                    <a:lstStyle/>
                    <a:p>
                      <a:pPr marL="0" lvl="0" indent="0" algn="ctr" rtl="0">
                        <a:spcBef>
                          <a:spcPts val="0"/>
                        </a:spcBef>
                        <a:spcAft>
                          <a:spcPts val="0"/>
                        </a:spcAft>
                        <a:buNone/>
                      </a:pPr>
                      <a:r>
                        <a:rPr lang="es" b="1">
                          <a:latin typeface="Amatic SC"/>
                          <a:ea typeface="Amatic SC"/>
                          <a:cs typeface="Amatic SC"/>
                          <a:sym typeface="Amatic SC"/>
                        </a:rPr>
                        <a:t>partes que lo conforman </a:t>
                      </a:r>
                      <a:endParaRPr b="1">
                        <a:latin typeface="Amatic SC"/>
                        <a:ea typeface="Amatic SC"/>
                        <a:cs typeface="Amatic SC"/>
                        <a:sym typeface="Amatic SC"/>
                      </a:endParaRPr>
                    </a:p>
                  </a:txBody>
                  <a:tcPr marL="91425" marR="91425" marT="91425" marB="91425" anchor="ctr">
                    <a:solidFill>
                      <a:schemeClr val="bg1"/>
                    </a:solidFill>
                  </a:tcPr>
                </a:tc>
              </a:tr>
              <a:tr h="731925">
                <a:tc>
                  <a:txBody>
                    <a:bodyPr/>
                    <a:lstStyle/>
                    <a:p>
                      <a:pPr marL="0" lvl="0" indent="0" algn="ctr" rtl="0">
                        <a:spcBef>
                          <a:spcPts val="0"/>
                        </a:spcBef>
                        <a:spcAft>
                          <a:spcPts val="0"/>
                        </a:spcAft>
                        <a:buNone/>
                      </a:pPr>
                      <a:r>
                        <a:rPr lang="es" sz="900" b="1">
                          <a:latin typeface="Chelsea Market"/>
                          <a:ea typeface="Chelsea Market"/>
                          <a:cs typeface="Chelsea Market"/>
                          <a:sym typeface="Chelsea Market"/>
                        </a:rPr>
                        <a:t>informe de de estado del arte o antecedentes de la cuestión </a:t>
                      </a:r>
                      <a:endParaRPr sz="900" b="1">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la trama textual predominante es la expositiva.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el texto debe presentar las ideas principales concernientes a la temática con una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 estructuración lógica dada por el autor del informe</a:t>
                      </a: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comunicar información para ser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evaluada o analizada por otros</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 El objetivo central de este tipo de informe es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reportar los resultados de un proceso de búsqueda de antecedentes sobre un tema </a:t>
                      </a:r>
                      <a:endParaRPr sz="900">
                        <a:latin typeface="Chelsea Market"/>
                        <a:ea typeface="Chelsea Market"/>
                        <a:cs typeface="Chelsea Market"/>
                        <a:sym typeface="Chelsea Market"/>
                      </a:endParaRPr>
                    </a:p>
                    <a:p>
                      <a:pPr marL="0" lvl="0" indent="0" algn="ctr">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seleccionado</a:t>
                      </a:r>
                      <a:endParaRPr sz="900">
                        <a:latin typeface="Chelsea Market"/>
                        <a:ea typeface="Chelsea Market"/>
                        <a:cs typeface="Chelsea Market"/>
                        <a:sym typeface="Chelsea Market"/>
                      </a:endParaRPr>
                    </a:p>
                    <a:p>
                      <a:pPr marL="0" lvl="0" indent="0" algn="ctr">
                        <a:spcBef>
                          <a:spcPts val="0"/>
                        </a:spcBef>
                        <a:spcAft>
                          <a:spcPts val="0"/>
                        </a:spcAft>
                        <a:buNone/>
                      </a:pPr>
                      <a:endParaRPr sz="900">
                        <a:latin typeface="Chelsea Market"/>
                        <a:ea typeface="Chelsea Market"/>
                        <a:cs typeface="Chelsea Market"/>
                        <a:sym typeface="Chelsea Market"/>
                      </a:endParaRPr>
                    </a:p>
                  </a:txBody>
                  <a:tcPr marL="91425" marR="91425" marT="91425" marB="91425" anchor="ctr">
                    <a:solidFill>
                      <a:schemeClr val="bg1"/>
                    </a:solidFill>
                  </a:tcPr>
                </a:tc>
                <a:tc>
                  <a:txBody>
                    <a:bodyPr/>
                    <a:lstStyle/>
                    <a:p>
                      <a:pPr marL="171450" lvl="0" indent="-171450" algn="l">
                        <a:spcBef>
                          <a:spcPts val="0"/>
                        </a:spcBef>
                        <a:spcAft>
                          <a:spcPts val="0"/>
                        </a:spcAft>
                        <a:buFont typeface="Arial" panose="020B0604020202020204" pitchFamily="34" charset="0"/>
                        <a:buChar char="•"/>
                      </a:pPr>
                      <a:r>
                        <a:rPr lang="es" sz="900" dirty="0">
                          <a:latin typeface="Chelsea Market"/>
                          <a:ea typeface="Chelsea Market"/>
                          <a:cs typeface="Chelsea Market"/>
                          <a:sym typeface="Chelsea Market"/>
                        </a:rPr>
                        <a:t>inicio</a:t>
                      </a:r>
                      <a:endParaRPr sz="900" dirty="0">
                        <a:latin typeface="Chelsea Market"/>
                        <a:ea typeface="Chelsea Market"/>
                        <a:cs typeface="Chelsea Market"/>
                        <a:sym typeface="Chelsea Market"/>
                      </a:endParaRPr>
                    </a:p>
                    <a:p>
                      <a:pPr marL="171450" lvl="0" indent="-171450" algn="l">
                        <a:spcBef>
                          <a:spcPts val="0"/>
                        </a:spcBef>
                        <a:spcAft>
                          <a:spcPts val="0"/>
                        </a:spcAft>
                        <a:buFont typeface="Arial" panose="020B0604020202020204" pitchFamily="34" charset="0"/>
                        <a:buChar char="•"/>
                      </a:pPr>
                      <a:r>
                        <a:rPr lang="es" sz="900" dirty="0">
                          <a:latin typeface="Chelsea Market"/>
                          <a:ea typeface="Chelsea Market"/>
                          <a:cs typeface="Chelsea Market"/>
                          <a:sym typeface="Chelsea Market"/>
                        </a:rPr>
                        <a:t>desarrollo </a:t>
                      </a:r>
                      <a:endParaRPr sz="900" dirty="0">
                        <a:latin typeface="Chelsea Market"/>
                        <a:ea typeface="Chelsea Market"/>
                        <a:cs typeface="Chelsea Market"/>
                        <a:sym typeface="Chelsea Market"/>
                      </a:endParaRPr>
                    </a:p>
                    <a:p>
                      <a:pPr marL="171450" lvl="0" indent="-171450" algn="l">
                        <a:spcBef>
                          <a:spcPts val="0"/>
                        </a:spcBef>
                        <a:spcAft>
                          <a:spcPts val="0"/>
                        </a:spcAft>
                        <a:buFont typeface="Arial" panose="020B0604020202020204" pitchFamily="34" charset="0"/>
                        <a:buChar char="•"/>
                      </a:pPr>
                      <a:r>
                        <a:rPr lang="es" sz="900" dirty="0">
                          <a:latin typeface="Chelsea Market"/>
                          <a:ea typeface="Chelsea Market"/>
                          <a:cs typeface="Chelsea Market"/>
                          <a:sym typeface="Chelsea Market"/>
                        </a:rPr>
                        <a:t>cierre</a:t>
                      </a:r>
                      <a:endParaRPr sz="900" dirty="0">
                        <a:latin typeface="Chelsea Market"/>
                        <a:ea typeface="Chelsea Market"/>
                        <a:cs typeface="Chelsea Market"/>
                        <a:sym typeface="Chelsea Market"/>
                      </a:endParaRPr>
                    </a:p>
                    <a:p>
                      <a:pPr marL="0" lvl="0" indent="0" algn="ctr">
                        <a:spcBef>
                          <a:spcPts val="0"/>
                        </a:spcBef>
                        <a:spcAft>
                          <a:spcPts val="0"/>
                        </a:spcAft>
                        <a:buNone/>
                      </a:pPr>
                      <a:endParaRPr sz="900" dirty="0">
                        <a:latin typeface="Chelsea Market"/>
                        <a:ea typeface="Chelsea Market"/>
                        <a:cs typeface="Chelsea Market"/>
                        <a:sym typeface="Chelsea Market"/>
                      </a:endParaRPr>
                    </a:p>
                  </a:txBody>
                  <a:tcPr marL="91425" marR="91425" marT="91425" marB="91425" anchor="ctr">
                    <a:solidFill>
                      <a:schemeClr val="bg1"/>
                    </a:solidFill>
                  </a:tcPr>
                </a:tc>
              </a:tr>
              <a:tr h="396200">
                <a:tc>
                  <a:txBody>
                    <a:bodyPr/>
                    <a:lstStyle/>
                    <a:p>
                      <a:pPr marL="0" lvl="0" indent="0" rtl="0">
                        <a:spcBef>
                          <a:spcPts val="0"/>
                        </a:spcBef>
                        <a:spcAft>
                          <a:spcPts val="0"/>
                        </a:spcAft>
                        <a:buNone/>
                      </a:pPr>
                      <a:r>
                        <a:rPr lang="es" sz="900" b="1">
                          <a:latin typeface="Chelsea Market"/>
                          <a:ea typeface="Chelsea Market"/>
                          <a:cs typeface="Chelsea Market"/>
                          <a:sym typeface="Chelsea Market"/>
                        </a:rPr>
                        <a:t>Monografía </a:t>
                      </a:r>
                      <a:endParaRPr sz="900" b="1">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utilizado como sistema de evaluación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por excelencia en las universidades e incluso en el colegio secundario.</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lo más habitual es que las monografías tengan entre diez y </a:t>
                      </a:r>
                      <a:endParaRPr sz="900">
                        <a:latin typeface="Chelsea Market"/>
                        <a:ea typeface="Chelsea Market"/>
                        <a:cs typeface="Chelsea Market"/>
                        <a:sym typeface="Chelsea Market"/>
                      </a:endParaRPr>
                    </a:p>
                    <a:p>
                      <a:pPr marL="0" lvl="0" indent="0" rtl="0">
                        <a:spcBef>
                          <a:spcPts val="0"/>
                        </a:spcBef>
                        <a:spcAft>
                          <a:spcPts val="0"/>
                        </a:spcAft>
                        <a:buNone/>
                      </a:pPr>
                      <a:r>
                        <a:rPr lang="es" sz="900">
                          <a:latin typeface="Chelsea Market"/>
                          <a:ea typeface="Chelsea Market"/>
                          <a:cs typeface="Chelsea Market"/>
                          <a:sym typeface="Chelsea Market"/>
                        </a:rPr>
                        <a:t>cuarenta páginas.</a:t>
                      </a:r>
                      <a:endParaRPr sz="900">
                        <a:latin typeface="Chelsea Market"/>
                        <a:ea typeface="Chelsea Market"/>
                        <a:cs typeface="Chelsea Market"/>
                        <a:sym typeface="Chelsea Market"/>
                      </a:endParaRPr>
                    </a:p>
                  </a:txBody>
                  <a:tcPr marL="91425" marR="91425" marT="91425" marB="91425">
                    <a:solidFill>
                      <a:schemeClr val="bg1"/>
                    </a:solidFill>
                  </a:tcPr>
                </a:tc>
                <a:tc>
                  <a:txBody>
                    <a:bodyPr/>
                    <a:lstStyle/>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consiste en elaborar una investigación, con distinto grado de profundidad, sobre </a:t>
                      </a:r>
                      <a:endParaRPr sz="900">
                        <a:latin typeface="Chelsea Market"/>
                        <a:ea typeface="Chelsea Market"/>
                        <a:cs typeface="Chelsea Market"/>
                        <a:sym typeface="Chelsea Market"/>
                      </a:endParaRPr>
                    </a:p>
                    <a:p>
                      <a:pPr marL="0" lvl="0" indent="0">
                        <a:spcBef>
                          <a:spcPts val="0"/>
                        </a:spcBef>
                        <a:spcAft>
                          <a:spcPts val="0"/>
                        </a:spcAft>
                        <a:buClr>
                          <a:schemeClr val="dk1"/>
                        </a:buClr>
                        <a:buSzPts val="1100"/>
                        <a:buFont typeface="Arial"/>
                        <a:buNone/>
                      </a:pPr>
                      <a:r>
                        <a:rPr lang="es" sz="900">
                          <a:latin typeface="Chelsea Market"/>
                          <a:ea typeface="Chelsea Market"/>
                          <a:cs typeface="Chelsea Market"/>
                          <a:sym typeface="Chelsea Market"/>
                        </a:rPr>
                        <a:t>un solo tema</a:t>
                      </a:r>
                      <a:endParaRPr sz="900">
                        <a:latin typeface="Chelsea Market"/>
                        <a:ea typeface="Chelsea Market"/>
                        <a:cs typeface="Chelsea Market"/>
                        <a:sym typeface="Chelsea Market"/>
                      </a:endParaRPr>
                    </a:p>
                    <a:p>
                      <a:pPr marL="0" lvl="0" indent="0">
                        <a:spcBef>
                          <a:spcPts val="0"/>
                        </a:spcBef>
                        <a:spcAft>
                          <a:spcPts val="0"/>
                        </a:spcAft>
                        <a:buNone/>
                      </a:pPr>
                      <a:endParaRPr sz="900">
                        <a:latin typeface="Chelsea Market"/>
                        <a:ea typeface="Chelsea Market"/>
                        <a:cs typeface="Chelsea Market"/>
                        <a:sym typeface="Chelsea Market"/>
                      </a:endParaRPr>
                    </a:p>
                  </a:txBody>
                  <a:tcPr marL="91425" marR="91425" marT="91425" marB="91425">
                    <a:solidFill>
                      <a:schemeClr val="bg1"/>
                    </a:solidFill>
                  </a:tcPr>
                </a:tc>
                <a:tc>
                  <a:txBody>
                    <a:bodyPr/>
                    <a:lstStyle/>
                    <a:p>
                      <a:pPr marL="171450" lvl="0" indent="-171450">
                        <a:spcBef>
                          <a:spcPts val="0"/>
                        </a:spcBef>
                        <a:spcAft>
                          <a:spcPts val="0"/>
                        </a:spcAft>
                        <a:buClr>
                          <a:schemeClr val="dk1"/>
                        </a:buClr>
                        <a:buSzPts val="1100"/>
                        <a:buFont typeface="Arial" panose="020B0604020202020204" pitchFamily="34" charset="0"/>
                        <a:buChar char="•"/>
                      </a:pPr>
                      <a:r>
                        <a:rPr lang="es" sz="900" b="1" dirty="0">
                          <a:latin typeface="Chelsea Market"/>
                          <a:ea typeface="Chelsea Market"/>
                          <a:cs typeface="Chelsea Market"/>
                          <a:sym typeface="Chelsea Market"/>
                        </a:rPr>
                        <a:t>Prólogo </a:t>
                      </a:r>
                      <a:r>
                        <a:rPr lang="es" sz="900" dirty="0">
                          <a:latin typeface="Chelsea Market"/>
                          <a:ea typeface="Chelsea Market"/>
                          <a:cs typeface="Chelsea Market"/>
                          <a:sym typeface="Chelsea Market"/>
                        </a:rPr>
                        <a:t>(optativo). Se establecen los motivos de elección del tema, los alcances del trabajo y los agradecimientos a personas o instituciones. </a:t>
                      </a:r>
                      <a:endParaRPr sz="900" dirty="0">
                        <a:latin typeface="Chelsea Market"/>
                        <a:ea typeface="Chelsea Market"/>
                        <a:cs typeface="Chelsea Market"/>
                        <a:sym typeface="Chelsea Market"/>
                      </a:endParaRPr>
                    </a:p>
                    <a:p>
                      <a:pPr marL="171450" lvl="0" indent="-171450">
                        <a:spcBef>
                          <a:spcPts val="0"/>
                        </a:spcBef>
                        <a:spcAft>
                          <a:spcPts val="0"/>
                        </a:spcAft>
                        <a:buClr>
                          <a:schemeClr val="dk1"/>
                        </a:buClr>
                        <a:buSzPts val="1100"/>
                        <a:buFont typeface="Arial" panose="020B0604020202020204" pitchFamily="34" charset="0"/>
                        <a:buChar char="•"/>
                      </a:pPr>
                      <a:r>
                        <a:rPr lang="es" sz="900" b="1" dirty="0">
                          <a:latin typeface="Chelsea Market"/>
                          <a:ea typeface="Chelsea Market"/>
                          <a:cs typeface="Chelsea Market"/>
                          <a:sym typeface="Chelsea Market"/>
                        </a:rPr>
                        <a:t>Introducción</a:t>
                      </a:r>
                      <a:r>
                        <a:rPr lang="es" sz="900" dirty="0">
                          <a:latin typeface="Chelsea Market"/>
                          <a:ea typeface="Chelsea Market"/>
                          <a:cs typeface="Chelsea Market"/>
                          <a:sym typeface="Chelsea Market"/>
                        </a:rPr>
                        <a:t>. Aquí se define el problema, se manifiestan los objetivos y el marco de referencia general. El fin del apartado es la anticipación y orientación del lector respecto del contenido del escrito.</a:t>
                      </a:r>
                      <a:endParaRPr sz="900" dirty="0">
                        <a:latin typeface="Chelsea Market"/>
                        <a:ea typeface="Chelsea Market"/>
                        <a:cs typeface="Chelsea Market"/>
                        <a:sym typeface="Chelsea Market"/>
                      </a:endParaRPr>
                    </a:p>
                    <a:p>
                      <a:pPr marL="171450" lvl="0" indent="-171450">
                        <a:spcBef>
                          <a:spcPts val="0"/>
                        </a:spcBef>
                        <a:spcAft>
                          <a:spcPts val="0"/>
                        </a:spcAft>
                        <a:buClr>
                          <a:schemeClr val="dk1"/>
                        </a:buClr>
                        <a:buSzPts val="1100"/>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Cuerpo o desarrollo</a:t>
                      </a:r>
                      <a:r>
                        <a:rPr lang="es" sz="900" dirty="0">
                          <a:solidFill>
                            <a:schemeClr val="dk1"/>
                          </a:solidFill>
                          <a:latin typeface="Chelsea Market"/>
                          <a:ea typeface="Chelsea Market"/>
                          <a:cs typeface="Chelsea Market"/>
                          <a:sym typeface="Chelsea Market"/>
                        </a:rPr>
                        <a:t>. Presenta el estudio del tema elegido, el análisis del material bibliográfico y del corpus de datos empíricos relevados (cuando fuera pertinente). Generalmente, se divide en capítulos. El último capítulo presenta las conclusiones, en las cuales se sintetizan los puntos más relevantes tratados en la monografía y se presentan las </a:t>
                      </a:r>
                      <a:endParaRPr sz="900" dirty="0">
                        <a:solidFill>
                          <a:schemeClr val="dk1"/>
                        </a:solidFill>
                        <a:latin typeface="Chelsea Market"/>
                        <a:ea typeface="Chelsea Market"/>
                        <a:cs typeface="Chelsea Market"/>
                        <a:sym typeface="Chelsea Market"/>
                      </a:endParaRPr>
                    </a:p>
                    <a:p>
                      <a:pPr marL="171450" lvl="0" indent="-171450">
                        <a:spcBef>
                          <a:spcPts val="0"/>
                        </a:spcBef>
                        <a:spcAft>
                          <a:spcPts val="0"/>
                        </a:spcAft>
                        <a:buClr>
                          <a:schemeClr val="dk1"/>
                        </a:buClr>
                        <a:buSzPts val="1100"/>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conclusiones</a:t>
                      </a:r>
                      <a:r>
                        <a:rPr lang="es" sz="900" dirty="0">
                          <a:solidFill>
                            <a:schemeClr val="dk1"/>
                          </a:solidFill>
                          <a:latin typeface="Chelsea Market"/>
                          <a:ea typeface="Chelsea Market"/>
                          <a:cs typeface="Chelsea Market"/>
                          <a:sym typeface="Chelsea Market"/>
                        </a:rPr>
                        <a:t>. Corpus empleado en la investigación (optativo). Se expone el material analizado (producto de encuestas, textos literarios, etc.). </a:t>
                      </a:r>
                      <a:endParaRPr sz="900" dirty="0">
                        <a:solidFill>
                          <a:schemeClr val="dk1"/>
                        </a:solidFill>
                        <a:latin typeface="Chelsea Market"/>
                        <a:ea typeface="Chelsea Market"/>
                        <a:cs typeface="Chelsea Market"/>
                        <a:sym typeface="Chelsea Market"/>
                      </a:endParaRPr>
                    </a:p>
                    <a:p>
                      <a:pPr marL="171450" lvl="0" indent="-171450" rtl="0">
                        <a:spcBef>
                          <a:spcPts val="0"/>
                        </a:spcBef>
                        <a:spcAft>
                          <a:spcPts val="0"/>
                        </a:spcAft>
                        <a:buClr>
                          <a:schemeClr val="dk1"/>
                        </a:buClr>
                        <a:buSzPts val="1100"/>
                        <a:buFont typeface="Arial" panose="020B0604020202020204" pitchFamily="34" charset="0"/>
                        <a:buChar char="•"/>
                      </a:pPr>
                      <a:r>
                        <a:rPr lang="es" sz="900" b="1" dirty="0">
                          <a:solidFill>
                            <a:schemeClr val="dk1"/>
                          </a:solidFill>
                          <a:latin typeface="Chelsea Market"/>
                          <a:ea typeface="Chelsea Market"/>
                          <a:cs typeface="Chelsea Market"/>
                          <a:sym typeface="Chelsea Market"/>
                        </a:rPr>
                        <a:t>Bibliografía</a:t>
                      </a:r>
                      <a:r>
                        <a:rPr lang="es" sz="900" dirty="0">
                          <a:solidFill>
                            <a:schemeClr val="dk1"/>
                          </a:solidFill>
                          <a:latin typeface="Chelsea Market"/>
                          <a:ea typeface="Chelsea Market"/>
                          <a:cs typeface="Chelsea Market"/>
                          <a:sym typeface="Chelsea Market"/>
                        </a:rPr>
                        <a:t>.  Índice general,Índice analítico de materias (optativo),Anexos(optativos). </a:t>
                      </a:r>
                      <a:endParaRPr sz="900" dirty="0">
                        <a:latin typeface="Chelsea Market"/>
                        <a:ea typeface="Chelsea Market"/>
                        <a:cs typeface="Chelsea Market"/>
                        <a:sym typeface="Chelsea Market"/>
                      </a:endParaRPr>
                    </a:p>
                  </a:txBody>
                  <a:tcPr marL="91425" marR="91425" marT="91425" marB="91425">
                    <a:solidFill>
                      <a:schemeClr val="bg1"/>
                    </a:solidFill>
                  </a:tcPr>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4736</Words>
  <Application>Microsoft Office PowerPoint</Application>
  <PresentationFormat>Presentación en pantalla (16:9)</PresentationFormat>
  <Paragraphs>353</Paragraphs>
  <Slides>16</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KG Cold Coffee</vt:lpstr>
      <vt:lpstr>Roboto</vt:lpstr>
      <vt:lpstr>Amatic SC</vt:lpstr>
      <vt:lpstr>KG HAPPY</vt:lpstr>
      <vt:lpstr>olivier</vt:lpstr>
      <vt:lpstr>Chelsea Market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MQ06</dc:creator>
  <cp:lastModifiedBy>Usuario</cp:lastModifiedBy>
  <cp:revision>12</cp:revision>
  <dcterms:modified xsi:type="dcterms:W3CDTF">2018-05-02T14:20:55Z</dcterms:modified>
</cp:coreProperties>
</file>