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6"/>
  </p:notesMasterIdLst>
  <p:sldIdLst>
    <p:sldId id="256" r:id="rId3"/>
    <p:sldId id="263" r:id="rId4"/>
    <p:sldId id="261" r:id="rId5"/>
    <p:sldId id="257" r:id="rId6"/>
    <p:sldId id="262" r:id="rId7"/>
    <p:sldId id="259" r:id="rId8"/>
    <p:sldId id="260" r:id="rId9"/>
    <p:sldId id="268" r:id="rId10"/>
    <p:sldId id="269" r:id="rId11"/>
    <p:sldId id="270" r:id="rId12"/>
    <p:sldId id="264" r:id="rId13"/>
    <p:sldId id="267" r:id="rId14"/>
    <p:sldId id="266" r:id="rId1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FB528A3-18A7-4A55-82B9-BF63ABE39356}">
  <a:tblStyle styleId="{1FB528A3-18A7-4A55-82B9-BF63ABE39356}" styleName="Table_0">
    <a:wholeTbl>
      <a:tcTxStyle b="off" i="off">
        <a:font>
          <a:latin typeface="Calibri"/>
          <a:ea typeface="Calibri"/>
          <a:cs typeface="Calibri"/>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912C8C85-51F0-491E-9774-3900AFEF0FD7}" styleName="Estilo claro 2 - Acento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E171933-4619-4E11-9A3F-F7608DF75F80}" styleName="Estilo medio 1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7292A2E-F333-43FB-9621-5CBBE7FDCDCB}" styleName="Estilo claro 2 - Acento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38" autoAdjust="0"/>
    <p:restoredTop sz="94660"/>
  </p:normalViewPr>
  <p:slideViewPr>
    <p:cSldViewPr snapToGrid="0">
      <p:cViewPr varScale="1">
        <p:scale>
          <a:sx n="70" d="100"/>
          <a:sy n="70" d="100"/>
        </p:scale>
        <p:origin x="143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3" y="0"/>
            <a:ext cx="2971800" cy="457200"/>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Shape 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720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MX"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2557567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 name="Shape 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3966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5" name="Shape 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83154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9" name="Shape 109"/>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10" name="Shape 110"/>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MX" sz="1200">
                <a:solidFill>
                  <a:schemeClr val="dk1"/>
                </a:solidFill>
                <a:latin typeface="Calibri"/>
                <a:ea typeface="Calibri"/>
                <a:cs typeface="Calibri"/>
                <a:sym typeface="Calibri"/>
              </a:rPr>
              <a:t>6</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0263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418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 name="Shape 17"/>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4" name="Shape 74"/>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4732337" y="2171700"/>
            <a:ext cx="5851525" cy="20574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0" name="Shape 80"/>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45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780393F4-0954-4057-AEBA-9F382FF74AA5}" type="datetimeFigureOut">
              <a:rPr lang="es-MX" smtClean="0">
                <a:solidFill>
                  <a:prstClr val="black">
                    <a:tint val="75000"/>
                  </a:prstClr>
                </a:solidFill>
              </a:rPr>
              <a:pPr/>
              <a:t>03/05/2018</a:t>
            </a:fld>
            <a:endParaRPr lang="es-MX">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4C9FC7C5-B091-4394-811D-232A66A4AC87}"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7240064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80393F4-0954-4057-AEBA-9F382FF74AA5}" type="datetimeFigureOut">
              <a:rPr lang="es-MX" smtClean="0">
                <a:solidFill>
                  <a:prstClr val="black">
                    <a:tint val="75000"/>
                  </a:prstClr>
                </a:solidFill>
              </a:rPr>
              <a:pPr/>
              <a:t>03/05/2018</a:t>
            </a:fld>
            <a:endParaRPr lang="es-MX">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4C9FC7C5-B091-4394-811D-232A66A4AC87}"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530652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45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780393F4-0954-4057-AEBA-9F382FF74AA5}" type="datetimeFigureOut">
              <a:rPr lang="es-MX" smtClean="0">
                <a:solidFill>
                  <a:prstClr val="black">
                    <a:tint val="75000"/>
                  </a:prstClr>
                </a:solidFill>
              </a:rPr>
              <a:pPr/>
              <a:t>03/05/2018</a:t>
            </a:fld>
            <a:endParaRPr lang="es-MX">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4C9FC7C5-B091-4394-811D-232A66A4AC87}"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819216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780393F4-0954-4057-AEBA-9F382FF74AA5}" type="datetimeFigureOut">
              <a:rPr lang="es-MX" smtClean="0">
                <a:solidFill>
                  <a:prstClr val="black">
                    <a:tint val="75000"/>
                  </a:prstClr>
                </a:solidFill>
              </a:rPr>
              <a:pPr/>
              <a:t>03/05/2018</a:t>
            </a:fld>
            <a:endParaRPr lang="es-MX">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MX">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4C9FC7C5-B091-4394-811D-232A66A4AC87}"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6358333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780393F4-0954-4057-AEBA-9F382FF74AA5}" type="datetimeFigureOut">
              <a:rPr lang="es-MX" smtClean="0">
                <a:solidFill>
                  <a:prstClr val="black">
                    <a:tint val="75000"/>
                  </a:prstClr>
                </a:solidFill>
              </a:rPr>
              <a:pPr/>
              <a:t>03/05/2018</a:t>
            </a:fld>
            <a:endParaRPr lang="es-MX">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MX">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4C9FC7C5-B091-4394-811D-232A66A4AC87}"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690068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780393F4-0954-4057-AEBA-9F382FF74AA5}" type="datetimeFigureOut">
              <a:rPr lang="es-MX" smtClean="0">
                <a:solidFill>
                  <a:prstClr val="black">
                    <a:tint val="75000"/>
                  </a:prstClr>
                </a:solidFill>
              </a:rPr>
              <a:pPr/>
              <a:t>03/05/2018</a:t>
            </a:fld>
            <a:endParaRPr lang="es-MX">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MX">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4C9FC7C5-B091-4394-811D-232A66A4AC87}"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2177719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80393F4-0954-4057-AEBA-9F382FF74AA5}" type="datetimeFigureOut">
              <a:rPr lang="es-MX" smtClean="0">
                <a:solidFill>
                  <a:prstClr val="black">
                    <a:tint val="75000"/>
                  </a:prstClr>
                </a:solidFill>
              </a:rPr>
              <a:pPr/>
              <a:t>03/05/2018</a:t>
            </a:fld>
            <a:endParaRPr lang="es-MX">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MX">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4C9FC7C5-B091-4394-811D-232A66A4AC87}"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4964836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80393F4-0954-4057-AEBA-9F382FF74AA5}" type="datetimeFigureOut">
              <a:rPr lang="es-MX" smtClean="0">
                <a:solidFill>
                  <a:prstClr val="black">
                    <a:tint val="75000"/>
                  </a:prstClr>
                </a:solidFill>
              </a:rPr>
              <a:pPr/>
              <a:t>03/05/2018</a:t>
            </a:fld>
            <a:endParaRPr lang="es-MX">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MX">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4C9FC7C5-B091-4394-811D-232A66A4AC87}"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844770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21"/>
        <p:cNvGrpSpPr/>
        <p:nvPr/>
      </p:nvGrpSpPr>
      <p:grpSpPr>
        <a:xfrm>
          <a:off x="0" y="0"/>
          <a:ext cx="0" cy="0"/>
          <a:chOff x="0" y="0"/>
          <a:chExt cx="0" cy="0"/>
        </a:xfrm>
      </p:grpSpPr>
      <p:sp>
        <p:nvSpPr>
          <p:cNvPr id="22" name="Shape 22"/>
          <p:cNvSpPr txBox="1">
            <a:spLocks noGrp="1"/>
          </p:cNvSpPr>
          <p:nvPr>
            <p:ph type="ctrTitle"/>
          </p:nvPr>
        </p:nvSpPr>
        <p:spPr>
          <a:xfrm>
            <a:off x="685800" y="2130425"/>
            <a:ext cx="77724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3" name="Shape 23"/>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lstStyle>
            <a:lvl1pPr marR="0" lvl="0" algn="ctr" rtl="0">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R="0" lvl="1" algn="ctr" rtl="0">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rtl="0">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MX"/>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80393F4-0954-4057-AEBA-9F382FF74AA5}" type="datetimeFigureOut">
              <a:rPr lang="es-MX" smtClean="0">
                <a:solidFill>
                  <a:prstClr val="black">
                    <a:tint val="75000"/>
                  </a:prstClr>
                </a:solidFill>
              </a:rPr>
              <a:pPr/>
              <a:t>03/05/2018</a:t>
            </a:fld>
            <a:endParaRPr lang="es-MX">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MX">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4C9FC7C5-B091-4394-811D-232A66A4AC87}"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2818705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80393F4-0954-4057-AEBA-9F382FF74AA5}" type="datetimeFigureOut">
              <a:rPr lang="es-MX" smtClean="0">
                <a:solidFill>
                  <a:prstClr val="black">
                    <a:tint val="75000"/>
                  </a:prstClr>
                </a:solidFill>
              </a:rPr>
              <a:pPr/>
              <a:t>03/05/2018</a:t>
            </a:fld>
            <a:endParaRPr lang="es-MX">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4C9FC7C5-B091-4394-811D-232A66A4AC87}"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5656334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80393F4-0954-4057-AEBA-9F382FF74AA5}" type="datetimeFigureOut">
              <a:rPr lang="es-MX" smtClean="0">
                <a:solidFill>
                  <a:prstClr val="black">
                    <a:tint val="75000"/>
                  </a:prstClr>
                </a:solidFill>
              </a:rPr>
              <a:pPr/>
              <a:t>03/05/2018</a:t>
            </a:fld>
            <a:endParaRPr lang="es-MX">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4C9FC7C5-B091-4394-811D-232A66A4AC87}"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40182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4000"/>
              <a:buFont typeface="Calibri"/>
              <a:buNone/>
              <a:defRPr sz="4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9" name="Shape 29"/>
          <p:cNvSpPr txBox="1">
            <a:spLocks noGrp="1"/>
          </p:cNvSpPr>
          <p:nvPr>
            <p:ph type="body" idx="1"/>
          </p:nvPr>
        </p:nvSpPr>
        <p:spPr>
          <a:xfrm>
            <a:off x="722313" y="2906713"/>
            <a:ext cx="7772400" cy="1500187"/>
          </a:xfrm>
          <a:prstGeom prst="rect">
            <a:avLst/>
          </a:prstGeom>
          <a:noFill/>
          <a:ln>
            <a:noFill/>
          </a:ln>
        </p:spPr>
        <p:txBody>
          <a:bodyPr spcFirstLastPara="1" wrap="square" lIns="91425" tIns="91425" rIns="91425" bIns="91425" anchor="b" anchorCtr="0"/>
          <a:lstStyle>
            <a:lvl1pPr marL="457200" marR="0" lvl="0" indent="-228600" algn="l"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1pPr>
            <a:lvl2pPr marL="914400" marR="0" lvl="1" indent="-228600" algn="l" rtl="0">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2pPr>
            <a:lvl3pPr marL="1371600" marR="0" lvl="2" indent="-228600" algn="l" rtl="0">
              <a:spcBef>
                <a:spcPts val="32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3pPr>
            <a:lvl4pPr marL="1828800" marR="0" lvl="3"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L="2286000" marR="0" lvl="4"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L="2743200" marR="0" lvl="5"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400" marR="0" lvl="6"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600" marR="0" lvl="7"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800" marR="0" lvl="8"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30" name="Shape 30"/>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5" name="Shape 35"/>
          <p:cNvSpPr txBox="1">
            <a:spLocks noGrp="1"/>
          </p:cNvSpPr>
          <p:nvPr>
            <p:ph type="body" idx="1"/>
          </p:nvPr>
        </p:nvSpPr>
        <p:spPr>
          <a:xfrm>
            <a:off x="457200" y="1600200"/>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body" idx="2"/>
          </p:nvPr>
        </p:nvSpPr>
        <p:spPr>
          <a:xfrm>
            <a:off x="4648200" y="1600200"/>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2" name="Shape 42"/>
          <p:cNvSpPr txBox="1">
            <a:spLocks noGrp="1"/>
          </p:cNvSpPr>
          <p:nvPr>
            <p:ph type="body" idx="1"/>
          </p:nvPr>
        </p:nvSpPr>
        <p:spPr>
          <a:xfrm>
            <a:off x="457200" y="1535113"/>
            <a:ext cx="4040188"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2"/>
          </p:nvPr>
        </p:nvSpPr>
        <p:spPr>
          <a:xfrm>
            <a:off x="457200" y="2174875"/>
            <a:ext cx="4040188" cy="3951288"/>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3"/>
          </p:nvPr>
        </p:nvSpPr>
        <p:spPr>
          <a:xfrm>
            <a:off x="4645025" y="1535113"/>
            <a:ext cx="4041775"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4"/>
          </p:nvPr>
        </p:nvSpPr>
        <p:spPr>
          <a:xfrm>
            <a:off x="4645025" y="2174875"/>
            <a:ext cx="4041775" cy="3951288"/>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ólo el título" type="titleOnly">
  <p:cSld name="TITLE_ONL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1" name="Shape 51"/>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3050"/>
            <a:ext cx="3008313" cy="1162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0" name="Shape 60"/>
          <p:cNvSpPr txBox="1">
            <a:spLocks noGrp="1"/>
          </p:cNvSpPr>
          <p:nvPr>
            <p:ph type="body" idx="1"/>
          </p:nvPr>
        </p:nvSpPr>
        <p:spPr>
          <a:xfrm>
            <a:off x="3575050" y="273050"/>
            <a:ext cx="5111750" cy="5853113"/>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body" idx="2"/>
          </p:nvPr>
        </p:nvSpPr>
        <p:spPr>
          <a:xfrm>
            <a:off x="457200" y="1435100"/>
            <a:ext cx="3008313" cy="469106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1792288" y="4800600"/>
            <a:ext cx="5486400" cy="566738"/>
          </a:xfrm>
          <a:prstGeom prst="rect">
            <a:avLst/>
          </a:prstGeom>
          <a:noFill/>
          <a:ln>
            <a:noFill/>
          </a:ln>
        </p:spPr>
        <p:txBody>
          <a:bodyPr spcFirstLastPara="1" wrap="square" lIns="91425" tIns="91425" rIns="91425" bIns="91425" anchor="b" anchorCtr="0"/>
          <a:lstStyle>
            <a:lvl1pPr marR="0" lvl="0" algn="l" rtl="0">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7" name="Shape 67"/>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1792288" y="5367338"/>
            <a:ext cx="5486400" cy="804862"/>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buClrTx/>
              <a:buFontTx/>
              <a:buNone/>
            </a:pPr>
            <a:fld id="{780393F4-0954-4057-AEBA-9F382FF74AA5}" type="datetimeFigureOut">
              <a:rPr lang="es-MX" kern="1200" smtClean="0">
                <a:solidFill>
                  <a:prstClr val="black">
                    <a:tint val="75000"/>
                  </a:prstClr>
                </a:solidFill>
                <a:latin typeface="Calibri" panose="020F0502020204030204"/>
                <a:ea typeface="+mn-ea"/>
                <a:cs typeface="+mn-cs"/>
              </a:rPr>
              <a:pPr>
                <a:buClrTx/>
                <a:buFontTx/>
                <a:buNone/>
              </a:pPr>
              <a:t>03/05/2018</a:t>
            </a:fld>
            <a:endParaRPr lang="es-MX" kern="1200">
              <a:solidFill>
                <a:prstClr val="black">
                  <a:tint val="75000"/>
                </a:prstClr>
              </a:solidFill>
              <a:latin typeface="Calibri" panose="020F0502020204030204"/>
              <a:ea typeface="+mn-ea"/>
              <a:cs typeface="+mn-cs"/>
            </a:endParaRPr>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buClrTx/>
              <a:buFontTx/>
              <a:buNone/>
            </a:pPr>
            <a:endParaRPr lang="es-MX" kern="1200">
              <a:solidFill>
                <a:prstClr val="black">
                  <a:tint val="75000"/>
                </a:prstClr>
              </a:solidFill>
              <a:latin typeface="Calibri" panose="020F0502020204030204"/>
              <a:ea typeface="+mn-ea"/>
              <a:cs typeface="+mn-cs"/>
            </a:endParaRPr>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buClrTx/>
              <a:buFontTx/>
              <a:buNone/>
            </a:pPr>
            <a:fld id="{4C9FC7C5-B091-4394-811D-232A66A4AC87}" type="slidenum">
              <a:rPr lang="es-MX" kern="1200" smtClean="0">
                <a:solidFill>
                  <a:prstClr val="black">
                    <a:tint val="75000"/>
                  </a:prstClr>
                </a:solidFill>
                <a:latin typeface="Calibri" panose="020F0502020204030204"/>
                <a:ea typeface="+mn-ea"/>
                <a:cs typeface="+mn-cs"/>
              </a:rPr>
              <a:pPr>
                <a:buClrTx/>
                <a:buFontTx/>
                <a:buNone/>
              </a:pPr>
              <a:t>‹Nº›</a:t>
            </a:fld>
            <a:endParaRPr lang="es-MX" kern="1200">
              <a:solidFill>
                <a:prstClr val="black">
                  <a:tint val="75000"/>
                </a:prstClr>
              </a:solidFill>
              <a:latin typeface="Calibri" panose="020F0502020204030204"/>
              <a:ea typeface="+mn-ea"/>
              <a:cs typeface="+mn-cs"/>
            </a:endParaRPr>
          </a:p>
        </p:txBody>
      </p:sp>
    </p:spTree>
    <p:extLst>
      <p:ext uri="{BB962C8B-B14F-4D97-AF65-F5344CB8AC3E}">
        <p14:creationId xmlns:p14="http://schemas.microsoft.com/office/powerpoint/2010/main" val="1556499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MX"/>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p:nvPr/>
        </p:nvSpPr>
        <p:spPr>
          <a:xfrm>
            <a:off x="1763688" y="383062"/>
            <a:ext cx="7380312" cy="1138773"/>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000"/>
              <a:buFont typeface="Arial"/>
              <a:buNone/>
            </a:pPr>
            <a:r>
              <a:rPr lang="es-MX" sz="2000" b="1" i="0" u="none" strike="noStrike" cap="none" dirty="0">
                <a:solidFill>
                  <a:schemeClr val="dk1"/>
                </a:solidFill>
                <a:latin typeface="Arial"/>
                <a:ea typeface="Arial"/>
                <a:cs typeface="Arial"/>
                <a:sym typeface="Arial"/>
              </a:rPr>
              <a:t>ESCUELA NORMAL DE EDUCACI</a:t>
            </a:r>
            <a:r>
              <a:rPr lang="es-MX" sz="2000" b="1" i="0" u="none" strike="noStrike" cap="none" dirty="0">
                <a:solidFill>
                  <a:schemeClr val="dk1"/>
                </a:solidFill>
                <a:latin typeface="Calibri"/>
                <a:ea typeface="Calibri"/>
                <a:cs typeface="Calibri"/>
                <a:sym typeface="Calibri"/>
              </a:rPr>
              <a:t>Ó</a:t>
            </a:r>
            <a:r>
              <a:rPr lang="es-MX" sz="2000" b="1" i="0" u="none" strike="noStrike" cap="none" dirty="0">
                <a:solidFill>
                  <a:schemeClr val="dk1"/>
                </a:solidFill>
                <a:latin typeface="Arial"/>
                <a:ea typeface="Arial"/>
                <a:cs typeface="Arial"/>
                <a:sym typeface="Arial"/>
              </a:rPr>
              <a:t>N PREESCOLAR</a:t>
            </a:r>
            <a:endParaRPr sz="16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800"/>
              <a:buFont typeface="Arial"/>
              <a:buNone/>
            </a:pPr>
            <a:r>
              <a:rPr lang="es-MX" sz="1800" b="1" i="0" u="none" strike="noStrike" cap="none" dirty="0">
                <a:solidFill>
                  <a:schemeClr val="dk1"/>
                </a:solidFill>
                <a:latin typeface="Arial"/>
                <a:ea typeface="Arial"/>
                <a:cs typeface="Arial"/>
                <a:sym typeface="Arial"/>
              </a:rPr>
              <a:t>LICENCIATURA EN EDUCACI</a:t>
            </a:r>
            <a:r>
              <a:rPr lang="es-MX" sz="1800" b="1" i="0" u="none" strike="noStrike" cap="none" dirty="0">
                <a:solidFill>
                  <a:schemeClr val="dk1"/>
                </a:solidFill>
                <a:latin typeface="Calibri"/>
                <a:ea typeface="Calibri"/>
                <a:cs typeface="Calibri"/>
                <a:sym typeface="Calibri"/>
              </a:rPr>
              <a:t>Ó</a:t>
            </a:r>
            <a:r>
              <a:rPr lang="es-MX" sz="1800" b="1" i="0" u="none" strike="noStrike" cap="none" dirty="0">
                <a:solidFill>
                  <a:schemeClr val="dk1"/>
                </a:solidFill>
                <a:latin typeface="Arial"/>
                <a:ea typeface="Arial"/>
                <a:cs typeface="Arial"/>
                <a:sym typeface="Arial"/>
              </a:rPr>
              <a:t>N PREESCOLAR</a:t>
            </a:r>
            <a:endParaRPr sz="16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200"/>
              <a:buFont typeface="Arial"/>
              <a:buNone/>
            </a:pPr>
            <a:r>
              <a:rPr lang="es-MX" sz="1200" b="1" i="0" u="none" strike="noStrike" cap="none" dirty="0">
                <a:solidFill>
                  <a:schemeClr val="dk1"/>
                </a:solidFill>
                <a:latin typeface="Arial"/>
                <a:ea typeface="Arial"/>
                <a:cs typeface="Arial"/>
                <a:sym typeface="Arial"/>
              </a:rPr>
              <a:t>CICLO ESCOLAR</a:t>
            </a:r>
            <a:endParaRPr sz="16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600"/>
              <a:buFont typeface="Arial"/>
              <a:buNone/>
            </a:pPr>
            <a:r>
              <a:rPr lang="es-MX" sz="1600" b="0" i="0" u="none" strike="noStrike" cap="none" dirty="0">
                <a:solidFill>
                  <a:schemeClr val="dk1"/>
                </a:solidFill>
                <a:latin typeface="Arial"/>
                <a:ea typeface="Arial"/>
                <a:cs typeface="Arial"/>
                <a:sym typeface="Arial"/>
              </a:rPr>
              <a:t>2017-2018 </a:t>
            </a:r>
            <a:endParaRPr sz="2800" b="0" i="0" u="none" strike="noStrike" cap="none" dirty="0">
              <a:solidFill>
                <a:schemeClr val="dk1"/>
              </a:solidFill>
              <a:latin typeface="Arial"/>
              <a:ea typeface="Arial"/>
              <a:cs typeface="Arial"/>
              <a:sym typeface="Arial"/>
            </a:endParaRPr>
          </a:p>
        </p:txBody>
      </p:sp>
      <p:sp>
        <p:nvSpPr>
          <p:cNvPr id="89" name="Shape 89"/>
          <p:cNvSpPr/>
          <p:nvPr/>
        </p:nvSpPr>
        <p:spPr>
          <a:xfrm>
            <a:off x="467544" y="1794255"/>
            <a:ext cx="8496944" cy="236988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s-MX" sz="2000" b="1" i="0" u="none" strike="noStrike" cap="none" dirty="0" smtClean="0">
                <a:solidFill>
                  <a:schemeClr val="dk1"/>
                </a:solidFill>
                <a:latin typeface="Calibri"/>
                <a:ea typeface="Calibri"/>
                <a:cs typeface="Calibri"/>
                <a:sym typeface="Calibri"/>
              </a:rPr>
              <a:t>Cuadros comparativos   </a:t>
            </a:r>
            <a:endParaRPr dirty="0"/>
          </a:p>
          <a:p>
            <a:pPr marL="0" marR="0" lvl="0" indent="0" algn="ctr" rtl="0">
              <a:spcBef>
                <a:spcPts val="0"/>
              </a:spcBef>
              <a:spcAft>
                <a:spcPts val="0"/>
              </a:spcAft>
              <a:buNone/>
            </a:pPr>
            <a:endParaRPr sz="1600" b="1" i="0" u="none" strike="noStrike" cap="none" dirty="0">
              <a:solidFill>
                <a:schemeClr val="dk1"/>
              </a:solidFill>
              <a:latin typeface="Arial"/>
              <a:ea typeface="Arial"/>
              <a:cs typeface="Arial"/>
              <a:sym typeface="Arial"/>
            </a:endParaRPr>
          </a:p>
          <a:p>
            <a:pPr marL="0" marR="0" lvl="0" indent="0" algn="ctr" rtl="0">
              <a:spcBef>
                <a:spcPts val="0"/>
              </a:spcBef>
              <a:spcAft>
                <a:spcPts val="0"/>
              </a:spcAft>
              <a:buNone/>
            </a:pPr>
            <a:endParaRPr sz="1600" b="1" i="0" u="none" strike="noStrike" cap="none" dirty="0">
              <a:solidFill>
                <a:schemeClr val="dk1"/>
              </a:solidFill>
              <a:latin typeface="Arial"/>
              <a:ea typeface="Arial"/>
              <a:cs typeface="Arial"/>
              <a:sym typeface="Arial"/>
            </a:endParaRPr>
          </a:p>
          <a:p>
            <a:pPr marL="0" marR="0" lvl="0" indent="0" algn="ctr" rtl="0">
              <a:spcBef>
                <a:spcPts val="0"/>
              </a:spcBef>
              <a:spcAft>
                <a:spcPts val="0"/>
              </a:spcAft>
              <a:buNone/>
            </a:pPr>
            <a:r>
              <a:rPr lang="es-MX" sz="1600" dirty="0">
                <a:solidFill>
                  <a:schemeClr val="dk1"/>
                </a:solidFill>
              </a:rPr>
              <a:t>Curso: OPTATIVO </a:t>
            </a:r>
            <a:endParaRPr sz="1600" dirty="0">
              <a:solidFill>
                <a:schemeClr val="dk1"/>
              </a:solidFill>
            </a:endParaRPr>
          </a:p>
          <a:p>
            <a:pPr marL="0" marR="0" lvl="0" indent="0" algn="ctr" rtl="0">
              <a:spcBef>
                <a:spcPts val="0"/>
              </a:spcBef>
              <a:spcAft>
                <a:spcPts val="0"/>
              </a:spcAft>
              <a:buNone/>
            </a:pPr>
            <a:r>
              <a:rPr lang="es-MX" sz="1600" dirty="0">
                <a:solidFill>
                  <a:schemeClr val="dk1"/>
                </a:solidFill>
              </a:rPr>
              <a:t>PRODUCCIÓN DE TEXTOS ACADÉMICOS</a:t>
            </a:r>
            <a:endParaRPr sz="1600" dirty="0">
              <a:solidFill>
                <a:schemeClr val="dk1"/>
              </a:solidFill>
            </a:endParaRPr>
          </a:p>
          <a:p>
            <a:pPr marL="0" marR="0" lvl="0" indent="0" algn="ctr" rtl="0">
              <a:spcBef>
                <a:spcPts val="0"/>
              </a:spcBef>
              <a:spcAft>
                <a:spcPts val="0"/>
              </a:spcAft>
              <a:buNone/>
            </a:pPr>
            <a:endParaRPr sz="1600" dirty="0">
              <a:solidFill>
                <a:schemeClr val="dk1"/>
              </a:solidFill>
            </a:endParaRPr>
          </a:p>
          <a:p>
            <a:pPr marL="0" marR="0" lvl="0" indent="0" algn="ctr" rtl="0">
              <a:spcBef>
                <a:spcPts val="0"/>
              </a:spcBef>
              <a:spcAft>
                <a:spcPts val="0"/>
              </a:spcAft>
              <a:buNone/>
            </a:pPr>
            <a:r>
              <a:rPr lang="es-MX" sz="1600" dirty="0">
                <a:solidFill>
                  <a:schemeClr val="dk1"/>
                </a:solidFill>
              </a:rPr>
              <a:t>Alumna: </a:t>
            </a:r>
            <a:r>
              <a:rPr lang="es-MX" sz="1600" dirty="0" smtClean="0">
                <a:solidFill>
                  <a:schemeClr val="dk1"/>
                </a:solidFill>
              </a:rPr>
              <a:t>Michelle Borjón Berlanga</a:t>
            </a:r>
            <a:endParaRPr sz="1600" dirty="0">
              <a:solidFill>
                <a:schemeClr val="dk1"/>
              </a:solidFill>
            </a:endParaRPr>
          </a:p>
          <a:p>
            <a:pPr marL="0" marR="0" lvl="0" indent="0" algn="ctr" rtl="0">
              <a:spcBef>
                <a:spcPts val="0"/>
              </a:spcBef>
              <a:spcAft>
                <a:spcPts val="0"/>
              </a:spcAft>
              <a:buNone/>
            </a:pPr>
            <a:endParaRPr sz="1600" b="0" i="0" u="none" strike="noStrike" cap="none" dirty="0">
              <a:solidFill>
                <a:schemeClr val="dk1"/>
              </a:solidFill>
              <a:latin typeface="Arial"/>
              <a:ea typeface="Arial"/>
              <a:cs typeface="Arial"/>
              <a:sym typeface="Arial"/>
            </a:endParaRPr>
          </a:p>
          <a:p>
            <a:pPr marL="0" marR="0" lvl="0" indent="0" algn="ctr" rtl="0">
              <a:spcBef>
                <a:spcPts val="0"/>
              </a:spcBef>
              <a:spcAft>
                <a:spcPts val="0"/>
              </a:spcAft>
              <a:buNone/>
            </a:pPr>
            <a:r>
              <a:rPr lang="es-MX" sz="1600" b="0" i="0" u="none" strike="noStrike" cap="none" dirty="0">
                <a:solidFill>
                  <a:schemeClr val="dk1"/>
                </a:solidFill>
                <a:latin typeface="Arial"/>
                <a:ea typeface="Arial"/>
                <a:cs typeface="Arial"/>
                <a:sym typeface="Arial"/>
              </a:rPr>
              <a:t> </a:t>
            </a:r>
            <a:endParaRPr sz="1600" b="0" i="0" u="none" strike="noStrike" cap="none" dirty="0">
              <a:solidFill>
                <a:schemeClr val="dk1"/>
              </a:solidFill>
              <a:latin typeface="Arial"/>
              <a:ea typeface="Arial"/>
              <a:cs typeface="Arial"/>
              <a:sym typeface="Arial"/>
            </a:endParaRPr>
          </a:p>
        </p:txBody>
      </p:sp>
      <p:pic>
        <p:nvPicPr>
          <p:cNvPr id="90" name="Shape 90"/>
          <p:cNvPicPr preferRelativeResize="0"/>
          <p:nvPr/>
        </p:nvPicPr>
        <p:blipFill rotWithShape="1">
          <a:blip r:embed="rId3">
            <a:alphaModFix/>
          </a:blip>
          <a:srcRect l="20751" r="18535"/>
          <a:stretch/>
        </p:blipFill>
        <p:spPr>
          <a:xfrm>
            <a:off x="821206" y="383062"/>
            <a:ext cx="942482" cy="1055097"/>
          </a:xfrm>
          <a:prstGeom prst="rect">
            <a:avLst/>
          </a:prstGeom>
          <a:noFill/>
          <a:ln>
            <a:noFill/>
          </a:ln>
        </p:spPr>
      </p:pic>
      <p:sp>
        <p:nvSpPr>
          <p:cNvPr id="91" name="Shape 91"/>
          <p:cNvSpPr txBox="1"/>
          <p:nvPr/>
        </p:nvSpPr>
        <p:spPr>
          <a:xfrm>
            <a:off x="4608004" y="6038083"/>
            <a:ext cx="4240648" cy="338554"/>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s-MX" sz="1600" b="1" i="0" u="none" strike="noStrike" cap="none" dirty="0">
                <a:solidFill>
                  <a:schemeClr val="dk1"/>
                </a:solidFill>
                <a:latin typeface="Arial"/>
                <a:ea typeface="Arial"/>
                <a:cs typeface="Arial"/>
                <a:sym typeface="Arial"/>
              </a:rPr>
              <a:t>Saltillo, Coahuila de Zaragoza  </a:t>
            </a:r>
            <a:endParaRPr lang="es-MX" sz="1600" b="1" i="0" u="none" strike="noStrike" cap="none" dirty="0" smtClean="0">
              <a:solidFill>
                <a:schemeClr val="dk1"/>
              </a:solidFill>
              <a:latin typeface="Arial"/>
              <a:ea typeface="Arial"/>
              <a:cs typeface="Arial"/>
              <a:sym typeface="Arial"/>
            </a:endParaRPr>
          </a:p>
          <a:p>
            <a:pPr marL="0" marR="0" lvl="0" indent="0" algn="r" rtl="0">
              <a:spcBef>
                <a:spcPts val="0"/>
              </a:spcBef>
              <a:spcAft>
                <a:spcPts val="0"/>
              </a:spcAft>
              <a:buNone/>
            </a:pPr>
            <a:r>
              <a:rPr lang="es-MX" sz="1600" b="1" i="0" u="none" strike="noStrike" cap="none" dirty="0" smtClean="0">
                <a:solidFill>
                  <a:schemeClr val="dk1"/>
                </a:solidFill>
                <a:latin typeface="Arial"/>
                <a:ea typeface="Arial"/>
                <a:cs typeface="Arial"/>
                <a:sym typeface="Arial"/>
              </a:rPr>
              <a:t> </a:t>
            </a:r>
            <a:r>
              <a:rPr lang="es-MX" sz="1600" b="1" i="0" u="none" strike="noStrike" cap="none" dirty="0">
                <a:solidFill>
                  <a:schemeClr val="dk1"/>
                </a:solidFill>
                <a:latin typeface="Arial"/>
                <a:ea typeface="Arial"/>
                <a:cs typeface="Arial"/>
                <a:sym typeface="Arial"/>
              </a:rPr>
              <a:t>Abril 2018</a:t>
            </a:r>
            <a:endParaRPr sz="1600" dirty="0">
              <a:solidFill>
                <a:schemeClr val="dk1"/>
              </a:solidFill>
              <a:latin typeface="Arial"/>
              <a:ea typeface="Arial"/>
              <a:cs typeface="Arial"/>
              <a:sym typeface="Arial"/>
            </a:endParaRPr>
          </a:p>
        </p:txBody>
      </p:sp>
      <p:sp>
        <p:nvSpPr>
          <p:cNvPr id="92" name="Shape 92"/>
          <p:cNvSpPr/>
          <p:nvPr/>
        </p:nvSpPr>
        <p:spPr>
          <a:xfrm>
            <a:off x="251520" y="4006757"/>
            <a:ext cx="8712968" cy="175432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MX" sz="1800" b="1" dirty="0">
                <a:solidFill>
                  <a:schemeClr val="dk1"/>
                </a:solidFill>
                <a:latin typeface="Calibri"/>
                <a:ea typeface="Calibri"/>
                <a:cs typeface="Calibri"/>
                <a:sym typeface="Calibri"/>
              </a:rPr>
              <a:t>COMPETENCIAS DEL CURSO:</a:t>
            </a:r>
            <a:endParaRPr dirty="0"/>
          </a:p>
          <a:p>
            <a:pPr marL="285750" marR="0" lvl="0" indent="-285750" algn="l" rtl="0">
              <a:spcBef>
                <a:spcPts val="0"/>
              </a:spcBef>
              <a:spcAft>
                <a:spcPts val="0"/>
              </a:spcAft>
              <a:buClr>
                <a:schemeClr val="dk1"/>
              </a:buClr>
              <a:buSzPts val="1800"/>
              <a:buFont typeface="Arial"/>
              <a:buChar char="•"/>
            </a:pPr>
            <a:r>
              <a:rPr lang="es-MX" sz="1800" dirty="0">
                <a:solidFill>
                  <a:schemeClr val="dk1"/>
                </a:solidFill>
                <a:latin typeface="Calibri"/>
                <a:ea typeface="Calibri"/>
                <a:cs typeface="Calibri"/>
                <a:sym typeface="Calibri"/>
              </a:rPr>
              <a:t>Utiliza la comprensión lectora para ampliar sus conocimientos y como insumo para la producción de textos académicos. </a:t>
            </a:r>
            <a:endParaRPr sz="1800" dirty="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800"/>
              <a:buFont typeface="Arial"/>
              <a:buChar char="•"/>
            </a:pPr>
            <a:r>
              <a:rPr lang="es-MX" sz="1800" dirty="0">
                <a:solidFill>
                  <a:schemeClr val="dk1"/>
                </a:solidFill>
                <a:latin typeface="Calibri"/>
                <a:ea typeface="Calibri"/>
                <a:cs typeface="Calibri"/>
                <a:sym typeface="Calibri"/>
              </a:rPr>
              <a:t>Diferencia las características particulares de los géneros discursivos que se utilizan en el ámbito de la actividad académica para orientar la elaboración de sus producciones escritas</a:t>
            </a:r>
            <a:endParaRPr sz="1800"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2282594709"/>
              </p:ext>
            </p:extLst>
          </p:nvPr>
        </p:nvGraphicFramePr>
        <p:xfrm>
          <a:off x="723331" y="689812"/>
          <a:ext cx="7806520" cy="5342499"/>
        </p:xfrm>
        <a:graphic>
          <a:graphicData uri="http://schemas.openxmlformats.org/drawingml/2006/table">
            <a:tbl>
              <a:tblPr firstRow="1" firstCol="1" bandRow="1">
                <a:tableStyleId>{1E171933-4619-4E11-9A3F-F7608DF75F80}</a:tableStyleId>
              </a:tblPr>
              <a:tblGrid>
                <a:gridCol w="1761976"/>
                <a:gridCol w="6044544"/>
              </a:tblGrid>
              <a:tr h="942794">
                <a:tc>
                  <a:txBody>
                    <a:bodyPr/>
                    <a:lstStyle/>
                    <a:p>
                      <a:pPr algn="ctr">
                        <a:lnSpc>
                          <a:spcPct val="115000"/>
                        </a:lnSpc>
                        <a:spcAft>
                          <a:spcPts val="0"/>
                        </a:spcAft>
                      </a:pPr>
                      <a:r>
                        <a:rPr lang="es-ES" sz="1200" dirty="0">
                          <a:effectLst/>
                          <a:latin typeface="Arial" panose="020B0604020202020204" pitchFamily="34" charset="0"/>
                          <a:cs typeface="Arial" panose="020B0604020202020204" pitchFamily="34" charset="0"/>
                        </a:rPr>
                        <a:t>Género </a:t>
                      </a:r>
                      <a:r>
                        <a:rPr lang="es-ES" sz="1200" dirty="0" smtClean="0">
                          <a:effectLst/>
                          <a:latin typeface="Arial" panose="020B0604020202020204" pitchFamily="34" charset="0"/>
                          <a:cs typeface="Arial" panose="020B0604020202020204" pitchFamily="34" charset="0"/>
                        </a:rPr>
                        <a:t>dramático</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s-ES" sz="1200" b="0" dirty="0">
                          <a:solidFill>
                            <a:schemeClr val="tx1"/>
                          </a:solidFill>
                          <a:effectLst/>
                          <a:latin typeface="Arial" panose="020B0604020202020204" pitchFamily="34" charset="0"/>
                          <a:cs typeface="Arial" panose="020B0604020202020204" pitchFamily="34" charset="0"/>
                        </a:rPr>
                        <a:t>Se despliegan uno o varios problemas, concebidos por relaciones internas entre los personajes, fuera de que el narrador los presente ni califique, sin hacerles demostrar sus sentimientos.</a:t>
                      </a:r>
                      <a:endParaRPr lang="es-MX"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solidFill>
                      <a:schemeClr val="bg1"/>
                    </a:solidFill>
                  </a:tcPr>
                </a:tc>
              </a:tr>
              <a:tr h="942794">
                <a:tc>
                  <a:txBody>
                    <a:bodyPr/>
                    <a:lstStyle/>
                    <a:p>
                      <a:pPr algn="ctr">
                        <a:lnSpc>
                          <a:spcPct val="115000"/>
                        </a:lnSpc>
                        <a:spcAft>
                          <a:spcPts val="0"/>
                        </a:spcAft>
                      </a:pPr>
                      <a:r>
                        <a:rPr lang="es-ES" sz="1200" dirty="0" smtClean="0">
                          <a:effectLst/>
                          <a:latin typeface="Arial" panose="020B0604020202020204" pitchFamily="34" charset="0"/>
                          <a:cs typeface="Arial" panose="020B0604020202020204" pitchFamily="34" charset="0"/>
                        </a:rPr>
                        <a:t>Tragedia</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panose="020B0604020202020204" pitchFamily="34" charset="0"/>
                          <a:cs typeface="Arial" panose="020B0604020202020204" pitchFamily="34" charset="0"/>
                        </a:rPr>
                        <a:t>Demostración de terroríficos problemas entre los protagonistas de carácter muy pasional, que culminada con un destino necesario, tras la crónica de una muerte anunciada.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r>
              <a:tr h="628529">
                <a:tc>
                  <a:txBody>
                    <a:bodyPr/>
                    <a:lstStyle/>
                    <a:p>
                      <a:pPr algn="ctr">
                        <a:lnSpc>
                          <a:spcPct val="115000"/>
                        </a:lnSpc>
                        <a:spcAft>
                          <a:spcPts val="0"/>
                        </a:spcAft>
                      </a:pPr>
                      <a:r>
                        <a:rPr lang="es-ES" sz="1200">
                          <a:effectLst/>
                          <a:latin typeface="Arial" panose="020B0604020202020204" pitchFamily="34" charset="0"/>
                          <a:cs typeface="Arial" panose="020B0604020202020204" pitchFamily="34" charset="0"/>
                        </a:rPr>
                        <a:t>Comedia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panose="020B0604020202020204" pitchFamily="34" charset="0"/>
                          <a:cs typeface="Arial" panose="020B0604020202020204" pitchFamily="34" charset="0"/>
                        </a:rPr>
                        <a:t>Representar a partir de un apuro conflictivo pero de la parte alegre de la vida cotidiana, teniendo una conclusión feliz.</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r>
              <a:tr h="942794">
                <a:tc>
                  <a:txBody>
                    <a:bodyPr/>
                    <a:lstStyle/>
                    <a:p>
                      <a:pPr algn="ctr">
                        <a:lnSpc>
                          <a:spcPct val="115000"/>
                        </a:lnSpc>
                        <a:spcAft>
                          <a:spcPts val="0"/>
                        </a:spcAft>
                      </a:pPr>
                      <a:r>
                        <a:rPr lang="es-ES" sz="1200">
                          <a:effectLst/>
                          <a:latin typeface="Arial" panose="020B0604020202020204" pitchFamily="34" charset="0"/>
                          <a:cs typeface="Arial" panose="020B0604020202020204" pitchFamily="34" charset="0"/>
                        </a:rPr>
                        <a:t>Drama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panose="020B0604020202020204" pitchFamily="34" charset="0"/>
                          <a:cs typeface="Arial" panose="020B0604020202020204" pitchFamily="34" charset="0"/>
                        </a:rPr>
                        <a:t>Se cuentan historias con una serie de inconvenientes, con posibles mediaciones de elementos extravagantes y su conclusión casi siempre es oscura.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r>
              <a:tr h="942794">
                <a:tc>
                  <a:txBody>
                    <a:bodyPr/>
                    <a:lstStyle/>
                    <a:p>
                      <a:pPr algn="ctr">
                        <a:lnSpc>
                          <a:spcPct val="115000"/>
                        </a:lnSpc>
                        <a:spcAft>
                          <a:spcPts val="0"/>
                        </a:spcAft>
                      </a:pPr>
                      <a:r>
                        <a:rPr lang="es-ES" sz="1200">
                          <a:effectLst/>
                          <a:latin typeface="Arial" panose="020B0604020202020204" pitchFamily="34" charset="0"/>
                          <a:cs typeface="Arial" panose="020B0604020202020204" pitchFamily="34" charset="0"/>
                        </a:rPr>
                        <a:t>Opera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panose="020B0604020202020204" pitchFamily="34" charset="0"/>
                          <a:cs typeface="Arial" panose="020B0604020202020204" pitchFamily="34" charset="0"/>
                        </a:rPr>
                        <a:t>Se escucha como una obra del tipo dramática, en la que los actores, en vez de recitar sus papeles, se dedican a cantarlos desde comienzo a fin de la obra.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r>
              <a:tr h="942794">
                <a:tc>
                  <a:txBody>
                    <a:bodyPr/>
                    <a:lstStyle/>
                    <a:p>
                      <a:pPr algn="ctr">
                        <a:lnSpc>
                          <a:spcPct val="115000"/>
                        </a:lnSpc>
                        <a:spcAft>
                          <a:spcPts val="0"/>
                        </a:spcAft>
                      </a:pPr>
                      <a:r>
                        <a:rPr lang="es-ES" sz="1200" dirty="0">
                          <a:effectLst/>
                          <a:latin typeface="Arial" panose="020B0604020202020204" pitchFamily="34" charset="0"/>
                          <a:cs typeface="Arial" panose="020B0604020202020204" pitchFamily="34" charset="0"/>
                        </a:rPr>
                        <a:t>Farsa</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s-ES" sz="1200" dirty="0">
                          <a:effectLst/>
                          <a:latin typeface="Arial" panose="020B0604020202020204" pitchFamily="34" charset="0"/>
                          <a:cs typeface="Arial" panose="020B0604020202020204" pitchFamily="34" charset="0"/>
                        </a:rPr>
                        <a:t>Contextos en que los protagonistas tienden a tener comportamientos extravagantes e insólitos, sin embargo habitualmente conservando una pizca de credibilidad.</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r>
            </a:tbl>
          </a:graphicData>
        </a:graphic>
      </p:graphicFrame>
      <p:sp>
        <p:nvSpPr>
          <p:cNvPr id="4" name="Rectangle 1"/>
          <p:cNvSpPr>
            <a:spLocks noChangeArrowheads="1"/>
          </p:cNvSpPr>
          <p:nvPr/>
        </p:nvSpPr>
        <p:spPr bwMode="auto">
          <a:xfrm>
            <a:off x="7177136" y="152191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MX" sz="11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r>
            <a:br>
              <a:rPr kumimoji="0" lang="es-ES" altLang="es-MX" sz="11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endParaRPr kumimoji="0" lang="es-MX" altLang="es-MX" sz="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8048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4000" dirty="0" smtClean="0"/>
              <a:t>Conclusiones</a:t>
            </a:r>
            <a:endParaRPr lang="es-MX" sz="4000" dirty="0"/>
          </a:p>
        </p:txBody>
      </p:sp>
      <p:sp>
        <p:nvSpPr>
          <p:cNvPr id="4" name="Marcador de texto 2"/>
          <p:cNvSpPr>
            <a:spLocks noGrp="1"/>
          </p:cNvSpPr>
          <p:nvPr>
            <p:ph type="body" idx="1"/>
          </p:nvPr>
        </p:nvSpPr>
        <p:spPr>
          <a:xfrm>
            <a:off x="815453" y="1149824"/>
            <a:ext cx="7513093" cy="4525963"/>
          </a:xfrm>
        </p:spPr>
        <p:txBody>
          <a:bodyPr/>
          <a:lstStyle/>
          <a:p>
            <a:pPr marL="25400" indent="0" algn="just">
              <a:lnSpc>
                <a:spcPct val="150000"/>
              </a:lnSpc>
              <a:buNone/>
            </a:pPr>
            <a:r>
              <a:rPr lang="es-MX" sz="2000" dirty="0" smtClean="0">
                <a:latin typeface="+mj-lt"/>
                <a:cs typeface="Calibri" panose="020F0502020204030204" pitchFamily="34" charset="0"/>
              </a:rPr>
              <a:t>Puedo concluir diciendo que este trabajo me fue de mucha utilidad ya que gracias a este pude aprender las características y/o funciones de los que son los ensayos, monografías, ponencias, referentes bibliográficos (resumen, síntesis temática, reseña, entre otros). </a:t>
            </a:r>
          </a:p>
          <a:p>
            <a:pPr marL="25400" indent="0" algn="just">
              <a:lnSpc>
                <a:spcPct val="150000"/>
              </a:lnSpc>
              <a:buNone/>
            </a:pPr>
            <a:r>
              <a:rPr lang="es-MX" sz="2000" dirty="0" smtClean="0">
                <a:latin typeface="+mj-lt"/>
                <a:cs typeface="Calibri" panose="020F0502020204030204" pitchFamily="34" charset="0"/>
              </a:rPr>
              <a:t>Por otra parte, aprender sobre esto y no tener solo ideas vagas, beneficiará para que podamos realizar textos mejores elaborados y mejores trabajos para la escuela, o para alguna situación que tengamos como próximas educadoras. </a:t>
            </a:r>
          </a:p>
          <a:p>
            <a:pPr marL="25400" indent="0" algn="just">
              <a:lnSpc>
                <a:spcPct val="150000"/>
              </a:lnSpc>
              <a:buNone/>
            </a:pPr>
            <a:endParaRPr lang="es-MX" sz="2000" dirty="0">
              <a:latin typeface="+mj-lt"/>
              <a:cs typeface="Arial" panose="020B0604020202020204" pitchFamily="34" charset="0"/>
            </a:endParaRPr>
          </a:p>
        </p:txBody>
      </p:sp>
    </p:spTree>
    <p:extLst>
      <p:ext uri="{BB962C8B-B14F-4D97-AF65-F5344CB8AC3E}">
        <p14:creationId xmlns:p14="http://schemas.microsoft.com/office/powerpoint/2010/main" val="454957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2880" y="109182"/>
            <a:ext cx="8793480" cy="1310185"/>
          </a:xfrm>
        </p:spPr>
        <p:txBody>
          <a:bodyPr>
            <a:normAutofit/>
          </a:bodyPr>
          <a:lstStyle/>
          <a:p>
            <a:r>
              <a:rPr lang="es-MX" sz="1050" dirty="0"/>
              <a:t>Nombre del alumno:________________________________</a:t>
            </a:r>
            <a:br>
              <a:rPr lang="es-MX" sz="1050" dirty="0"/>
            </a:br>
            <a:r>
              <a:rPr lang="es-MX" sz="1050" dirty="0"/>
              <a:t>Curso____________________  grado y sección ___________</a:t>
            </a:r>
            <a:br>
              <a:rPr lang="es-MX" sz="1050" dirty="0"/>
            </a:br>
            <a:r>
              <a:rPr lang="es-MX" sz="1050" dirty="0"/>
              <a:t>Fecha ________________</a:t>
            </a:r>
            <a:br>
              <a:rPr lang="es-MX" sz="1050" dirty="0"/>
            </a:br>
            <a:r>
              <a:rPr lang="es-MX" sz="1050" dirty="0"/>
              <a:t>Puntos _______________    calificación _______________</a:t>
            </a:r>
            <a:br>
              <a:rPr lang="es-MX" sz="1050" dirty="0"/>
            </a:br>
            <a:r>
              <a:rPr lang="es-MX" sz="1050" dirty="0"/>
              <a:t>El alumno describirá las características de los diferentes documentos académicos </a:t>
            </a:r>
            <a:br>
              <a:rPr lang="es-MX" sz="1050" dirty="0"/>
            </a:br>
            <a:endParaRPr lang="es-MX" sz="1050" dirty="0"/>
          </a:p>
        </p:txBody>
      </p:sp>
      <p:sp>
        <p:nvSpPr>
          <p:cNvPr id="3" name="Subtítulo 2"/>
          <p:cNvSpPr>
            <a:spLocks noGrp="1"/>
          </p:cNvSpPr>
          <p:nvPr>
            <p:ph type="subTitle" idx="1"/>
          </p:nvPr>
        </p:nvSpPr>
        <p:spPr/>
        <p:txBody>
          <a:bodyPr/>
          <a:lstStyle/>
          <a:p>
            <a:endParaRPr lang="es-MX" dirty="0"/>
          </a:p>
        </p:txBody>
      </p:sp>
      <p:pic>
        <p:nvPicPr>
          <p:cNvPr id="4" name="Picture 4" descr="Resultado de imagen para rubrica para evaluar cuadros comparativos"/>
          <p:cNvPicPr>
            <a:picLocks noChangeAspect="1" noChangeArrowheads="1"/>
          </p:cNvPicPr>
          <p:nvPr/>
        </p:nvPicPr>
        <p:blipFill rotWithShape="1">
          <a:blip r:embed="rId2">
            <a:extLst>
              <a:ext uri="{28A0092B-C50C-407E-A947-70E740481C1C}">
                <a14:useLocalDpi xmlns:a14="http://schemas.microsoft.com/office/drawing/2010/main" val="0"/>
              </a:ext>
            </a:extLst>
          </a:blip>
          <a:srcRect l="10642" t="12209" r="10641" b="5195"/>
          <a:stretch/>
        </p:blipFill>
        <p:spPr bwMode="auto">
          <a:xfrm>
            <a:off x="182880" y="1317179"/>
            <a:ext cx="8793480" cy="51382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9477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8229600" cy="1143000"/>
          </a:xfrm>
        </p:spPr>
        <p:txBody>
          <a:bodyPr/>
          <a:lstStyle/>
          <a:p>
            <a:r>
              <a:rPr lang="es-MX" sz="3200" dirty="0" smtClean="0"/>
              <a:t>Nota reflexiva</a:t>
            </a:r>
            <a:endParaRPr lang="es-MX" sz="3200" dirty="0"/>
          </a:p>
        </p:txBody>
      </p:sp>
      <p:sp>
        <p:nvSpPr>
          <p:cNvPr id="4" name="Marcador de texto 2"/>
          <p:cNvSpPr>
            <a:spLocks noGrp="1"/>
          </p:cNvSpPr>
          <p:nvPr>
            <p:ph type="body" idx="1"/>
          </p:nvPr>
        </p:nvSpPr>
        <p:spPr>
          <a:xfrm>
            <a:off x="457200" y="890512"/>
            <a:ext cx="8400197" cy="5387454"/>
          </a:xfrm>
        </p:spPr>
        <p:txBody>
          <a:bodyPr/>
          <a:lstStyle/>
          <a:p>
            <a:pPr marL="25400" indent="0" algn="just">
              <a:lnSpc>
                <a:spcPct val="150000"/>
              </a:lnSpc>
              <a:buNone/>
            </a:pPr>
            <a:r>
              <a:rPr lang="es-MX" sz="1800" dirty="0" smtClean="0">
                <a:latin typeface="+mj-lt"/>
                <a:cs typeface="Calibri" panose="020F0502020204030204" pitchFamily="34" charset="0"/>
              </a:rPr>
              <a:t>Dentro de la unidad 1 del curso de optativo: producción de textos académicos, pudimos analizar videos, lecturas, presentaciones, entre otros. Con este material de apoyo, los comentarios y análisis dentro de clases pudimos aprender sobre diferentes textos como ensayos monografías, así como de  géneros literarios y referentes bibliográficos. </a:t>
            </a:r>
          </a:p>
          <a:p>
            <a:pPr marL="25400" indent="0" algn="just">
              <a:lnSpc>
                <a:spcPct val="150000"/>
              </a:lnSpc>
              <a:buNone/>
            </a:pPr>
            <a:r>
              <a:rPr lang="es-MX" sz="1800" dirty="0" smtClean="0">
                <a:latin typeface="+mj-lt"/>
                <a:cs typeface="Calibri" panose="020F0502020204030204" pitchFamily="34" charset="0"/>
              </a:rPr>
              <a:t>Considero que la forma en la que estamos trabajando dentro del curso es buena ya que lo hacemos de una manera dinámica, con mucho material de apoyo, y productivo. </a:t>
            </a:r>
          </a:p>
          <a:p>
            <a:pPr marL="25400" indent="0" algn="just">
              <a:lnSpc>
                <a:spcPct val="150000"/>
              </a:lnSpc>
              <a:buNone/>
            </a:pPr>
            <a:r>
              <a:rPr lang="es-MX" sz="1800" dirty="0" smtClean="0">
                <a:latin typeface="+mj-lt"/>
                <a:cs typeface="Calibri" panose="020F0502020204030204" pitchFamily="34" charset="0"/>
              </a:rPr>
              <a:t>Para esta unidad considero que mi desempeño fue bueno, puse atención en clase, aprendí y concreticé las ideas que tenia sobre los temas abordados. En las próximas unidades espero que sigamos teniendo una clase interesante y espero aprender más sobre textos que nos puedan servir para un futuro como próximas educadoras. </a:t>
            </a:r>
          </a:p>
          <a:p>
            <a:pPr marL="25400" indent="0" algn="just">
              <a:lnSpc>
                <a:spcPct val="150000"/>
              </a:lnSpc>
              <a:buNone/>
            </a:pPr>
            <a:endParaRPr lang="es-MX" sz="1800" dirty="0">
              <a:latin typeface="+mj-lt"/>
              <a:cs typeface="Arial" panose="020B0604020202020204" pitchFamily="34" charset="0"/>
            </a:endParaRPr>
          </a:p>
        </p:txBody>
      </p:sp>
    </p:spTree>
    <p:extLst>
      <p:ext uri="{BB962C8B-B14F-4D97-AF65-F5344CB8AC3E}">
        <p14:creationId xmlns:p14="http://schemas.microsoft.com/office/powerpoint/2010/main" val="3483918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4000" dirty="0" smtClean="0">
                <a:latin typeface="+mj-lt"/>
              </a:rPr>
              <a:t>Introducción</a:t>
            </a:r>
            <a:endParaRPr lang="es-MX" sz="4000" dirty="0">
              <a:latin typeface="+mj-lt"/>
            </a:endParaRPr>
          </a:p>
        </p:txBody>
      </p:sp>
      <p:sp>
        <p:nvSpPr>
          <p:cNvPr id="3" name="Marcador de texto 2"/>
          <p:cNvSpPr>
            <a:spLocks noGrp="1"/>
          </p:cNvSpPr>
          <p:nvPr>
            <p:ph type="body" idx="1"/>
          </p:nvPr>
        </p:nvSpPr>
        <p:spPr>
          <a:xfrm>
            <a:off x="815453" y="1322102"/>
            <a:ext cx="7513093" cy="4525963"/>
          </a:xfrm>
        </p:spPr>
        <p:txBody>
          <a:bodyPr/>
          <a:lstStyle/>
          <a:p>
            <a:pPr marL="25400" indent="0" algn="just">
              <a:lnSpc>
                <a:spcPct val="150000"/>
              </a:lnSpc>
              <a:buNone/>
            </a:pPr>
            <a:r>
              <a:rPr lang="es-MX" sz="2000" dirty="0" smtClean="0">
                <a:latin typeface="+mj-lt"/>
                <a:cs typeface="Calibri" panose="020F0502020204030204" pitchFamily="34" charset="0"/>
              </a:rPr>
              <a:t>En el presente trabajo se expondrán unos cuadros comparativos, en los que se brinda información sobre el ensayo, la monografía y los referentes bibliográficos, como lo que son resumen, </a:t>
            </a:r>
            <a:r>
              <a:rPr lang="es-MX" sz="2000" dirty="0" err="1" smtClean="0">
                <a:latin typeface="+mj-lt"/>
                <a:cs typeface="Calibri" panose="020F0502020204030204" pitchFamily="34" charset="0"/>
              </a:rPr>
              <a:t>abstract</a:t>
            </a:r>
            <a:r>
              <a:rPr lang="es-MX" sz="2000" dirty="0" smtClean="0">
                <a:latin typeface="+mj-lt"/>
                <a:cs typeface="Calibri" panose="020F0502020204030204" pitchFamily="34" charset="0"/>
              </a:rPr>
              <a:t> y proyecto de investigación. </a:t>
            </a:r>
          </a:p>
          <a:p>
            <a:pPr marL="25400" indent="0" algn="just">
              <a:lnSpc>
                <a:spcPct val="150000"/>
              </a:lnSpc>
              <a:buNone/>
            </a:pPr>
            <a:r>
              <a:rPr lang="es-MX" sz="2000" dirty="0" smtClean="0">
                <a:latin typeface="+mj-lt"/>
                <a:cs typeface="Calibri" panose="020F0502020204030204" pitchFamily="34" charset="0"/>
              </a:rPr>
              <a:t>Dentro de estos cuadros se presentan las características, funciones, tipos y estructura de los contenidos antes mencionados. Además al final del trabajo se presentará un apartado de conclusiones y nota reflexiva. </a:t>
            </a:r>
          </a:p>
          <a:p>
            <a:pPr marL="25400" indent="0" algn="just">
              <a:lnSpc>
                <a:spcPct val="150000"/>
              </a:lnSpc>
              <a:buNone/>
            </a:pPr>
            <a:endParaRPr lang="es-MX" sz="2000" dirty="0">
              <a:latin typeface="+mj-lt"/>
              <a:cs typeface="Arial" panose="020B0604020202020204" pitchFamily="34" charset="0"/>
            </a:endParaRPr>
          </a:p>
        </p:txBody>
      </p:sp>
    </p:spTree>
    <p:extLst>
      <p:ext uri="{BB962C8B-B14F-4D97-AF65-F5344CB8AC3E}">
        <p14:creationId xmlns:p14="http://schemas.microsoft.com/office/powerpoint/2010/main" val="2125026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52735" y="2731235"/>
            <a:ext cx="8229600" cy="1143000"/>
          </a:xfrm>
        </p:spPr>
        <p:txBody>
          <a:bodyPr/>
          <a:lstStyle/>
          <a:p>
            <a:r>
              <a:rPr lang="es-MX" dirty="0" smtClean="0">
                <a:solidFill>
                  <a:schemeClr val="accent6">
                    <a:lumMod val="75000"/>
                  </a:schemeClr>
                </a:solidFill>
                <a:latin typeface="+mj-lt"/>
              </a:rPr>
              <a:t>Ensayo, monografía </a:t>
            </a:r>
            <a:br>
              <a:rPr lang="es-MX" dirty="0" smtClean="0">
                <a:solidFill>
                  <a:schemeClr val="accent6">
                    <a:lumMod val="75000"/>
                  </a:schemeClr>
                </a:solidFill>
                <a:latin typeface="+mj-lt"/>
              </a:rPr>
            </a:br>
            <a:r>
              <a:rPr lang="es-MX" dirty="0" smtClean="0">
                <a:solidFill>
                  <a:schemeClr val="accent6">
                    <a:lumMod val="75000"/>
                  </a:schemeClr>
                </a:solidFill>
                <a:latin typeface="+mj-lt"/>
              </a:rPr>
              <a:t>y ponencia</a:t>
            </a:r>
            <a:endParaRPr lang="es-MX" dirty="0">
              <a:solidFill>
                <a:schemeClr val="accent6">
                  <a:lumMod val="75000"/>
                </a:schemeClr>
              </a:solidFill>
              <a:latin typeface="+mj-lt"/>
            </a:endParaRPr>
          </a:p>
        </p:txBody>
      </p:sp>
    </p:spTree>
    <p:extLst>
      <p:ext uri="{BB962C8B-B14F-4D97-AF65-F5344CB8AC3E}">
        <p14:creationId xmlns:p14="http://schemas.microsoft.com/office/powerpoint/2010/main" val="1547468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graphicFrame>
        <p:nvGraphicFramePr>
          <p:cNvPr id="97" name="Shape 97"/>
          <p:cNvGraphicFramePr/>
          <p:nvPr>
            <p:extLst>
              <p:ext uri="{D42A27DB-BD31-4B8C-83A1-F6EECF244321}">
                <p14:modId xmlns:p14="http://schemas.microsoft.com/office/powerpoint/2010/main" val="2933548270"/>
              </p:ext>
            </p:extLst>
          </p:nvPr>
        </p:nvGraphicFramePr>
        <p:xfrm>
          <a:off x="66560" y="-1474"/>
          <a:ext cx="9036495" cy="6912422"/>
        </p:xfrm>
        <a:graphic>
          <a:graphicData uri="http://schemas.openxmlformats.org/drawingml/2006/table">
            <a:tbl>
              <a:tblPr firstRow="1" firstCol="1" bandRow="1">
                <a:tableStyleId>{912C8C85-51F0-491E-9774-3900AFEF0FD7}</a:tableStyleId>
              </a:tblPr>
              <a:tblGrid>
                <a:gridCol w="1894739">
                  <a:extLst>
                    <a:ext uri="{9D8B030D-6E8A-4147-A177-3AD203B41FA5}">
                      <a16:colId xmlns:a16="http://schemas.microsoft.com/office/drawing/2014/main" xmlns="" val="20000"/>
                    </a:ext>
                  </a:extLst>
                </a:gridCol>
                <a:gridCol w="1530380">
                  <a:extLst>
                    <a:ext uri="{9D8B030D-6E8A-4147-A177-3AD203B41FA5}">
                      <a16:colId xmlns:a16="http://schemas.microsoft.com/office/drawing/2014/main" xmlns="" val="20001"/>
                    </a:ext>
                  </a:extLst>
                </a:gridCol>
                <a:gridCol w="1311754">
                  <a:extLst>
                    <a:ext uri="{9D8B030D-6E8A-4147-A177-3AD203B41FA5}">
                      <a16:colId xmlns:a16="http://schemas.microsoft.com/office/drawing/2014/main" xmlns="" val="20002"/>
                    </a:ext>
                  </a:extLst>
                </a:gridCol>
                <a:gridCol w="1603247">
                  <a:extLst>
                    <a:ext uri="{9D8B030D-6E8A-4147-A177-3AD203B41FA5}">
                      <a16:colId xmlns:a16="http://schemas.microsoft.com/office/drawing/2014/main" xmlns="" val="20003"/>
                    </a:ext>
                  </a:extLst>
                </a:gridCol>
                <a:gridCol w="2696375">
                  <a:extLst>
                    <a:ext uri="{9D8B030D-6E8A-4147-A177-3AD203B41FA5}">
                      <a16:colId xmlns:a16="http://schemas.microsoft.com/office/drawing/2014/main" xmlns="" val="20004"/>
                    </a:ext>
                  </a:extLst>
                </a:gridCol>
              </a:tblGrid>
              <a:tr h="191475">
                <a:tc>
                  <a:txBody>
                    <a:bodyPr/>
                    <a:lstStyle/>
                    <a:p>
                      <a:pPr marL="0" marR="0" lvl="0" indent="0" algn="ctr" rtl="0">
                        <a:lnSpc>
                          <a:spcPct val="115000"/>
                        </a:lnSpc>
                        <a:spcBef>
                          <a:spcPts val="0"/>
                        </a:spcBef>
                        <a:spcAft>
                          <a:spcPts val="0"/>
                        </a:spcAft>
                        <a:buNone/>
                      </a:pPr>
                      <a:r>
                        <a:rPr lang="es-MX" sz="1200" u="none" strike="noStrike" cap="none" dirty="0"/>
                        <a:t>Conceptos</a:t>
                      </a:r>
                      <a:endParaRPr sz="1200" b="1" u="none" strike="noStrike" cap="none" dirty="0">
                        <a:latin typeface="Calibri"/>
                        <a:ea typeface="Calibri"/>
                        <a:cs typeface="Calibri"/>
                        <a:sym typeface="Calibri"/>
                      </a:endParaRPr>
                    </a:p>
                  </a:txBody>
                  <a:tcPr marL="46725" marR="467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200" u="none" strike="noStrike" cap="none"/>
                        <a:t>Características</a:t>
                      </a:r>
                      <a:endParaRPr sz="1200" b="1" u="none" strike="noStrike" cap="none">
                        <a:latin typeface="Calibri"/>
                        <a:ea typeface="Calibri"/>
                        <a:cs typeface="Calibri"/>
                        <a:sym typeface="Calibri"/>
                      </a:endParaRPr>
                    </a:p>
                  </a:txBody>
                  <a:tcPr marL="46725" marR="467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200" u="none" strike="noStrike" cap="none"/>
                        <a:t>Funciones</a:t>
                      </a:r>
                      <a:endParaRPr sz="1200" b="1" u="none" strike="noStrike" cap="none">
                        <a:latin typeface="Calibri"/>
                        <a:ea typeface="Calibri"/>
                        <a:cs typeface="Calibri"/>
                        <a:sym typeface="Calibri"/>
                      </a:endParaRPr>
                    </a:p>
                  </a:txBody>
                  <a:tcPr marL="46725" marR="467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200" u="none" strike="noStrike" cap="none"/>
                        <a:t>Estructura</a:t>
                      </a:r>
                      <a:endParaRPr sz="1200" b="1" u="none" strike="noStrike" cap="none">
                        <a:latin typeface="Calibri"/>
                        <a:ea typeface="Calibri"/>
                        <a:cs typeface="Calibri"/>
                        <a:sym typeface="Calibri"/>
                      </a:endParaRPr>
                    </a:p>
                  </a:txBody>
                  <a:tcPr marL="46725" marR="467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200" u="none" strike="noStrike" cap="none"/>
                        <a:t>Tipos</a:t>
                      </a:r>
                      <a:endParaRPr sz="1200" b="1" u="none" strike="noStrike" cap="none">
                        <a:latin typeface="Calibri"/>
                        <a:ea typeface="Calibri"/>
                        <a:cs typeface="Calibri"/>
                        <a:sym typeface="Calibri"/>
                      </a:endParaRPr>
                    </a:p>
                  </a:txBody>
                  <a:tcPr marL="46725" marR="467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309975">
                <a:tc>
                  <a:txBody>
                    <a:bodyPr/>
                    <a:lstStyle/>
                    <a:p>
                      <a:pPr marL="0" marR="0" lvl="0" indent="0" algn="ctr" rtl="0">
                        <a:lnSpc>
                          <a:spcPct val="115000"/>
                        </a:lnSpc>
                        <a:spcBef>
                          <a:spcPts val="0"/>
                        </a:spcBef>
                        <a:spcAft>
                          <a:spcPts val="0"/>
                        </a:spcAft>
                        <a:buNone/>
                      </a:pPr>
                      <a:r>
                        <a:rPr lang="es-MX" sz="1000" u="sng" strike="noStrike" cap="none">
                          <a:sym typeface="Arial"/>
                        </a:rPr>
                        <a:t>Monografía: </a:t>
                      </a:r>
                      <a:r>
                        <a:rPr lang="es-MX" sz="1000" u="none" strike="noStrike" cap="none">
                          <a:sym typeface="Arial"/>
                        </a:rPr>
                        <a:t>Escritura sobre una única temática. El diccionario de la RAE la define como: Descripción y tratado especial de determinada parte de una ciencia o asunto particular. // Documento que maneja un tema en concreto; utiliza y organiza los datos compilados y procesados, teniendo en cuenta las diferentes fuentes y autor o autores</a:t>
                      </a:r>
                      <a:endParaRPr sz="1000" u="none" strike="noStrike" cap="none">
                        <a:latin typeface="Arial"/>
                        <a:ea typeface="Arial"/>
                        <a:cs typeface="Arial"/>
                        <a:sym typeface="Arial"/>
                      </a:endParaRPr>
                    </a:p>
                  </a:txBody>
                  <a:tcPr marL="46725" marR="467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gn="ctr" rtl="0">
                        <a:lnSpc>
                          <a:spcPct val="115000"/>
                        </a:lnSpc>
                        <a:spcBef>
                          <a:spcPts val="0"/>
                        </a:spcBef>
                        <a:spcAft>
                          <a:spcPts val="0"/>
                        </a:spcAft>
                        <a:buClr>
                          <a:schemeClr val="dk1"/>
                        </a:buClr>
                        <a:buSzPts val="1000"/>
                        <a:buFont typeface="Noto Sans Symbols"/>
                        <a:buChar char="✓"/>
                      </a:pPr>
                      <a:r>
                        <a:rPr lang="es-MX" sz="1000" u="none" strike="noStrike" cap="none">
                          <a:sym typeface="Arial"/>
                        </a:rPr>
                        <a:t>El objeto de estudio debe ser reconocido por todos</a:t>
                      </a:r>
                      <a:endParaRPr sz="1000" u="none" strike="noStrike" cap="none">
                        <a:sym typeface="Arial"/>
                      </a:endParaRPr>
                    </a:p>
                    <a:p>
                      <a:pPr marL="342900" marR="0" lvl="0" indent="-342900" algn="ctr" rtl="0">
                        <a:lnSpc>
                          <a:spcPct val="115000"/>
                        </a:lnSpc>
                        <a:spcBef>
                          <a:spcPts val="0"/>
                        </a:spcBef>
                        <a:spcAft>
                          <a:spcPts val="0"/>
                        </a:spcAft>
                        <a:buClr>
                          <a:schemeClr val="dk1"/>
                        </a:buClr>
                        <a:buSzPts val="1000"/>
                        <a:buFont typeface="Noto Sans Symbols"/>
                        <a:buChar char="✓"/>
                      </a:pPr>
                      <a:r>
                        <a:rPr lang="es-MX" sz="1000" u="none" strike="noStrike" cap="none">
                          <a:sym typeface="Arial"/>
                        </a:rPr>
                        <a:t>Datos nuevos</a:t>
                      </a:r>
                      <a:endParaRPr sz="1000" u="none" strike="noStrike" cap="none">
                        <a:sym typeface="Arial"/>
                      </a:endParaRPr>
                    </a:p>
                    <a:p>
                      <a:pPr marL="342900" marR="0" lvl="0" indent="-342900" algn="ctr" rtl="0">
                        <a:lnSpc>
                          <a:spcPct val="115000"/>
                        </a:lnSpc>
                        <a:spcBef>
                          <a:spcPts val="0"/>
                        </a:spcBef>
                        <a:spcAft>
                          <a:spcPts val="0"/>
                        </a:spcAft>
                        <a:buClr>
                          <a:schemeClr val="dk1"/>
                        </a:buClr>
                        <a:buSzPts val="1000"/>
                        <a:buFont typeface="Noto Sans Symbols"/>
                        <a:buChar char="✓"/>
                      </a:pPr>
                      <a:r>
                        <a:rPr lang="es-MX" sz="1000" u="none" strike="noStrike" cap="none">
                          <a:sym typeface="Arial"/>
                        </a:rPr>
                        <a:t>Utilidad</a:t>
                      </a:r>
                      <a:endParaRPr sz="1000" u="none" strike="noStrike" cap="none">
                        <a:sym typeface="Arial"/>
                      </a:endParaRPr>
                    </a:p>
                    <a:p>
                      <a:pPr marL="342900" marR="0" lvl="0" indent="-342900" algn="ctr" rtl="0">
                        <a:lnSpc>
                          <a:spcPct val="115000"/>
                        </a:lnSpc>
                        <a:spcBef>
                          <a:spcPts val="0"/>
                        </a:spcBef>
                        <a:spcAft>
                          <a:spcPts val="0"/>
                        </a:spcAft>
                        <a:buClr>
                          <a:schemeClr val="dk1"/>
                        </a:buClr>
                        <a:buSzPts val="1000"/>
                        <a:buFont typeface="Noto Sans Symbols"/>
                        <a:buChar char="✓"/>
                      </a:pPr>
                      <a:r>
                        <a:rPr lang="es-MX" sz="1000" u="none" strike="noStrike" cap="none">
                          <a:sym typeface="Arial"/>
                        </a:rPr>
                        <a:t>Elementos que impugnen o confirmen otras hipótesis</a:t>
                      </a:r>
                      <a:endParaRPr sz="1000" u="none" strike="noStrike" cap="none">
                        <a:latin typeface="Arial"/>
                        <a:ea typeface="Arial"/>
                        <a:cs typeface="Arial"/>
                        <a:sym typeface="Arial"/>
                      </a:endParaRPr>
                    </a:p>
                  </a:txBody>
                  <a:tcPr marL="46725" marR="467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u="none" strike="noStrike" cap="none">
                          <a:sym typeface="Arial"/>
                        </a:rPr>
                        <a:t>Exponer un tema de manera concreta para profundizar en un investigación científica que ya ha sido realizada o dar comienzo a una nueva</a:t>
                      </a:r>
                      <a:endParaRPr sz="1000" u="none" strike="noStrike" cap="none">
                        <a:latin typeface="Arial"/>
                        <a:ea typeface="Arial"/>
                        <a:cs typeface="Arial"/>
                        <a:sym typeface="Arial"/>
                      </a:endParaRPr>
                    </a:p>
                  </a:txBody>
                  <a:tcPr marL="46725" marR="467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u="none" strike="noStrike" cap="none">
                          <a:sym typeface="Arial"/>
                        </a:rPr>
                        <a:t>INTRODUCCIÒN: Planteamiento del tema, presentación sintetizada.</a:t>
                      </a:r>
                      <a:endParaRPr sz="1000" u="none" strike="noStrike" cap="none">
                        <a:sym typeface="Arial"/>
                      </a:endParaRPr>
                    </a:p>
                    <a:p>
                      <a:pPr marL="0" marR="0" lvl="0" indent="0" algn="ctr" rtl="0">
                        <a:lnSpc>
                          <a:spcPct val="115000"/>
                        </a:lnSpc>
                        <a:spcBef>
                          <a:spcPts val="0"/>
                        </a:spcBef>
                        <a:spcAft>
                          <a:spcPts val="0"/>
                        </a:spcAft>
                        <a:buNone/>
                      </a:pPr>
                      <a:r>
                        <a:rPr lang="es-MX" sz="1000" u="none" strike="noStrike" cap="none">
                          <a:sym typeface="Arial"/>
                        </a:rPr>
                        <a:t>DESARROLLO: Fundamentación, su función es exponer y demostrar.</a:t>
                      </a:r>
                      <a:endParaRPr sz="1000" u="none" strike="noStrike" cap="none">
                        <a:sym typeface="Arial"/>
                      </a:endParaRPr>
                    </a:p>
                    <a:p>
                      <a:pPr marL="0" marR="0" lvl="0" indent="0" algn="ctr" rtl="0">
                        <a:lnSpc>
                          <a:spcPct val="115000"/>
                        </a:lnSpc>
                        <a:spcBef>
                          <a:spcPts val="0"/>
                        </a:spcBef>
                        <a:spcAft>
                          <a:spcPts val="0"/>
                        </a:spcAft>
                        <a:buNone/>
                      </a:pPr>
                      <a:r>
                        <a:rPr lang="es-MX" sz="1000" u="none" strike="noStrike" cap="none">
                          <a:sym typeface="Arial"/>
                        </a:rPr>
                        <a:t>CIERRE: Resumen completo (argumentos, pruebas y ejemplos)  </a:t>
                      </a:r>
                      <a:endParaRPr sz="1000" u="none" strike="noStrike" cap="none">
                        <a:latin typeface="Arial"/>
                        <a:ea typeface="Arial"/>
                        <a:cs typeface="Arial"/>
                        <a:sym typeface="Arial"/>
                      </a:endParaRPr>
                    </a:p>
                  </a:txBody>
                  <a:tcPr marL="46725" marR="467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u="sng" strike="noStrike" cap="none" dirty="0">
                          <a:sym typeface="Arial"/>
                        </a:rPr>
                        <a:t>De compilación: </a:t>
                      </a:r>
                      <a:endParaRPr sz="1000" u="none" strike="noStrike" cap="none" dirty="0">
                        <a:sym typeface="Arial"/>
                      </a:endParaRPr>
                    </a:p>
                    <a:p>
                      <a:pPr marL="342900" marR="0" lvl="0" indent="-342900" algn="ctr" rtl="0">
                        <a:lnSpc>
                          <a:spcPct val="115000"/>
                        </a:lnSpc>
                        <a:spcBef>
                          <a:spcPts val="0"/>
                        </a:spcBef>
                        <a:spcAft>
                          <a:spcPts val="0"/>
                        </a:spcAft>
                        <a:buClr>
                          <a:schemeClr val="dk1"/>
                        </a:buClr>
                        <a:buSzPts val="1000"/>
                        <a:buFont typeface="Noto Sans Symbols"/>
                        <a:buChar char="∙"/>
                      </a:pPr>
                      <a:r>
                        <a:rPr lang="es-MX" sz="1000" u="none" strike="noStrike" cap="none" dirty="0">
                          <a:sym typeface="Arial"/>
                        </a:rPr>
                        <a:t>Elige tema</a:t>
                      </a:r>
                      <a:endParaRPr sz="1000" u="none" strike="noStrike" cap="none" dirty="0">
                        <a:sym typeface="Arial"/>
                      </a:endParaRPr>
                    </a:p>
                    <a:p>
                      <a:pPr marL="342900" marR="0" lvl="0" indent="-342900" algn="ctr" rtl="0">
                        <a:lnSpc>
                          <a:spcPct val="115000"/>
                        </a:lnSpc>
                        <a:spcBef>
                          <a:spcPts val="0"/>
                        </a:spcBef>
                        <a:spcAft>
                          <a:spcPts val="0"/>
                        </a:spcAft>
                        <a:buClr>
                          <a:schemeClr val="dk1"/>
                        </a:buClr>
                        <a:buSzPts val="1000"/>
                        <a:buFont typeface="Noto Sans Symbols"/>
                        <a:buChar char="∙"/>
                      </a:pPr>
                      <a:r>
                        <a:rPr lang="es-MX" sz="1000" u="none" strike="noStrike" cap="none" dirty="0">
                          <a:sym typeface="Arial"/>
                        </a:rPr>
                        <a:t>Analiza</a:t>
                      </a:r>
                      <a:endParaRPr sz="1000" u="none" strike="noStrike" cap="none" dirty="0">
                        <a:sym typeface="Arial"/>
                      </a:endParaRPr>
                    </a:p>
                    <a:p>
                      <a:pPr marL="342900" marR="0" lvl="0" indent="-342900" algn="ctr" rtl="0">
                        <a:lnSpc>
                          <a:spcPct val="115000"/>
                        </a:lnSpc>
                        <a:spcBef>
                          <a:spcPts val="0"/>
                        </a:spcBef>
                        <a:spcAft>
                          <a:spcPts val="0"/>
                        </a:spcAft>
                        <a:buClr>
                          <a:schemeClr val="dk1"/>
                        </a:buClr>
                        <a:buSzPts val="1000"/>
                        <a:buFont typeface="Noto Sans Symbols"/>
                        <a:buChar char="∙"/>
                      </a:pPr>
                      <a:r>
                        <a:rPr lang="es-MX" sz="1000" u="none" strike="noStrike" cap="none" dirty="0">
                          <a:sym typeface="Arial"/>
                        </a:rPr>
                        <a:t>Redacción crítica</a:t>
                      </a:r>
                      <a:endParaRPr sz="1000" u="none" strike="noStrike" cap="none" dirty="0">
                        <a:sym typeface="Arial"/>
                      </a:endParaRPr>
                    </a:p>
                    <a:p>
                      <a:pPr marL="342900" marR="0" lvl="0" indent="-342900" algn="ctr" rtl="0">
                        <a:lnSpc>
                          <a:spcPct val="115000"/>
                        </a:lnSpc>
                        <a:spcBef>
                          <a:spcPts val="0"/>
                        </a:spcBef>
                        <a:spcAft>
                          <a:spcPts val="0"/>
                        </a:spcAft>
                        <a:buClr>
                          <a:schemeClr val="dk1"/>
                        </a:buClr>
                        <a:buSzPts val="1000"/>
                        <a:buFont typeface="Noto Sans Symbols"/>
                        <a:buChar char="∙"/>
                      </a:pPr>
                      <a:r>
                        <a:rPr lang="es-MX" sz="1000" u="none" strike="noStrike" cap="none" dirty="0">
                          <a:sym typeface="Arial"/>
                        </a:rPr>
                        <a:t>Opinión personal</a:t>
                      </a:r>
                      <a:endParaRPr sz="1000" u="none" strike="noStrike" cap="none" dirty="0">
                        <a:sym typeface="Arial"/>
                      </a:endParaRPr>
                    </a:p>
                    <a:p>
                      <a:pPr marL="0" marR="0" lvl="0" indent="0" algn="ctr" rtl="0">
                        <a:lnSpc>
                          <a:spcPct val="115000"/>
                        </a:lnSpc>
                        <a:spcBef>
                          <a:spcPts val="0"/>
                        </a:spcBef>
                        <a:spcAft>
                          <a:spcPts val="0"/>
                        </a:spcAft>
                        <a:buNone/>
                      </a:pPr>
                      <a:r>
                        <a:rPr lang="es-MX" sz="1000" u="sng" strike="noStrike" cap="none" dirty="0">
                          <a:sym typeface="Arial"/>
                        </a:rPr>
                        <a:t>De Investigación:</a:t>
                      </a:r>
                      <a:r>
                        <a:rPr lang="es-MX" sz="1000" u="none" strike="noStrike" cap="none" dirty="0">
                          <a:sym typeface="Arial"/>
                        </a:rPr>
                        <a:t> </a:t>
                      </a:r>
                      <a:endParaRPr sz="1000" u="none" strike="noStrike" cap="none" dirty="0">
                        <a:sym typeface="Arial"/>
                      </a:endParaRPr>
                    </a:p>
                    <a:p>
                      <a:pPr marL="342900" marR="0" lvl="0" indent="-342900" algn="ctr" rtl="0">
                        <a:lnSpc>
                          <a:spcPct val="115000"/>
                        </a:lnSpc>
                        <a:spcBef>
                          <a:spcPts val="0"/>
                        </a:spcBef>
                        <a:spcAft>
                          <a:spcPts val="0"/>
                        </a:spcAft>
                        <a:buClr>
                          <a:schemeClr val="dk1"/>
                        </a:buClr>
                        <a:buSzPts val="1000"/>
                        <a:buFont typeface="Noto Sans Symbols"/>
                        <a:buChar char="∙"/>
                      </a:pPr>
                      <a:r>
                        <a:rPr lang="es-MX" sz="1000" u="none" strike="noStrike" cap="none" dirty="0">
                          <a:sym typeface="Arial"/>
                        </a:rPr>
                        <a:t>Tema nuevo</a:t>
                      </a:r>
                      <a:endParaRPr sz="1000" u="none" strike="noStrike" cap="none" dirty="0">
                        <a:sym typeface="Arial"/>
                      </a:endParaRPr>
                    </a:p>
                    <a:p>
                      <a:pPr marL="342900" marR="0" lvl="0" indent="-342900" algn="ctr" rtl="0">
                        <a:lnSpc>
                          <a:spcPct val="115000"/>
                        </a:lnSpc>
                        <a:spcBef>
                          <a:spcPts val="0"/>
                        </a:spcBef>
                        <a:spcAft>
                          <a:spcPts val="0"/>
                        </a:spcAft>
                        <a:buClr>
                          <a:schemeClr val="dk1"/>
                        </a:buClr>
                        <a:buSzPts val="1000"/>
                        <a:buFont typeface="Noto Sans Symbols"/>
                        <a:buChar char="∙"/>
                      </a:pPr>
                      <a:r>
                        <a:rPr lang="es-MX" sz="1000" u="none" strike="noStrike" cap="none" dirty="0">
                          <a:sym typeface="Arial"/>
                        </a:rPr>
                        <a:t>Poca indagación </a:t>
                      </a:r>
                      <a:endParaRPr sz="1000" u="none" strike="noStrike" cap="none" dirty="0">
                        <a:sym typeface="Arial"/>
                      </a:endParaRPr>
                    </a:p>
                    <a:p>
                      <a:pPr marL="457200" marR="0" lvl="0" indent="0" algn="ctr" rtl="0">
                        <a:lnSpc>
                          <a:spcPct val="115000"/>
                        </a:lnSpc>
                        <a:spcBef>
                          <a:spcPts val="0"/>
                        </a:spcBef>
                        <a:spcAft>
                          <a:spcPts val="0"/>
                        </a:spcAft>
                        <a:buNone/>
                      </a:pPr>
                      <a:r>
                        <a:rPr lang="es-MX" sz="1000" u="none" strike="noStrike" cap="none" dirty="0">
                          <a:sym typeface="Arial"/>
                        </a:rPr>
                        <a:t>(investigación original)</a:t>
                      </a:r>
                      <a:endParaRPr sz="1000" u="none" strike="noStrike" cap="none" dirty="0">
                        <a:sym typeface="Arial"/>
                      </a:endParaRPr>
                    </a:p>
                    <a:p>
                      <a:pPr marL="0" marR="0" lvl="0" indent="0" algn="ctr" rtl="0">
                        <a:lnSpc>
                          <a:spcPct val="115000"/>
                        </a:lnSpc>
                        <a:spcBef>
                          <a:spcPts val="0"/>
                        </a:spcBef>
                        <a:spcAft>
                          <a:spcPts val="0"/>
                        </a:spcAft>
                        <a:buNone/>
                      </a:pPr>
                      <a:r>
                        <a:rPr lang="es-MX" sz="1000" u="sng" strike="noStrike" cap="none" dirty="0">
                          <a:sym typeface="Arial"/>
                        </a:rPr>
                        <a:t>De análisis de Experiencias: </a:t>
                      </a:r>
                      <a:endParaRPr sz="1000" u="none" strike="noStrike" cap="none" dirty="0">
                        <a:sym typeface="Arial"/>
                      </a:endParaRPr>
                    </a:p>
                    <a:p>
                      <a:pPr marL="342900" marR="0" lvl="0" indent="-342900" algn="ctr" rtl="0">
                        <a:lnSpc>
                          <a:spcPct val="115000"/>
                        </a:lnSpc>
                        <a:spcBef>
                          <a:spcPts val="0"/>
                        </a:spcBef>
                        <a:spcAft>
                          <a:spcPts val="0"/>
                        </a:spcAft>
                        <a:buClr>
                          <a:schemeClr val="dk1"/>
                        </a:buClr>
                        <a:buSzPts val="1000"/>
                        <a:buFont typeface="Noto Sans Symbols"/>
                        <a:buChar char="∙"/>
                      </a:pPr>
                      <a:r>
                        <a:rPr lang="es-MX" sz="1000" u="none" strike="noStrike" cap="none" dirty="0">
                          <a:sym typeface="Arial"/>
                        </a:rPr>
                        <a:t>Sacar conclusiones de experiencias que se comparan con semejantes</a:t>
                      </a:r>
                      <a:endParaRPr sz="1000" u="none" strike="noStrike" cap="none" dirty="0">
                        <a:latin typeface="Arial"/>
                        <a:ea typeface="Arial"/>
                        <a:cs typeface="Arial"/>
                        <a:sym typeface="Arial"/>
                      </a:endParaRPr>
                    </a:p>
                  </a:txBody>
                  <a:tcPr marL="46725" marR="467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016575">
                <a:tc>
                  <a:txBody>
                    <a:bodyPr/>
                    <a:lstStyle/>
                    <a:p>
                      <a:pPr marL="0" marR="0" lvl="0" indent="0" algn="ctr" rtl="0">
                        <a:lnSpc>
                          <a:spcPct val="115000"/>
                        </a:lnSpc>
                        <a:spcBef>
                          <a:spcPts val="0"/>
                        </a:spcBef>
                        <a:spcAft>
                          <a:spcPts val="0"/>
                        </a:spcAft>
                        <a:buNone/>
                      </a:pPr>
                      <a:r>
                        <a:rPr lang="es-MX" sz="1000" u="sng" strike="noStrike" cap="none">
                          <a:sym typeface="Arial"/>
                        </a:rPr>
                        <a:t>Ensayo: </a:t>
                      </a:r>
                      <a:r>
                        <a:rPr lang="es-MX" sz="1000" u="none" strike="noStrike" cap="none">
                          <a:sym typeface="Arial"/>
                        </a:rPr>
                        <a:t>Escrito breve que implica la recolección de la información, su discernimiento, profundización, síntesis y la apreciación del autor. </a:t>
                      </a:r>
                      <a:endParaRPr sz="1000" u="none" strike="noStrike" cap="none">
                        <a:latin typeface="Arial"/>
                        <a:ea typeface="Arial"/>
                        <a:cs typeface="Arial"/>
                        <a:sym typeface="Arial"/>
                      </a:endParaRPr>
                    </a:p>
                  </a:txBody>
                  <a:tcPr marL="46725" marR="467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gn="ctr" rtl="0">
                        <a:lnSpc>
                          <a:spcPct val="115000"/>
                        </a:lnSpc>
                        <a:spcBef>
                          <a:spcPts val="0"/>
                        </a:spcBef>
                        <a:spcAft>
                          <a:spcPts val="0"/>
                        </a:spcAft>
                        <a:buClr>
                          <a:schemeClr val="dk1"/>
                        </a:buClr>
                        <a:buSzPts val="1000"/>
                        <a:buFont typeface="Noto Sans Symbols"/>
                        <a:buChar char="✓"/>
                      </a:pPr>
                      <a:r>
                        <a:rPr lang="es-MX" sz="1000" u="none" strike="noStrike" cap="none">
                          <a:sym typeface="Arial"/>
                        </a:rPr>
                        <a:t>Combina información nueva y vieja</a:t>
                      </a:r>
                      <a:endParaRPr sz="1000" u="none" strike="noStrike" cap="none">
                        <a:sym typeface="Arial"/>
                      </a:endParaRPr>
                    </a:p>
                    <a:p>
                      <a:pPr marL="342900" marR="0" lvl="0" indent="-342900" algn="ctr" rtl="0">
                        <a:lnSpc>
                          <a:spcPct val="115000"/>
                        </a:lnSpc>
                        <a:spcBef>
                          <a:spcPts val="0"/>
                        </a:spcBef>
                        <a:spcAft>
                          <a:spcPts val="0"/>
                        </a:spcAft>
                        <a:buClr>
                          <a:schemeClr val="dk1"/>
                        </a:buClr>
                        <a:buSzPts val="1000"/>
                        <a:buFont typeface="Noto Sans Symbols"/>
                        <a:buChar char="✓"/>
                      </a:pPr>
                      <a:r>
                        <a:rPr lang="es-MX" sz="1000" u="none" strike="noStrike" cap="none">
                          <a:sym typeface="Arial"/>
                        </a:rPr>
                        <a:t>Repeticiones innecesarias</a:t>
                      </a:r>
                      <a:endParaRPr sz="1000" u="none" strike="noStrike" cap="none">
                        <a:sym typeface="Arial"/>
                      </a:endParaRPr>
                    </a:p>
                    <a:p>
                      <a:pPr marL="342900" marR="0" lvl="0" indent="-342900" algn="ctr" rtl="0">
                        <a:lnSpc>
                          <a:spcPct val="115000"/>
                        </a:lnSpc>
                        <a:spcBef>
                          <a:spcPts val="0"/>
                        </a:spcBef>
                        <a:spcAft>
                          <a:spcPts val="0"/>
                        </a:spcAft>
                        <a:buClr>
                          <a:schemeClr val="dk1"/>
                        </a:buClr>
                        <a:buSzPts val="1000"/>
                        <a:buFont typeface="Noto Sans Symbols"/>
                        <a:buChar char="✓"/>
                      </a:pPr>
                      <a:r>
                        <a:rPr lang="es-MX" sz="1000" u="none" strike="noStrike" cap="none">
                          <a:sym typeface="Arial"/>
                        </a:rPr>
                        <a:t>Orden lógico </a:t>
                      </a:r>
                      <a:endParaRPr sz="1000" u="none" strike="noStrike" cap="none">
                        <a:sym typeface="Arial"/>
                      </a:endParaRPr>
                    </a:p>
                    <a:p>
                      <a:pPr marL="342900" marR="0" lvl="0" indent="-342900" algn="ctr" rtl="0">
                        <a:lnSpc>
                          <a:spcPct val="115000"/>
                        </a:lnSpc>
                        <a:spcBef>
                          <a:spcPts val="0"/>
                        </a:spcBef>
                        <a:spcAft>
                          <a:spcPts val="0"/>
                        </a:spcAft>
                        <a:buClr>
                          <a:schemeClr val="dk1"/>
                        </a:buClr>
                        <a:buSzPts val="1000"/>
                        <a:buFont typeface="Noto Sans Symbols"/>
                        <a:buChar char="✓"/>
                      </a:pPr>
                      <a:r>
                        <a:rPr lang="es-MX" sz="1000" u="none" strike="noStrike" cap="none">
                          <a:sym typeface="Arial"/>
                        </a:rPr>
                        <a:t>Uso adecuado de las relaciones causa y efecto</a:t>
                      </a:r>
                      <a:endParaRPr sz="1000" u="none" strike="noStrike" cap="none">
                        <a:sym typeface="Arial"/>
                      </a:endParaRPr>
                    </a:p>
                    <a:p>
                      <a:pPr marL="342900" marR="0" lvl="0" indent="-342900" algn="ctr" rtl="0">
                        <a:lnSpc>
                          <a:spcPct val="115000"/>
                        </a:lnSpc>
                        <a:spcBef>
                          <a:spcPts val="0"/>
                        </a:spcBef>
                        <a:spcAft>
                          <a:spcPts val="0"/>
                        </a:spcAft>
                        <a:buClr>
                          <a:schemeClr val="dk1"/>
                        </a:buClr>
                        <a:buSzPts val="1000"/>
                        <a:buFont typeface="Noto Sans Symbols"/>
                        <a:buChar char="✓"/>
                      </a:pPr>
                      <a:r>
                        <a:rPr lang="es-MX" sz="1000" u="none" strike="noStrike" cap="none">
                          <a:sym typeface="Arial"/>
                        </a:rPr>
                        <a:t>Pregunta clave: ¿Sobre qué hago el ensayo?</a:t>
                      </a:r>
                      <a:endParaRPr sz="1000" u="none" strike="noStrike" cap="none">
                        <a:latin typeface="Arial"/>
                        <a:ea typeface="Arial"/>
                        <a:cs typeface="Arial"/>
                        <a:sym typeface="Arial"/>
                      </a:endParaRPr>
                    </a:p>
                  </a:txBody>
                  <a:tcPr marL="46725" marR="467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u="none" strike="noStrike" cap="none">
                          <a:sym typeface="Arial"/>
                        </a:rPr>
                        <a:t>Argumentar sobre un tema (exposición de argumentos) y convencer al lector. </a:t>
                      </a:r>
                      <a:endParaRPr sz="1000" u="none" strike="noStrike" cap="none">
                        <a:sym typeface="Arial"/>
                      </a:endParaRPr>
                    </a:p>
                    <a:p>
                      <a:pPr marL="0" marR="0" lvl="0" indent="0" algn="ctr" rtl="0">
                        <a:lnSpc>
                          <a:spcPct val="115000"/>
                        </a:lnSpc>
                        <a:spcBef>
                          <a:spcPts val="0"/>
                        </a:spcBef>
                        <a:spcAft>
                          <a:spcPts val="0"/>
                        </a:spcAft>
                        <a:buNone/>
                      </a:pPr>
                      <a:r>
                        <a:rPr lang="es-MX" sz="1000" u="none" strike="noStrike" cap="none">
                          <a:sym typeface="Arial"/>
                        </a:rPr>
                        <a:t> </a:t>
                      </a:r>
                      <a:endParaRPr sz="1000" u="none" strike="noStrike" cap="none">
                        <a:sym typeface="Arial"/>
                      </a:endParaRPr>
                    </a:p>
                    <a:p>
                      <a:pPr marL="0" marR="0" lvl="0" indent="0" algn="ctr" rtl="0">
                        <a:lnSpc>
                          <a:spcPct val="115000"/>
                        </a:lnSpc>
                        <a:spcBef>
                          <a:spcPts val="0"/>
                        </a:spcBef>
                        <a:spcAft>
                          <a:spcPts val="0"/>
                        </a:spcAft>
                        <a:buNone/>
                      </a:pPr>
                      <a:r>
                        <a:rPr lang="es-MX" sz="1000" u="none" strike="noStrike" cap="none">
                          <a:sym typeface="Arial"/>
                        </a:rPr>
                        <a:t>Argumentar – Demostrar - Persuadir</a:t>
                      </a:r>
                      <a:endParaRPr sz="1000" u="none" strike="noStrike" cap="none">
                        <a:latin typeface="Arial"/>
                        <a:ea typeface="Arial"/>
                        <a:cs typeface="Arial"/>
                        <a:sym typeface="Arial"/>
                      </a:endParaRPr>
                    </a:p>
                  </a:txBody>
                  <a:tcPr marL="46725" marR="467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u="none" strike="noStrike" cap="none">
                          <a:sym typeface="Arial"/>
                        </a:rPr>
                        <a:t>TÌTULO: Enunciado para orientar el tema central</a:t>
                      </a:r>
                      <a:endParaRPr sz="1000" u="none" strike="noStrike" cap="none">
                        <a:sym typeface="Arial"/>
                      </a:endParaRPr>
                    </a:p>
                    <a:p>
                      <a:pPr marL="0" marR="0" lvl="0" indent="0" algn="ctr" rtl="0">
                        <a:lnSpc>
                          <a:spcPct val="115000"/>
                        </a:lnSpc>
                        <a:spcBef>
                          <a:spcPts val="0"/>
                        </a:spcBef>
                        <a:spcAft>
                          <a:spcPts val="0"/>
                        </a:spcAft>
                        <a:buNone/>
                      </a:pPr>
                      <a:r>
                        <a:rPr lang="es-MX" sz="1000" u="none" strike="noStrike" cap="none">
                          <a:sym typeface="Arial"/>
                        </a:rPr>
                        <a:t>PLANTEAMIENTO: delimitar, probar o refutar hipótesis, proponer.</a:t>
                      </a:r>
                      <a:endParaRPr sz="1000" u="none" strike="noStrike" cap="none">
                        <a:sym typeface="Arial"/>
                      </a:endParaRPr>
                    </a:p>
                    <a:p>
                      <a:pPr marL="0" marR="0" lvl="0" indent="0" algn="ctr" rtl="0">
                        <a:lnSpc>
                          <a:spcPct val="115000"/>
                        </a:lnSpc>
                        <a:spcBef>
                          <a:spcPts val="0"/>
                        </a:spcBef>
                        <a:spcAft>
                          <a:spcPts val="0"/>
                        </a:spcAft>
                        <a:buNone/>
                      </a:pPr>
                      <a:r>
                        <a:rPr lang="es-MX" sz="1000" u="none" strike="noStrike" cap="none">
                          <a:sym typeface="Arial"/>
                        </a:rPr>
                        <a:t>CONCLUSIÒN: Reexamina la hipótesis. Presenta recomendaciones</a:t>
                      </a:r>
                      <a:endParaRPr sz="1000" u="none" strike="noStrike" cap="none">
                        <a:sym typeface="Arial"/>
                      </a:endParaRPr>
                    </a:p>
                    <a:p>
                      <a:pPr marL="0" marR="0" lvl="0" indent="0" algn="ctr" rtl="0">
                        <a:lnSpc>
                          <a:spcPct val="115000"/>
                        </a:lnSpc>
                        <a:spcBef>
                          <a:spcPts val="0"/>
                        </a:spcBef>
                        <a:spcAft>
                          <a:spcPts val="0"/>
                        </a:spcAft>
                        <a:buNone/>
                      </a:pPr>
                      <a:r>
                        <a:rPr lang="es-MX" sz="1000" u="none" strike="noStrike" cap="none">
                          <a:sym typeface="Arial"/>
                        </a:rPr>
                        <a:t>BIBLIOGRAFÌA:    </a:t>
                      </a:r>
                      <a:endParaRPr sz="1000" u="none" strike="noStrike" cap="none">
                        <a:latin typeface="Arial"/>
                        <a:ea typeface="Arial"/>
                        <a:cs typeface="Arial"/>
                        <a:sym typeface="Arial"/>
                      </a:endParaRPr>
                    </a:p>
                  </a:txBody>
                  <a:tcPr marL="46725" marR="467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endParaRPr sz="1000" u="none" strike="noStrike" cap="none">
                        <a:latin typeface="Arial"/>
                        <a:ea typeface="Arial"/>
                        <a:cs typeface="Arial"/>
                        <a:sym typeface="Arial"/>
                      </a:endParaRPr>
                    </a:p>
                  </a:txBody>
                  <a:tcPr marL="46725" marR="467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145350">
                <a:tc>
                  <a:txBody>
                    <a:bodyPr/>
                    <a:lstStyle/>
                    <a:p>
                      <a:pPr marL="0" marR="0" lvl="0" indent="0" algn="ctr" rtl="0">
                        <a:lnSpc>
                          <a:spcPct val="115000"/>
                        </a:lnSpc>
                        <a:spcBef>
                          <a:spcPts val="0"/>
                        </a:spcBef>
                        <a:spcAft>
                          <a:spcPts val="0"/>
                        </a:spcAft>
                        <a:buNone/>
                      </a:pPr>
                      <a:r>
                        <a:rPr lang="es-MX" sz="1000" u="sng" strike="noStrike" cap="none" dirty="0">
                          <a:sym typeface="Arial"/>
                        </a:rPr>
                        <a:t>Ponencias:  </a:t>
                      </a:r>
                      <a:r>
                        <a:rPr lang="es-MX" sz="1000" u="none" strike="noStrike" cap="none" dirty="0">
                          <a:sym typeface="Arial"/>
                        </a:rPr>
                        <a:t>Texto argumentativo que se elabora para ser expuesto a manera de una reflexión. </a:t>
                      </a:r>
                      <a:endParaRPr sz="1000" u="sng" strike="noStrike" cap="none" dirty="0">
                        <a:latin typeface="Arial"/>
                        <a:ea typeface="Arial"/>
                        <a:cs typeface="Arial"/>
                        <a:sym typeface="Arial"/>
                      </a:endParaRPr>
                    </a:p>
                  </a:txBody>
                  <a:tcPr marL="46725" marR="467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gn="ctr" rtl="0">
                        <a:lnSpc>
                          <a:spcPct val="115000"/>
                        </a:lnSpc>
                        <a:spcBef>
                          <a:spcPts val="0"/>
                        </a:spcBef>
                        <a:spcAft>
                          <a:spcPts val="0"/>
                        </a:spcAft>
                        <a:buClr>
                          <a:schemeClr val="dk1"/>
                        </a:buClr>
                        <a:buSzPts val="1000"/>
                        <a:buFont typeface="Noto Sans Symbols"/>
                        <a:buChar char="✓"/>
                      </a:pPr>
                      <a:r>
                        <a:rPr lang="es-MX" sz="1000" u="none" strike="noStrike" cap="none">
                          <a:sym typeface="Arial"/>
                        </a:rPr>
                        <a:t>Son derivados de un trabajo de mayor extensión.</a:t>
                      </a:r>
                      <a:endParaRPr/>
                    </a:p>
                    <a:p>
                      <a:pPr marL="342900" marR="0" lvl="0" indent="-342900" algn="ctr" rtl="0">
                        <a:lnSpc>
                          <a:spcPct val="115000"/>
                        </a:lnSpc>
                        <a:spcBef>
                          <a:spcPts val="0"/>
                        </a:spcBef>
                        <a:spcAft>
                          <a:spcPts val="0"/>
                        </a:spcAft>
                        <a:buClr>
                          <a:schemeClr val="dk1"/>
                        </a:buClr>
                        <a:buSzPts val="1000"/>
                        <a:buFont typeface="Noto Sans Symbols"/>
                        <a:buChar char="✓"/>
                      </a:pPr>
                      <a:r>
                        <a:rPr lang="es-MX" sz="1000" u="none" strike="noStrike" cap="none">
                          <a:sym typeface="Arial"/>
                        </a:rPr>
                        <a:t>Deben ser elaboradas pensando en reproducir la estructura general</a:t>
                      </a:r>
                      <a:endParaRPr/>
                    </a:p>
                    <a:p>
                      <a:pPr marL="342900" marR="0" lvl="0" indent="-342900" algn="ctr" rtl="0">
                        <a:lnSpc>
                          <a:spcPct val="115000"/>
                        </a:lnSpc>
                        <a:spcBef>
                          <a:spcPts val="0"/>
                        </a:spcBef>
                        <a:spcAft>
                          <a:spcPts val="0"/>
                        </a:spcAft>
                        <a:buClr>
                          <a:schemeClr val="dk1"/>
                        </a:buClr>
                        <a:buSzPts val="1000"/>
                        <a:buFont typeface="Noto Sans Symbols"/>
                        <a:buChar char="✓"/>
                      </a:pPr>
                      <a:r>
                        <a:rPr lang="es-MX" sz="1000" u="none" strike="noStrike" cap="none">
                          <a:sym typeface="Arial"/>
                        </a:rPr>
                        <a:t>La presentación consta de 20 min. Con un máximo de 1 hora  </a:t>
                      </a:r>
                      <a:endParaRPr sz="1000" u="none" strike="noStrike" cap="none">
                        <a:latin typeface="Arial"/>
                        <a:ea typeface="Arial"/>
                        <a:cs typeface="Arial"/>
                        <a:sym typeface="Arial"/>
                      </a:endParaRPr>
                    </a:p>
                  </a:txBody>
                  <a:tcPr marL="46725" marR="467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u="none" strike="noStrike" cap="none">
                          <a:sym typeface="Arial"/>
                        </a:rPr>
                        <a:t>Exposición de serie de contenidos académicos dentro de un grupo. </a:t>
                      </a:r>
                      <a:endParaRPr/>
                    </a:p>
                    <a:p>
                      <a:pPr marL="0" marR="0" lvl="0" indent="0" algn="ctr" rtl="0">
                        <a:lnSpc>
                          <a:spcPct val="115000"/>
                        </a:lnSpc>
                        <a:spcBef>
                          <a:spcPts val="0"/>
                        </a:spcBef>
                        <a:spcAft>
                          <a:spcPts val="0"/>
                        </a:spcAft>
                        <a:buNone/>
                      </a:pPr>
                      <a:r>
                        <a:rPr lang="es-MX" sz="1000" u="none" strike="noStrike" cap="none">
                          <a:sym typeface="Arial"/>
                        </a:rPr>
                        <a:t>Presentación de aspectos relevantes en un análisis </a:t>
                      </a:r>
                      <a:endParaRPr sz="1000" u="none" strike="noStrike" cap="none">
                        <a:latin typeface="Arial"/>
                        <a:ea typeface="Arial"/>
                        <a:cs typeface="Arial"/>
                        <a:sym typeface="Arial"/>
                      </a:endParaRPr>
                    </a:p>
                  </a:txBody>
                  <a:tcPr marL="46725" marR="467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u="none" strike="noStrike" cap="none" dirty="0">
                          <a:sym typeface="Arial"/>
                        </a:rPr>
                        <a:t>Título</a:t>
                      </a:r>
                      <a:endParaRPr dirty="0"/>
                    </a:p>
                    <a:p>
                      <a:pPr marL="0" marR="0" lvl="0" indent="0" algn="ctr" rtl="0">
                        <a:lnSpc>
                          <a:spcPct val="115000"/>
                        </a:lnSpc>
                        <a:spcBef>
                          <a:spcPts val="0"/>
                        </a:spcBef>
                        <a:spcAft>
                          <a:spcPts val="0"/>
                        </a:spcAft>
                        <a:buNone/>
                      </a:pPr>
                      <a:r>
                        <a:rPr lang="es-MX" sz="1000" u="none" strike="noStrike" cap="none" dirty="0">
                          <a:sym typeface="Arial"/>
                        </a:rPr>
                        <a:t>Autor / Autores</a:t>
                      </a:r>
                      <a:endParaRPr dirty="0"/>
                    </a:p>
                    <a:p>
                      <a:pPr marL="0" marR="0" lvl="0" indent="0" algn="ctr" rtl="0">
                        <a:lnSpc>
                          <a:spcPct val="115000"/>
                        </a:lnSpc>
                        <a:spcBef>
                          <a:spcPts val="0"/>
                        </a:spcBef>
                        <a:spcAft>
                          <a:spcPts val="0"/>
                        </a:spcAft>
                        <a:buNone/>
                      </a:pPr>
                      <a:r>
                        <a:rPr lang="es-MX" sz="1000" u="none" strike="noStrike" cap="none" dirty="0">
                          <a:sym typeface="Arial"/>
                        </a:rPr>
                        <a:t>Resumen</a:t>
                      </a:r>
                      <a:endParaRPr dirty="0"/>
                    </a:p>
                    <a:p>
                      <a:pPr marL="0" marR="0" lvl="0" indent="0" algn="ctr" rtl="0">
                        <a:lnSpc>
                          <a:spcPct val="115000"/>
                        </a:lnSpc>
                        <a:spcBef>
                          <a:spcPts val="0"/>
                        </a:spcBef>
                        <a:spcAft>
                          <a:spcPts val="0"/>
                        </a:spcAft>
                        <a:buNone/>
                      </a:pPr>
                      <a:r>
                        <a:rPr lang="es-MX" sz="1000" u="none" strike="noStrike" cap="none" dirty="0">
                          <a:sym typeface="Arial"/>
                        </a:rPr>
                        <a:t>Palabras clave</a:t>
                      </a:r>
                      <a:endParaRPr dirty="0"/>
                    </a:p>
                    <a:p>
                      <a:pPr marL="0" marR="0" lvl="0" indent="0" algn="ctr" rtl="0">
                        <a:lnSpc>
                          <a:spcPct val="115000"/>
                        </a:lnSpc>
                        <a:spcBef>
                          <a:spcPts val="0"/>
                        </a:spcBef>
                        <a:spcAft>
                          <a:spcPts val="0"/>
                        </a:spcAft>
                        <a:buNone/>
                      </a:pPr>
                      <a:r>
                        <a:rPr lang="es-MX" sz="1000" u="none" strike="noStrike" cap="none" dirty="0">
                          <a:sym typeface="Arial"/>
                        </a:rPr>
                        <a:t>Introducción</a:t>
                      </a:r>
                      <a:endParaRPr dirty="0"/>
                    </a:p>
                    <a:p>
                      <a:pPr marL="0" marR="0" lvl="0" indent="0" algn="ctr" rtl="0">
                        <a:lnSpc>
                          <a:spcPct val="115000"/>
                        </a:lnSpc>
                        <a:spcBef>
                          <a:spcPts val="0"/>
                        </a:spcBef>
                        <a:spcAft>
                          <a:spcPts val="0"/>
                        </a:spcAft>
                        <a:buNone/>
                      </a:pPr>
                      <a:r>
                        <a:rPr lang="es-MX" sz="1000" u="none" strike="noStrike" cap="none" dirty="0">
                          <a:sym typeface="Arial"/>
                        </a:rPr>
                        <a:t>Marco referencial/ estado del arte</a:t>
                      </a:r>
                      <a:endParaRPr dirty="0"/>
                    </a:p>
                    <a:p>
                      <a:pPr marL="0" marR="0" lvl="0" indent="0" algn="ctr" rtl="0">
                        <a:lnSpc>
                          <a:spcPct val="115000"/>
                        </a:lnSpc>
                        <a:spcBef>
                          <a:spcPts val="0"/>
                        </a:spcBef>
                        <a:spcAft>
                          <a:spcPts val="0"/>
                        </a:spcAft>
                        <a:buNone/>
                      </a:pPr>
                      <a:r>
                        <a:rPr lang="es-MX" sz="1000" u="none" strike="noStrike" cap="none" dirty="0">
                          <a:sym typeface="Arial"/>
                        </a:rPr>
                        <a:t>Marco conceptual</a:t>
                      </a:r>
                      <a:endParaRPr dirty="0"/>
                    </a:p>
                    <a:p>
                      <a:pPr marL="0" marR="0" lvl="0" indent="0" algn="ctr" rtl="0">
                        <a:lnSpc>
                          <a:spcPct val="115000"/>
                        </a:lnSpc>
                        <a:spcBef>
                          <a:spcPts val="0"/>
                        </a:spcBef>
                        <a:spcAft>
                          <a:spcPts val="0"/>
                        </a:spcAft>
                        <a:buNone/>
                      </a:pPr>
                      <a:r>
                        <a:rPr lang="es-MX" sz="1000" u="none" strike="noStrike" cap="none" dirty="0">
                          <a:sym typeface="Arial"/>
                        </a:rPr>
                        <a:t>Método</a:t>
                      </a:r>
                      <a:endParaRPr dirty="0"/>
                    </a:p>
                    <a:p>
                      <a:pPr marL="0" marR="0" lvl="0" indent="0" algn="ctr" rtl="0">
                        <a:lnSpc>
                          <a:spcPct val="115000"/>
                        </a:lnSpc>
                        <a:spcBef>
                          <a:spcPts val="0"/>
                        </a:spcBef>
                        <a:spcAft>
                          <a:spcPts val="0"/>
                        </a:spcAft>
                        <a:buNone/>
                      </a:pPr>
                      <a:r>
                        <a:rPr lang="es-MX" sz="1000" u="none" strike="noStrike" cap="none" dirty="0">
                          <a:sym typeface="Arial"/>
                        </a:rPr>
                        <a:t>Resultados </a:t>
                      </a:r>
                      <a:endParaRPr dirty="0"/>
                    </a:p>
                    <a:p>
                      <a:pPr marL="0" marR="0" lvl="0" indent="0" algn="ctr" rtl="0">
                        <a:lnSpc>
                          <a:spcPct val="115000"/>
                        </a:lnSpc>
                        <a:spcBef>
                          <a:spcPts val="0"/>
                        </a:spcBef>
                        <a:spcAft>
                          <a:spcPts val="0"/>
                        </a:spcAft>
                        <a:buNone/>
                      </a:pPr>
                      <a:r>
                        <a:rPr lang="es-MX" sz="1000" u="none" strike="noStrike" cap="none" dirty="0">
                          <a:sym typeface="Arial"/>
                        </a:rPr>
                        <a:t>Conclusión </a:t>
                      </a:r>
                      <a:endParaRPr dirty="0"/>
                    </a:p>
                    <a:p>
                      <a:pPr marL="0" marR="0" lvl="0" indent="0" algn="ctr" rtl="0">
                        <a:lnSpc>
                          <a:spcPct val="115000"/>
                        </a:lnSpc>
                        <a:spcBef>
                          <a:spcPts val="0"/>
                        </a:spcBef>
                        <a:spcAft>
                          <a:spcPts val="0"/>
                        </a:spcAft>
                        <a:buNone/>
                      </a:pPr>
                      <a:r>
                        <a:rPr lang="es-MX" sz="1000" u="none" strike="noStrike" cap="none" dirty="0" smtClean="0">
                          <a:sym typeface="Arial"/>
                        </a:rPr>
                        <a:t>Bibliografía</a:t>
                      </a:r>
                      <a:endParaRPr sz="1000" u="none" strike="noStrike" cap="none" dirty="0">
                        <a:sym typeface="Arial"/>
                      </a:endParaRPr>
                    </a:p>
                  </a:txBody>
                  <a:tcPr marL="46725" marR="467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spcBef>
                          <a:spcPts val="0"/>
                        </a:spcBef>
                        <a:spcAft>
                          <a:spcPts val="0"/>
                        </a:spcAft>
                        <a:buNone/>
                      </a:pPr>
                      <a:r>
                        <a:rPr lang="es-MX" sz="1050" u="none" strike="noStrike" cap="none" dirty="0">
                          <a:sym typeface="Arial"/>
                        </a:rPr>
                        <a:t>Economista</a:t>
                      </a:r>
                      <a:endParaRPr u="none" dirty="0"/>
                    </a:p>
                    <a:p>
                      <a:pPr marL="0" marR="0" lvl="0" indent="0" algn="ctr" rtl="0">
                        <a:spcBef>
                          <a:spcPts val="0"/>
                        </a:spcBef>
                        <a:spcAft>
                          <a:spcPts val="0"/>
                        </a:spcAft>
                        <a:buNone/>
                      </a:pPr>
                      <a:r>
                        <a:rPr lang="es-MX" sz="1050" u="none" dirty="0">
                          <a:sym typeface="Arial"/>
                        </a:rPr>
                        <a:t>Exposiciones científicas </a:t>
                      </a:r>
                      <a:endParaRPr u="none" dirty="0"/>
                    </a:p>
                    <a:p>
                      <a:pPr marL="0" marR="0" lvl="0" indent="0" algn="ctr" rtl="0">
                        <a:spcBef>
                          <a:spcPts val="0"/>
                        </a:spcBef>
                        <a:spcAft>
                          <a:spcPts val="0"/>
                        </a:spcAft>
                        <a:buNone/>
                      </a:pPr>
                      <a:r>
                        <a:rPr lang="es-MX" sz="1050" u="none" dirty="0">
                          <a:sym typeface="Arial"/>
                        </a:rPr>
                        <a:t>Argumentación académica</a:t>
                      </a:r>
                      <a:endParaRPr u="none" dirty="0"/>
                    </a:p>
                    <a:p>
                      <a:pPr marL="0" marR="0" lvl="0" indent="0" algn="ctr" rtl="0">
                        <a:lnSpc>
                          <a:spcPct val="115000"/>
                        </a:lnSpc>
                        <a:spcBef>
                          <a:spcPts val="0"/>
                        </a:spcBef>
                        <a:spcAft>
                          <a:spcPts val="0"/>
                        </a:spcAft>
                        <a:buNone/>
                      </a:pPr>
                      <a:endParaRPr sz="1000" dirty="0">
                        <a:latin typeface="Arial"/>
                        <a:ea typeface="Arial"/>
                        <a:cs typeface="Arial"/>
                        <a:sym typeface="Arial"/>
                      </a:endParaRPr>
                    </a:p>
                  </a:txBody>
                  <a:tcPr marL="46725" marR="467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52735" y="2731235"/>
            <a:ext cx="8229600" cy="1143000"/>
          </a:xfrm>
        </p:spPr>
        <p:txBody>
          <a:bodyPr/>
          <a:lstStyle/>
          <a:p>
            <a:r>
              <a:rPr lang="es-MX" dirty="0" smtClean="0">
                <a:solidFill>
                  <a:schemeClr val="accent2">
                    <a:lumMod val="75000"/>
                  </a:schemeClr>
                </a:solidFill>
                <a:latin typeface="+mj-lt"/>
              </a:rPr>
              <a:t>Referentes bibliográficos</a:t>
            </a:r>
            <a:endParaRPr lang="es-MX" dirty="0">
              <a:solidFill>
                <a:schemeClr val="accent2">
                  <a:lumMod val="75000"/>
                </a:schemeClr>
              </a:solidFill>
              <a:latin typeface="+mj-lt"/>
            </a:endParaRPr>
          </a:p>
        </p:txBody>
      </p:sp>
    </p:spTree>
    <p:extLst>
      <p:ext uri="{BB962C8B-B14F-4D97-AF65-F5344CB8AC3E}">
        <p14:creationId xmlns:p14="http://schemas.microsoft.com/office/powerpoint/2010/main" val="65488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graphicFrame>
        <p:nvGraphicFramePr>
          <p:cNvPr id="112" name="Shape 112"/>
          <p:cNvGraphicFramePr/>
          <p:nvPr>
            <p:extLst>
              <p:ext uri="{D42A27DB-BD31-4B8C-83A1-F6EECF244321}">
                <p14:modId xmlns:p14="http://schemas.microsoft.com/office/powerpoint/2010/main" val="3936534868"/>
              </p:ext>
            </p:extLst>
          </p:nvPr>
        </p:nvGraphicFramePr>
        <p:xfrm>
          <a:off x="165864" y="109184"/>
          <a:ext cx="8856975" cy="6605594"/>
        </p:xfrm>
        <a:graphic>
          <a:graphicData uri="http://schemas.openxmlformats.org/drawingml/2006/table">
            <a:tbl>
              <a:tblPr firstRow="1" firstCol="1" bandRow="1">
                <a:tableStyleId>{72833802-FEF1-4C79-8D5D-14CF1EAF98D9}</a:tableStyleId>
              </a:tblPr>
              <a:tblGrid>
                <a:gridCol w="1512175">
                  <a:extLst>
                    <a:ext uri="{9D8B030D-6E8A-4147-A177-3AD203B41FA5}">
                      <a16:colId xmlns:a16="http://schemas.microsoft.com/office/drawing/2014/main" xmlns="" val="20000"/>
                    </a:ext>
                  </a:extLst>
                </a:gridCol>
                <a:gridCol w="2338175">
                  <a:extLst>
                    <a:ext uri="{9D8B030D-6E8A-4147-A177-3AD203B41FA5}">
                      <a16:colId xmlns:a16="http://schemas.microsoft.com/office/drawing/2014/main" xmlns="" val="20001"/>
                    </a:ext>
                  </a:extLst>
                </a:gridCol>
                <a:gridCol w="1545625">
                  <a:extLst>
                    <a:ext uri="{9D8B030D-6E8A-4147-A177-3AD203B41FA5}">
                      <a16:colId xmlns:a16="http://schemas.microsoft.com/office/drawing/2014/main" xmlns="" val="20002"/>
                    </a:ext>
                  </a:extLst>
                </a:gridCol>
                <a:gridCol w="2092850">
                  <a:extLst>
                    <a:ext uri="{9D8B030D-6E8A-4147-A177-3AD203B41FA5}">
                      <a16:colId xmlns:a16="http://schemas.microsoft.com/office/drawing/2014/main" xmlns="" val="20003"/>
                    </a:ext>
                  </a:extLst>
                </a:gridCol>
                <a:gridCol w="1368150">
                  <a:extLst>
                    <a:ext uri="{9D8B030D-6E8A-4147-A177-3AD203B41FA5}">
                      <a16:colId xmlns:a16="http://schemas.microsoft.com/office/drawing/2014/main" xmlns="" val="20004"/>
                    </a:ext>
                  </a:extLst>
                </a:gridCol>
              </a:tblGrid>
              <a:tr h="629714">
                <a:tc>
                  <a:txBody>
                    <a:bodyPr/>
                    <a:lstStyle/>
                    <a:p>
                      <a:pPr marL="0" marR="0" lvl="0" indent="0" algn="ctr" rtl="0">
                        <a:lnSpc>
                          <a:spcPct val="115000"/>
                        </a:lnSpc>
                        <a:spcBef>
                          <a:spcPts val="0"/>
                        </a:spcBef>
                        <a:spcAft>
                          <a:spcPts val="0"/>
                        </a:spcAft>
                        <a:buNone/>
                      </a:pPr>
                      <a:r>
                        <a:rPr lang="es-MX" sz="1400" dirty="0"/>
                        <a:t>Referente Bibliográfico</a:t>
                      </a:r>
                      <a:endParaRPr sz="1400" b="1" dirty="0">
                        <a:latin typeface="Calibri"/>
                        <a:ea typeface="Calibri"/>
                        <a:cs typeface="Calibri"/>
                        <a:sym typeface="Calibri"/>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400"/>
                        <a:t>Características</a:t>
                      </a:r>
                      <a:endParaRPr sz="1400" b="1">
                        <a:latin typeface="Calibri"/>
                        <a:ea typeface="Calibri"/>
                        <a:cs typeface="Calibri"/>
                        <a:sym typeface="Calibri"/>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400"/>
                        <a:t>Función </a:t>
                      </a:r>
                      <a:endParaRPr sz="1400" b="1">
                        <a:latin typeface="Calibri"/>
                        <a:ea typeface="Calibri"/>
                        <a:cs typeface="Calibri"/>
                        <a:sym typeface="Calibri"/>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400"/>
                        <a:t>Estructura</a:t>
                      </a:r>
                      <a:endParaRPr sz="1400" b="1">
                        <a:latin typeface="Calibri"/>
                        <a:ea typeface="Calibri"/>
                        <a:cs typeface="Calibri"/>
                        <a:sym typeface="Calibri"/>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400"/>
                        <a:t>Tipo </a:t>
                      </a:r>
                      <a:endParaRPr sz="1400" b="1">
                        <a:latin typeface="Calibri"/>
                        <a:ea typeface="Calibri"/>
                        <a:cs typeface="Calibri"/>
                        <a:sym typeface="Calibri"/>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897925">
                <a:tc>
                  <a:txBody>
                    <a:bodyPr/>
                    <a:lstStyle/>
                    <a:p>
                      <a:pPr marL="0" marR="0" lvl="0" indent="0" algn="ctr" rtl="0">
                        <a:lnSpc>
                          <a:spcPct val="115000"/>
                        </a:lnSpc>
                        <a:spcBef>
                          <a:spcPts val="0"/>
                        </a:spcBef>
                        <a:spcAft>
                          <a:spcPts val="0"/>
                        </a:spcAft>
                        <a:buNone/>
                      </a:pPr>
                      <a:r>
                        <a:rPr lang="es-MX" sz="1000" dirty="0" err="1" smtClean="0">
                          <a:sym typeface="Arial"/>
                        </a:rPr>
                        <a:t>Abstract</a:t>
                      </a:r>
                      <a:endParaRPr lang="es-MX" sz="1000" dirty="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a:sym typeface="Arial"/>
                        </a:rPr>
                        <a:t>Tienen entre 200 y 600 palabras, según el tipo de texto al que aludan y su función específica</a:t>
                      </a:r>
                      <a:endParaRPr sz="100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a:sym typeface="Arial"/>
                        </a:rPr>
                        <a:t>Sintetizar textos, (artículos y eventos académicos)</a:t>
                      </a:r>
                      <a:endParaRPr sz="100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dirty="0">
                          <a:sym typeface="Arial"/>
                        </a:rPr>
                        <a:t>a. Introducción,</a:t>
                      </a:r>
                      <a:endParaRPr dirty="0"/>
                    </a:p>
                    <a:p>
                      <a:pPr marL="0" marR="0" lvl="0" indent="0" algn="ctr" rtl="0">
                        <a:lnSpc>
                          <a:spcPct val="115000"/>
                        </a:lnSpc>
                        <a:spcBef>
                          <a:spcPts val="0"/>
                        </a:spcBef>
                        <a:spcAft>
                          <a:spcPts val="0"/>
                        </a:spcAft>
                        <a:buNone/>
                      </a:pPr>
                      <a:r>
                        <a:rPr lang="es-MX" sz="1000" dirty="0">
                          <a:sym typeface="Arial"/>
                        </a:rPr>
                        <a:t> b. Objetivos o propósito,</a:t>
                      </a:r>
                      <a:endParaRPr dirty="0"/>
                    </a:p>
                    <a:p>
                      <a:pPr marL="0" marR="0" lvl="0" indent="0" algn="ctr" rtl="0">
                        <a:lnSpc>
                          <a:spcPct val="115000"/>
                        </a:lnSpc>
                        <a:spcBef>
                          <a:spcPts val="0"/>
                        </a:spcBef>
                        <a:spcAft>
                          <a:spcPts val="0"/>
                        </a:spcAft>
                        <a:buNone/>
                      </a:pPr>
                      <a:r>
                        <a:rPr lang="es-MX" sz="1000" dirty="0">
                          <a:sym typeface="Arial"/>
                        </a:rPr>
                        <a:t> c. Metodología,</a:t>
                      </a:r>
                      <a:endParaRPr dirty="0"/>
                    </a:p>
                    <a:p>
                      <a:pPr marL="0" marR="0" lvl="0" indent="0" algn="ctr" rtl="0">
                        <a:lnSpc>
                          <a:spcPct val="115000"/>
                        </a:lnSpc>
                        <a:spcBef>
                          <a:spcPts val="0"/>
                        </a:spcBef>
                        <a:spcAft>
                          <a:spcPts val="0"/>
                        </a:spcAft>
                        <a:buNone/>
                      </a:pPr>
                      <a:r>
                        <a:rPr lang="es-MX" sz="1000" dirty="0">
                          <a:sym typeface="Arial"/>
                        </a:rPr>
                        <a:t> d. Resultados,</a:t>
                      </a:r>
                      <a:endParaRPr dirty="0"/>
                    </a:p>
                    <a:p>
                      <a:pPr marL="0" marR="0" lvl="0" indent="0" algn="ctr" rtl="0">
                        <a:lnSpc>
                          <a:spcPct val="115000"/>
                        </a:lnSpc>
                        <a:spcBef>
                          <a:spcPts val="0"/>
                        </a:spcBef>
                        <a:spcAft>
                          <a:spcPts val="0"/>
                        </a:spcAft>
                        <a:buNone/>
                      </a:pPr>
                      <a:r>
                        <a:rPr lang="es-MX" sz="1000" dirty="0">
                          <a:sym typeface="Arial"/>
                        </a:rPr>
                        <a:t> e. Conclusiones.</a:t>
                      </a:r>
                      <a:endParaRPr sz="1000" dirty="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a:sym typeface="Arial"/>
                        </a:rPr>
                        <a:t>Representativo</a:t>
                      </a:r>
                      <a:endParaRPr sz="1000">
                        <a:sym typeface="Arial"/>
                      </a:endParaRPr>
                    </a:p>
                    <a:p>
                      <a:pPr marL="0" marR="0" lvl="0" indent="0" algn="ctr" rtl="0">
                        <a:lnSpc>
                          <a:spcPct val="115000"/>
                        </a:lnSpc>
                        <a:spcBef>
                          <a:spcPts val="0"/>
                        </a:spcBef>
                        <a:spcAft>
                          <a:spcPts val="0"/>
                        </a:spcAft>
                        <a:buNone/>
                      </a:pPr>
                      <a:r>
                        <a:rPr lang="es-MX" sz="1000">
                          <a:sym typeface="Arial"/>
                        </a:rPr>
                        <a:t>Presentativo </a:t>
                      </a:r>
                      <a:endParaRPr sz="100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512175">
                <a:tc>
                  <a:txBody>
                    <a:bodyPr/>
                    <a:lstStyle/>
                    <a:p>
                      <a:pPr marL="0" marR="0" lvl="0" indent="0" algn="ctr" rtl="0">
                        <a:lnSpc>
                          <a:spcPct val="115000"/>
                        </a:lnSpc>
                        <a:spcBef>
                          <a:spcPts val="0"/>
                        </a:spcBef>
                        <a:spcAft>
                          <a:spcPts val="0"/>
                        </a:spcAft>
                        <a:buNone/>
                      </a:pPr>
                      <a:r>
                        <a:rPr lang="es-MX" sz="1000" dirty="0" smtClean="0">
                          <a:sym typeface="Arial"/>
                        </a:rPr>
                        <a:t>Articulo de </a:t>
                      </a:r>
                      <a:r>
                        <a:rPr lang="es-MX" sz="1000" dirty="0" err="1" smtClean="0">
                          <a:sym typeface="Arial"/>
                        </a:rPr>
                        <a:t>investigaciòn</a:t>
                      </a:r>
                      <a:r>
                        <a:rPr lang="es-MX" sz="1000" dirty="0" smtClean="0">
                          <a:sym typeface="Arial"/>
                        </a:rPr>
                        <a:t> o </a:t>
                      </a:r>
                      <a:r>
                        <a:rPr lang="es-MX" sz="1000" dirty="0" err="1" smtClean="0">
                          <a:sym typeface="Arial"/>
                        </a:rPr>
                        <a:t>paper</a:t>
                      </a:r>
                      <a:r>
                        <a:rPr lang="es-MX" sz="1000" dirty="0" smtClean="0">
                          <a:sym typeface="Arial"/>
                        </a:rPr>
                        <a:t> </a:t>
                      </a:r>
                      <a:endParaRPr lang="es-MX" sz="1000" dirty="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dirty="0">
                          <a:sym typeface="Arial"/>
                        </a:rPr>
                        <a:t>El artículo de investigación presenta una estructura canónica compuesta por tres apartados.</a:t>
                      </a:r>
                      <a:endParaRPr dirty="0"/>
                    </a:p>
                    <a:p>
                      <a:pPr marL="0" marR="0" lvl="0" indent="0" algn="ctr" rtl="0">
                        <a:lnSpc>
                          <a:spcPct val="115000"/>
                        </a:lnSpc>
                        <a:spcBef>
                          <a:spcPts val="0"/>
                        </a:spcBef>
                        <a:spcAft>
                          <a:spcPts val="0"/>
                        </a:spcAft>
                        <a:buNone/>
                      </a:pPr>
                      <a:r>
                        <a:rPr lang="es-MX" sz="1000" dirty="0">
                          <a:sym typeface="Arial"/>
                        </a:rPr>
                        <a:t>Sin embargo, dicha estructura sufre pequeñas variaciones según se trate de un trabajo de ciencias humanas y ciencias sociales o de ciencias experimentales.</a:t>
                      </a:r>
                      <a:endParaRPr sz="1000" dirty="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a:sym typeface="Arial"/>
                        </a:rPr>
                        <a:t>Presentación de resultados de una investigación científica.</a:t>
                      </a:r>
                      <a:endParaRPr sz="100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lvl="0" indent="-228600" algn="ctr" rtl="0">
                        <a:lnSpc>
                          <a:spcPct val="115000"/>
                        </a:lnSpc>
                        <a:spcBef>
                          <a:spcPts val="0"/>
                        </a:spcBef>
                        <a:spcAft>
                          <a:spcPts val="0"/>
                        </a:spcAft>
                        <a:buClr>
                          <a:schemeClr val="dk1"/>
                        </a:buClr>
                        <a:buSzPts val="1000"/>
                        <a:buFont typeface="Calibri"/>
                        <a:buAutoNum type="alphaLcPeriod"/>
                      </a:pPr>
                      <a:r>
                        <a:rPr lang="es-MX" sz="1000">
                          <a:sym typeface="Arial"/>
                        </a:rPr>
                        <a:t>Abstract</a:t>
                      </a:r>
                      <a:endParaRPr sz="1000">
                        <a:sym typeface="Arial"/>
                      </a:endParaRPr>
                    </a:p>
                    <a:p>
                      <a:pPr marL="228600" marR="0" lvl="0" indent="-228600" algn="ctr" rtl="0">
                        <a:lnSpc>
                          <a:spcPct val="115000"/>
                        </a:lnSpc>
                        <a:spcBef>
                          <a:spcPts val="0"/>
                        </a:spcBef>
                        <a:spcAft>
                          <a:spcPts val="0"/>
                        </a:spcAft>
                        <a:buClr>
                          <a:schemeClr val="dk1"/>
                        </a:buClr>
                        <a:buSzPts val="1000"/>
                        <a:buFont typeface="Calibri"/>
                        <a:buAutoNum type="alphaLcPeriod"/>
                      </a:pPr>
                      <a:r>
                        <a:rPr lang="es-MX" sz="1000">
                          <a:sym typeface="Arial"/>
                        </a:rPr>
                        <a:t>Palabras Clave Introducción Desarrollo Conclusiones Agradecimientos Bibliografía</a:t>
                      </a:r>
                      <a:endParaRPr sz="100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a:sym typeface="Arial"/>
                        </a:rPr>
                        <a:t>Estructura canónica </a:t>
                      </a:r>
                      <a:endParaRPr/>
                    </a:p>
                    <a:p>
                      <a:pPr marL="0" marR="0" lvl="0" indent="0" algn="ctr" rtl="0">
                        <a:lnSpc>
                          <a:spcPct val="115000"/>
                        </a:lnSpc>
                        <a:spcBef>
                          <a:spcPts val="0"/>
                        </a:spcBef>
                        <a:spcAft>
                          <a:spcPts val="0"/>
                        </a:spcAft>
                        <a:buNone/>
                      </a:pPr>
                      <a:r>
                        <a:rPr lang="es-MX" sz="1000">
                          <a:sym typeface="Arial"/>
                        </a:rPr>
                        <a:t>Ciencias experimentales </a:t>
                      </a:r>
                      <a:endParaRPr sz="100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792100">
                <a:tc>
                  <a:txBody>
                    <a:bodyPr/>
                    <a:lstStyle/>
                    <a:p>
                      <a:pPr marL="0" marR="0" lvl="0" indent="0" algn="ctr" rtl="0">
                        <a:lnSpc>
                          <a:spcPct val="115000"/>
                        </a:lnSpc>
                        <a:spcBef>
                          <a:spcPts val="0"/>
                        </a:spcBef>
                        <a:spcAft>
                          <a:spcPts val="0"/>
                        </a:spcAft>
                        <a:buNone/>
                      </a:pPr>
                      <a:r>
                        <a:rPr lang="es-MX" sz="1000" dirty="0" smtClean="0">
                          <a:sym typeface="Arial"/>
                        </a:rPr>
                        <a:t>Informe de estado del arte o antecedentes de la </a:t>
                      </a:r>
                      <a:r>
                        <a:rPr lang="es-MX" sz="1000" dirty="0" err="1" smtClean="0">
                          <a:sym typeface="Arial"/>
                        </a:rPr>
                        <a:t>cuestiòn</a:t>
                      </a:r>
                      <a:r>
                        <a:rPr lang="es-MX" sz="1000" dirty="0" smtClean="0">
                          <a:sym typeface="Arial"/>
                        </a:rPr>
                        <a:t> </a:t>
                      </a:r>
                      <a:endParaRPr lang="es-MX" sz="1000" dirty="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a:sym typeface="Arial"/>
                        </a:rPr>
                        <a:t>Reporta los resultados de un proceso de búsqueda de antecedentes sobre un tema seleccionado</a:t>
                      </a:r>
                      <a:endParaRPr sz="100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a:sym typeface="Arial"/>
                        </a:rPr>
                        <a:t>Comunicar información para ser evaluada o analizada por otros</a:t>
                      </a:r>
                      <a:endParaRPr sz="100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lvl="0" indent="-228600" algn="ctr" rtl="0">
                        <a:lnSpc>
                          <a:spcPct val="115000"/>
                        </a:lnSpc>
                        <a:spcBef>
                          <a:spcPts val="0"/>
                        </a:spcBef>
                        <a:spcAft>
                          <a:spcPts val="0"/>
                        </a:spcAft>
                        <a:buClr>
                          <a:schemeClr val="dk1"/>
                        </a:buClr>
                        <a:buSzPts val="1000"/>
                        <a:buFont typeface="Calibri"/>
                        <a:buAutoNum type="alphaLcPeriod"/>
                      </a:pPr>
                      <a:r>
                        <a:rPr lang="es-MX" sz="1000">
                          <a:sym typeface="Arial"/>
                        </a:rPr>
                        <a:t>Estructuración lógica dada por el autor del informe</a:t>
                      </a:r>
                      <a:endParaRPr sz="100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a:sym typeface="Arial"/>
                        </a:rPr>
                        <a:t>Textual </a:t>
                      </a:r>
                      <a:endParaRPr sz="100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792100">
                <a:tc>
                  <a:txBody>
                    <a:bodyPr/>
                    <a:lstStyle/>
                    <a:p>
                      <a:pPr marL="0" marR="0" lvl="0" indent="0" algn="ctr" rtl="0">
                        <a:lnSpc>
                          <a:spcPct val="115000"/>
                        </a:lnSpc>
                        <a:spcBef>
                          <a:spcPts val="0"/>
                        </a:spcBef>
                        <a:spcAft>
                          <a:spcPts val="0"/>
                        </a:spcAft>
                        <a:buNone/>
                      </a:pPr>
                      <a:r>
                        <a:rPr lang="es-MX" sz="1000" dirty="0" smtClean="0">
                          <a:sym typeface="Arial"/>
                        </a:rPr>
                        <a:t>Proyecto</a:t>
                      </a:r>
                      <a:endParaRPr lang="es-MX" dirty="0" smtClean="0"/>
                    </a:p>
                    <a:p>
                      <a:pPr marL="0" marR="0" lvl="0" indent="0" algn="ctr" rtl="0">
                        <a:spcBef>
                          <a:spcPts val="1000"/>
                        </a:spcBef>
                        <a:spcAft>
                          <a:spcPts val="0"/>
                        </a:spcAft>
                        <a:buNone/>
                      </a:pPr>
                      <a:r>
                        <a:rPr lang="es-MX" sz="1000" dirty="0" smtClean="0">
                          <a:sym typeface="Arial"/>
                        </a:rPr>
                        <a:t>De investigación</a:t>
                      </a:r>
                      <a:endParaRPr lang="es-MX" sz="1000" b="0" dirty="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a:sym typeface="Arial"/>
                        </a:rPr>
                        <a:t>El proyecto de investigación es un documento que describe los objetivos, la fundamentación y las acciones a realizar respecto de un proceso de investigación</a:t>
                      </a:r>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a:sym typeface="Arial"/>
                        </a:rPr>
                        <a:t>Describir aquello que es planificado.</a:t>
                      </a:r>
                      <a:endParaRPr sz="100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lvl="0" indent="-228600" algn="ctr" rtl="0">
                        <a:spcBef>
                          <a:spcPts val="0"/>
                        </a:spcBef>
                        <a:spcAft>
                          <a:spcPts val="0"/>
                        </a:spcAft>
                        <a:buClr>
                          <a:schemeClr val="dk1"/>
                        </a:buClr>
                        <a:buSzPts val="1000"/>
                        <a:buFont typeface="Calibri"/>
                        <a:buAutoNum type="alphaLcPeriod"/>
                      </a:pPr>
                      <a:r>
                        <a:rPr lang="es-MX" sz="1000" dirty="0">
                          <a:sym typeface="Arial"/>
                        </a:rPr>
                        <a:t>Identificación del proyecto</a:t>
                      </a:r>
                      <a:endParaRPr dirty="0"/>
                    </a:p>
                    <a:p>
                      <a:pPr marL="228600" marR="0" lvl="0" indent="-228600" algn="ctr" rtl="0">
                        <a:spcBef>
                          <a:spcPts val="0"/>
                        </a:spcBef>
                        <a:spcAft>
                          <a:spcPts val="0"/>
                        </a:spcAft>
                        <a:buClr>
                          <a:schemeClr val="dk1"/>
                        </a:buClr>
                        <a:buSzPts val="1000"/>
                        <a:buFont typeface="Calibri"/>
                        <a:buAutoNum type="alphaLcPeriod"/>
                      </a:pPr>
                      <a:r>
                        <a:rPr lang="es-MX" sz="1000" dirty="0">
                          <a:sym typeface="Arial"/>
                        </a:rPr>
                        <a:t>Presentación del problema</a:t>
                      </a:r>
                      <a:endParaRPr dirty="0"/>
                    </a:p>
                    <a:p>
                      <a:pPr marL="228600" marR="0" lvl="0" indent="-228600" algn="ctr" rtl="0">
                        <a:spcBef>
                          <a:spcPts val="0"/>
                        </a:spcBef>
                        <a:spcAft>
                          <a:spcPts val="0"/>
                        </a:spcAft>
                        <a:buClr>
                          <a:schemeClr val="dk1"/>
                        </a:buClr>
                        <a:buSzPts val="1000"/>
                        <a:buFont typeface="Calibri"/>
                        <a:buAutoNum type="alphaLcPeriod"/>
                      </a:pPr>
                      <a:r>
                        <a:rPr lang="es-MX" sz="1000" dirty="0">
                          <a:sym typeface="Arial"/>
                        </a:rPr>
                        <a:t>Estado del arte o antecedentes de la cuestión</a:t>
                      </a:r>
                      <a:endParaRPr dirty="0"/>
                    </a:p>
                    <a:p>
                      <a:pPr marL="228600" marR="0" lvl="0" indent="-228600" algn="ctr" rtl="0">
                        <a:spcBef>
                          <a:spcPts val="0"/>
                        </a:spcBef>
                        <a:spcAft>
                          <a:spcPts val="0"/>
                        </a:spcAft>
                        <a:buClr>
                          <a:schemeClr val="dk1"/>
                        </a:buClr>
                        <a:buSzPts val="1000"/>
                        <a:buFont typeface="Calibri"/>
                        <a:buAutoNum type="alphaLcPeriod"/>
                      </a:pPr>
                      <a:r>
                        <a:rPr lang="es-MX" sz="1000" dirty="0">
                          <a:sym typeface="Arial"/>
                        </a:rPr>
                        <a:t>Justificación del proyecto</a:t>
                      </a:r>
                      <a:endParaRPr dirty="0"/>
                    </a:p>
                    <a:p>
                      <a:pPr marL="228600" marR="0" lvl="0" indent="-228600" algn="ctr" rtl="0">
                        <a:spcBef>
                          <a:spcPts val="0"/>
                        </a:spcBef>
                        <a:spcAft>
                          <a:spcPts val="0"/>
                        </a:spcAft>
                        <a:buClr>
                          <a:schemeClr val="dk1"/>
                        </a:buClr>
                        <a:buSzPts val="1000"/>
                        <a:buFont typeface="Calibri"/>
                        <a:buAutoNum type="alphaLcPeriod"/>
                      </a:pPr>
                      <a:r>
                        <a:rPr lang="es-MX" sz="1000" dirty="0">
                          <a:sym typeface="Arial"/>
                        </a:rPr>
                        <a:t>Marco teórico</a:t>
                      </a:r>
                      <a:endParaRPr dirty="0"/>
                    </a:p>
                    <a:p>
                      <a:pPr marL="228600" marR="0" lvl="0" indent="-228600" algn="ctr" rtl="0">
                        <a:spcBef>
                          <a:spcPts val="0"/>
                        </a:spcBef>
                        <a:spcAft>
                          <a:spcPts val="0"/>
                        </a:spcAft>
                        <a:buClr>
                          <a:schemeClr val="dk1"/>
                        </a:buClr>
                        <a:buSzPts val="1000"/>
                        <a:buFont typeface="Calibri"/>
                        <a:buAutoNum type="alphaLcPeriod"/>
                      </a:pPr>
                      <a:r>
                        <a:rPr lang="es-MX" sz="1000" dirty="0">
                          <a:sym typeface="Arial"/>
                        </a:rPr>
                        <a:t>Objetivos</a:t>
                      </a:r>
                      <a:endParaRPr dirty="0"/>
                    </a:p>
                    <a:p>
                      <a:pPr marL="285750" marR="0" lvl="0" indent="-285750" algn="ctr" rtl="0">
                        <a:spcBef>
                          <a:spcPts val="0"/>
                        </a:spcBef>
                        <a:spcAft>
                          <a:spcPts val="0"/>
                        </a:spcAft>
                        <a:buClr>
                          <a:schemeClr val="dk1"/>
                        </a:buClr>
                        <a:buSzPts val="1000"/>
                        <a:buFont typeface="Calibri"/>
                        <a:buAutoNum type="alphaLcPeriod"/>
                      </a:pPr>
                      <a:r>
                        <a:rPr lang="es-MX" sz="1000" dirty="0">
                          <a:sym typeface="Arial"/>
                        </a:rPr>
                        <a:t>Diseño metodológico </a:t>
                      </a:r>
                      <a:endParaRPr lang="es-MX" sz="1000" dirty="0" smtClean="0">
                        <a:sym typeface="Arial"/>
                      </a:endParaRPr>
                    </a:p>
                    <a:p>
                      <a:pPr marL="285750" marR="0" lvl="0" indent="-285750" algn="ctr" rtl="0">
                        <a:spcBef>
                          <a:spcPts val="0"/>
                        </a:spcBef>
                        <a:spcAft>
                          <a:spcPts val="0"/>
                        </a:spcAft>
                        <a:buClr>
                          <a:schemeClr val="dk1"/>
                        </a:buClr>
                        <a:buSzPts val="1000"/>
                        <a:buFont typeface="Calibri"/>
                        <a:buAutoNum type="alphaLcPeriod"/>
                      </a:pPr>
                      <a:endParaRPr sz="1000" dirty="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Clr>
                          <a:schemeClr val="dk1"/>
                        </a:buClr>
                        <a:buSzPts val="1000"/>
                        <a:buFont typeface="Noto Sans Symbols"/>
                        <a:buNone/>
                      </a:pPr>
                      <a:r>
                        <a:rPr lang="es-MX" sz="1000">
                          <a:sym typeface="Arial"/>
                        </a:rPr>
                        <a:t>Expositiva</a:t>
                      </a:r>
                      <a:endParaRPr/>
                    </a:p>
                    <a:p>
                      <a:pPr marL="0" marR="0" lvl="0" indent="0" algn="ctr" rtl="0">
                        <a:lnSpc>
                          <a:spcPct val="115000"/>
                        </a:lnSpc>
                        <a:spcBef>
                          <a:spcPts val="0"/>
                        </a:spcBef>
                        <a:spcAft>
                          <a:spcPts val="0"/>
                        </a:spcAft>
                        <a:buClr>
                          <a:schemeClr val="dk1"/>
                        </a:buClr>
                        <a:buSzPts val="1000"/>
                        <a:buFont typeface="Noto Sans Symbols"/>
                        <a:buNone/>
                      </a:pPr>
                      <a:r>
                        <a:rPr lang="es-MX" sz="1000">
                          <a:sym typeface="Arial"/>
                        </a:rPr>
                        <a:t>Argumentativa</a:t>
                      </a:r>
                      <a:endParaRPr sz="1000">
                        <a:latin typeface="Arial"/>
                        <a:ea typeface="Arial"/>
                        <a:cs typeface="Arial"/>
                        <a:sym typeface="Arial"/>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792100">
                <a:tc>
                  <a:txBody>
                    <a:bodyPr/>
                    <a:lstStyle/>
                    <a:p>
                      <a:pPr marL="0" marR="0" lvl="0" indent="0" algn="ctr" rtl="0">
                        <a:spcBef>
                          <a:spcPts val="0"/>
                        </a:spcBef>
                        <a:spcAft>
                          <a:spcPts val="0"/>
                        </a:spcAft>
                        <a:buNone/>
                      </a:pPr>
                      <a:r>
                        <a:rPr lang="es-MX" sz="1000">
                          <a:sym typeface="Arial"/>
                        </a:rPr>
                        <a:t>Resumen</a:t>
                      </a:r>
                      <a:endParaRPr sz="1000" b="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a:sym typeface="Arial"/>
                        </a:rPr>
                        <a:t>Es el tipo textual utilizado cuando se presentan las ideas de otros autores ya sea para incluirlas dentro de un escrito mayor o con fines de estudio</a:t>
                      </a:r>
                      <a:endParaRPr sz="1000">
                        <a:latin typeface="Arial"/>
                        <a:ea typeface="Arial"/>
                        <a:cs typeface="Arial"/>
                        <a:sym typeface="Arial"/>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dirty="0">
                          <a:sym typeface="Arial"/>
                        </a:rPr>
                        <a:t>Implica la reelaboración del contenido, siguiendo la estructura dada por el autor del original pero expresado con el vocabulario del autor del </a:t>
                      </a:r>
                      <a:r>
                        <a:rPr lang="es-MX" sz="1000" dirty="0" smtClean="0">
                          <a:sym typeface="Arial"/>
                        </a:rPr>
                        <a:t>resumen</a:t>
                      </a:r>
                    </a:p>
                    <a:p>
                      <a:pPr marL="0" marR="0" lvl="0" indent="0" algn="ctr" rtl="0">
                        <a:lnSpc>
                          <a:spcPct val="115000"/>
                        </a:lnSpc>
                        <a:spcBef>
                          <a:spcPts val="0"/>
                        </a:spcBef>
                        <a:spcAft>
                          <a:spcPts val="0"/>
                        </a:spcAft>
                        <a:buNone/>
                      </a:pPr>
                      <a:endParaRPr sz="1000" dirty="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lvl="0" indent="-285750" algn="ctr" rtl="0">
                        <a:spcBef>
                          <a:spcPts val="0"/>
                        </a:spcBef>
                        <a:spcAft>
                          <a:spcPts val="0"/>
                        </a:spcAft>
                        <a:buClr>
                          <a:schemeClr val="dk1"/>
                        </a:buClr>
                        <a:buSzPts val="1000"/>
                        <a:buFont typeface="Calibri"/>
                        <a:buAutoNum type="alphaLcPeriod"/>
                      </a:pPr>
                      <a:r>
                        <a:rPr lang="es-MX" sz="1000">
                          <a:sym typeface="Arial"/>
                        </a:rPr>
                        <a:t>La extensión del resumen depende tanto de la extensión del texto original como del objetivo que persiga el autor del resumen y de las posibles indicaciones que haya recibido para hacerlo.</a:t>
                      </a:r>
                      <a:endParaRPr sz="1000">
                        <a:latin typeface="Arial"/>
                        <a:ea typeface="Arial"/>
                        <a:cs typeface="Arial"/>
                        <a:sym typeface="Arial"/>
                      </a:endParaRPr>
                    </a:p>
                  </a:txBody>
                  <a:tcPr marL="59500" marR="59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dirty="0">
                          <a:sym typeface="Arial"/>
                        </a:rPr>
                        <a:t>Descriptiva</a:t>
                      </a:r>
                      <a:endParaRPr dirty="0"/>
                    </a:p>
                    <a:p>
                      <a:pPr marL="0" marR="0" lvl="0" indent="0" algn="ctr" rtl="0">
                        <a:spcBef>
                          <a:spcPts val="0"/>
                        </a:spcBef>
                        <a:spcAft>
                          <a:spcPts val="0"/>
                        </a:spcAft>
                        <a:buNone/>
                      </a:pPr>
                      <a:r>
                        <a:rPr lang="es-MX" sz="1000" dirty="0">
                          <a:sym typeface="Arial"/>
                        </a:rPr>
                        <a:t>expositiva</a:t>
                      </a:r>
                      <a:endParaRPr sz="1000" dirty="0">
                        <a:latin typeface="Arial"/>
                        <a:ea typeface="Arial"/>
                        <a:cs typeface="Arial"/>
                        <a:sym typeface="Arial"/>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graphicFrame>
        <p:nvGraphicFramePr>
          <p:cNvPr id="117" name="Shape 117"/>
          <p:cNvGraphicFramePr/>
          <p:nvPr>
            <p:extLst>
              <p:ext uri="{D42A27DB-BD31-4B8C-83A1-F6EECF244321}">
                <p14:modId xmlns:p14="http://schemas.microsoft.com/office/powerpoint/2010/main" val="2955324038"/>
              </p:ext>
            </p:extLst>
          </p:nvPr>
        </p:nvGraphicFramePr>
        <p:xfrm>
          <a:off x="179511" y="216003"/>
          <a:ext cx="8785000" cy="4119646"/>
        </p:xfrm>
        <a:graphic>
          <a:graphicData uri="http://schemas.openxmlformats.org/drawingml/2006/table">
            <a:tbl>
              <a:tblPr firstRow="1" firstCol="1" bandRow="1">
                <a:tableStyleId>{72833802-FEF1-4C79-8D5D-14CF1EAF98D9}</a:tableStyleId>
              </a:tblPr>
              <a:tblGrid>
                <a:gridCol w="1356075">
                  <a:extLst>
                    <a:ext uri="{9D8B030D-6E8A-4147-A177-3AD203B41FA5}">
                      <a16:colId xmlns:a16="http://schemas.microsoft.com/office/drawing/2014/main" xmlns="" val="20000"/>
                    </a:ext>
                  </a:extLst>
                </a:gridCol>
                <a:gridCol w="1688000">
                  <a:extLst>
                    <a:ext uri="{9D8B030D-6E8A-4147-A177-3AD203B41FA5}">
                      <a16:colId xmlns:a16="http://schemas.microsoft.com/office/drawing/2014/main" xmlns="" val="20001"/>
                    </a:ext>
                  </a:extLst>
                </a:gridCol>
                <a:gridCol w="1590825">
                  <a:extLst>
                    <a:ext uri="{9D8B030D-6E8A-4147-A177-3AD203B41FA5}">
                      <a16:colId xmlns:a16="http://schemas.microsoft.com/office/drawing/2014/main" xmlns="" val="20002"/>
                    </a:ext>
                  </a:extLst>
                </a:gridCol>
                <a:gridCol w="1876875">
                  <a:extLst>
                    <a:ext uri="{9D8B030D-6E8A-4147-A177-3AD203B41FA5}">
                      <a16:colId xmlns:a16="http://schemas.microsoft.com/office/drawing/2014/main" xmlns="" val="20003"/>
                    </a:ext>
                  </a:extLst>
                </a:gridCol>
                <a:gridCol w="2273225">
                  <a:extLst>
                    <a:ext uri="{9D8B030D-6E8A-4147-A177-3AD203B41FA5}">
                      <a16:colId xmlns:a16="http://schemas.microsoft.com/office/drawing/2014/main" xmlns="" val="20004"/>
                    </a:ext>
                  </a:extLst>
                </a:gridCol>
              </a:tblGrid>
              <a:tr h="630158">
                <a:tc>
                  <a:txBody>
                    <a:bodyPr/>
                    <a:lstStyle/>
                    <a:p>
                      <a:pPr marL="0" marR="0" lvl="0" indent="0" algn="ctr" rtl="0">
                        <a:lnSpc>
                          <a:spcPct val="115000"/>
                        </a:lnSpc>
                        <a:spcBef>
                          <a:spcPts val="0"/>
                        </a:spcBef>
                        <a:spcAft>
                          <a:spcPts val="0"/>
                        </a:spcAft>
                        <a:buNone/>
                      </a:pPr>
                      <a:r>
                        <a:rPr lang="es-MX" sz="1400" dirty="0">
                          <a:sym typeface="Arial"/>
                        </a:rPr>
                        <a:t>Referente Bibliográfico </a:t>
                      </a:r>
                      <a:endParaRPr sz="1400" b="1" dirty="0">
                        <a:latin typeface="Arial"/>
                        <a:ea typeface="Arial"/>
                        <a:cs typeface="Arial"/>
                        <a:sym typeface="Arial"/>
                      </a:endParaRPr>
                    </a:p>
                  </a:txBody>
                  <a:tcPr marL="51925" marR="519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400" dirty="0">
                          <a:sym typeface="Arial"/>
                        </a:rPr>
                        <a:t>Características</a:t>
                      </a:r>
                      <a:endParaRPr sz="1400" b="1" dirty="0">
                        <a:latin typeface="Arial"/>
                        <a:ea typeface="Arial"/>
                        <a:cs typeface="Arial"/>
                        <a:sym typeface="Arial"/>
                      </a:endParaRPr>
                    </a:p>
                  </a:txBody>
                  <a:tcPr marL="51925" marR="519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400">
                          <a:sym typeface="Arial"/>
                        </a:rPr>
                        <a:t>Función</a:t>
                      </a:r>
                      <a:endParaRPr sz="1400" b="1">
                        <a:latin typeface="Arial"/>
                        <a:ea typeface="Arial"/>
                        <a:cs typeface="Arial"/>
                        <a:sym typeface="Arial"/>
                      </a:endParaRPr>
                    </a:p>
                  </a:txBody>
                  <a:tcPr marL="51925" marR="519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400">
                          <a:sym typeface="Arial"/>
                        </a:rPr>
                        <a:t>Estructura</a:t>
                      </a:r>
                      <a:endParaRPr sz="1400" b="1">
                        <a:latin typeface="Arial"/>
                        <a:ea typeface="Arial"/>
                        <a:cs typeface="Arial"/>
                        <a:sym typeface="Arial"/>
                      </a:endParaRPr>
                    </a:p>
                  </a:txBody>
                  <a:tcPr marL="51925" marR="519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400">
                          <a:sym typeface="Arial"/>
                        </a:rPr>
                        <a:t>Tipo</a:t>
                      </a:r>
                      <a:endParaRPr sz="1400" b="1">
                        <a:latin typeface="Arial"/>
                        <a:ea typeface="Arial"/>
                        <a:cs typeface="Arial"/>
                        <a:sym typeface="Arial"/>
                      </a:endParaRPr>
                    </a:p>
                  </a:txBody>
                  <a:tcPr marL="51925" marR="519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1159100">
                <a:tc>
                  <a:txBody>
                    <a:bodyPr/>
                    <a:lstStyle/>
                    <a:p>
                      <a:pPr marL="0" marR="0" lvl="0" indent="0" algn="ctr" rtl="0">
                        <a:lnSpc>
                          <a:spcPct val="115000"/>
                        </a:lnSpc>
                        <a:spcBef>
                          <a:spcPts val="0"/>
                        </a:spcBef>
                        <a:spcAft>
                          <a:spcPts val="0"/>
                        </a:spcAft>
                        <a:buNone/>
                      </a:pPr>
                      <a:r>
                        <a:rPr lang="es-MX" sz="1000">
                          <a:sym typeface="Arial"/>
                        </a:rPr>
                        <a:t>Síntesis temática</a:t>
                      </a:r>
                      <a:endParaRPr/>
                    </a:p>
                    <a:p>
                      <a:pPr marL="0" marR="0" lvl="0" indent="0" algn="ctr" rtl="0">
                        <a:lnSpc>
                          <a:spcPct val="115000"/>
                        </a:lnSpc>
                        <a:spcBef>
                          <a:spcPts val="0"/>
                        </a:spcBef>
                        <a:spcAft>
                          <a:spcPts val="0"/>
                        </a:spcAft>
                        <a:buNone/>
                      </a:pPr>
                      <a:r>
                        <a:rPr lang="es-MX" sz="1000">
                          <a:sym typeface="Arial"/>
                        </a:rPr>
                        <a:t> </a:t>
                      </a:r>
                      <a:endParaRPr/>
                    </a:p>
                    <a:p>
                      <a:pPr marL="0" marR="0" lvl="0" indent="0" algn="ctr" rtl="0">
                        <a:lnSpc>
                          <a:spcPct val="115000"/>
                        </a:lnSpc>
                        <a:spcBef>
                          <a:spcPts val="0"/>
                        </a:spcBef>
                        <a:spcAft>
                          <a:spcPts val="0"/>
                        </a:spcAft>
                        <a:buNone/>
                      </a:pPr>
                      <a:r>
                        <a:rPr lang="es-MX" sz="1000">
                          <a:sym typeface="Arial"/>
                        </a:rPr>
                        <a:t> </a:t>
                      </a:r>
                      <a:endParaRPr sz="1000">
                        <a:latin typeface="Arial"/>
                        <a:ea typeface="Arial"/>
                        <a:cs typeface="Arial"/>
                        <a:sym typeface="Arial"/>
                      </a:endParaRPr>
                    </a:p>
                  </a:txBody>
                  <a:tcPr marL="51925" marR="519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Clr>
                          <a:schemeClr val="dk1"/>
                        </a:buClr>
                        <a:buSzPts val="1000"/>
                        <a:buFont typeface="Noto Sans Symbols"/>
                        <a:buNone/>
                      </a:pPr>
                      <a:r>
                        <a:rPr lang="es-MX" sz="1000">
                          <a:sym typeface="Arial"/>
                        </a:rPr>
                        <a:t>El objeto tratado es un tema de estudio y no sólo un texto.</a:t>
                      </a:r>
                      <a:endParaRPr sz="1000">
                        <a:sym typeface="Arial"/>
                      </a:endParaRPr>
                    </a:p>
                    <a:p>
                      <a:pPr marL="0" marR="0" lvl="0" indent="0" algn="ctr" rtl="0">
                        <a:lnSpc>
                          <a:spcPct val="115000"/>
                        </a:lnSpc>
                        <a:spcBef>
                          <a:spcPts val="0"/>
                        </a:spcBef>
                        <a:spcAft>
                          <a:spcPts val="0"/>
                        </a:spcAft>
                        <a:buClr>
                          <a:schemeClr val="dk1"/>
                        </a:buClr>
                        <a:buSzPts val="1000"/>
                        <a:buFont typeface="Noto Sans Symbols"/>
                        <a:buNone/>
                      </a:pPr>
                      <a:r>
                        <a:rPr lang="es-MX" sz="1000">
                          <a:sym typeface="Arial"/>
                        </a:rPr>
                        <a:t>Consiste en la recapitulación de las ideas principales de uno o más textos</a:t>
                      </a:r>
                      <a:endParaRPr/>
                    </a:p>
                    <a:p>
                      <a:pPr marL="0" marR="0" lvl="0" indent="0" algn="ctr" rtl="0">
                        <a:lnSpc>
                          <a:spcPct val="115000"/>
                        </a:lnSpc>
                        <a:spcBef>
                          <a:spcPts val="0"/>
                        </a:spcBef>
                        <a:spcAft>
                          <a:spcPts val="0"/>
                        </a:spcAft>
                        <a:buNone/>
                      </a:pPr>
                      <a:r>
                        <a:rPr lang="es-MX" sz="1000">
                          <a:sym typeface="Arial"/>
                        </a:rPr>
                        <a:t>.</a:t>
                      </a:r>
                      <a:endParaRPr sz="1000">
                        <a:latin typeface="Arial"/>
                        <a:ea typeface="Arial"/>
                        <a:cs typeface="Arial"/>
                        <a:sym typeface="Arial"/>
                      </a:endParaRPr>
                    </a:p>
                  </a:txBody>
                  <a:tcPr marL="51925" marR="519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Clr>
                          <a:schemeClr val="dk1"/>
                        </a:buClr>
                        <a:buSzPts val="1000"/>
                        <a:buFont typeface="Noto Sans Symbols"/>
                        <a:buNone/>
                      </a:pPr>
                      <a:r>
                        <a:rPr lang="es-MX" sz="1000" dirty="0">
                          <a:sym typeface="Arial"/>
                        </a:rPr>
                        <a:t>Combinar diferentes elementos para conformar un todo.</a:t>
                      </a:r>
                      <a:endParaRPr dirty="0"/>
                    </a:p>
                    <a:p>
                      <a:pPr marL="0" marR="0" lvl="0" indent="0" algn="ctr" rtl="0">
                        <a:lnSpc>
                          <a:spcPct val="115000"/>
                        </a:lnSpc>
                        <a:spcBef>
                          <a:spcPts val="0"/>
                        </a:spcBef>
                        <a:spcAft>
                          <a:spcPts val="0"/>
                        </a:spcAft>
                        <a:buClr>
                          <a:schemeClr val="dk1"/>
                        </a:buClr>
                        <a:buSzPts val="1000"/>
                        <a:buFont typeface="Noto Sans Symbols"/>
                        <a:buNone/>
                      </a:pPr>
                      <a:r>
                        <a:rPr lang="es-MX" sz="1000" dirty="0">
                          <a:sym typeface="Arial"/>
                        </a:rPr>
                        <a:t>Exige la incorporación de opiniones y datos de otros textos, y el análisis de todos ellos por parte su </a:t>
                      </a:r>
                      <a:r>
                        <a:rPr lang="es-MX" sz="1000" dirty="0" smtClean="0">
                          <a:sym typeface="Arial"/>
                        </a:rPr>
                        <a:t>autor</a:t>
                      </a:r>
                    </a:p>
                    <a:p>
                      <a:pPr marL="0" marR="0" lvl="0" indent="0" algn="ctr" rtl="0">
                        <a:lnSpc>
                          <a:spcPct val="115000"/>
                        </a:lnSpc>
                        <a:spcBef>
                          <a:spcPts val="0"/>
                        </a:spcBef>
                        <a:spcAft>
                          <a:spcPts val="0"/>
                        </a:spcAft>
                        <a:buClr>
                          <a:schemeClr val="dk1"/>
                        </a:buClr>
                        <a:buSzPts val="1000"/>
                        <a:buFont typeface="Noto Sans Symbols"/>
                        <a:buNone/>
                      </a:pPr>
                      <a:endParaRPr sz="1000" dirty="0">
                        <a:latin typeface="Arial"/>
                        <a:ea typeface="Arial"/>
                        <a:cs typeface="Arial"/>
                        <a:sym typeface="Arial"/>
                      </a:endParaRPr>
                    </a:p>
                  </a:txBody>
                  <a:tcPr marL="51925" marR="519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0" lvl="0" indent="0" algn="ctr" rtl="0">
                        <a:lnSpc>
                          <a:spcPct val="115000"/>
                        </a:lnSpc>
                        <a:spcBef>
                          <a:spcPts val="0"/>
                        </a:spcBef>
                        <a:spcAft>
                          <a:spcPts val="0"/>
                        </a:spcAft>
                        <a:buClr>
                          <a:schemeClr val="dk1"/>
                        </a:buClr>
                        <a:buSzPts val="1000"/>
                        <a:buFont typeface="Calibri"/>
                        <a:buNone/>
                      </a:pPr>
                      <a:r>
                        <a:rPr lang="es-MX" sz="1000">
                          <a:sym typeface="Arial"/>
                        </a:rPr>
                        <a:t>La síntesis se estructura según subtítulos</a:t>
                      </a:r>
                      <a:endParaRPr sz="1000">
                        <a:latin typeface="Arial"/>
                        <a:ea typeface="Arial"/>
                        <a:cs typeface="Arial"/>
                        <a:sym typeface="Arial"/>
                      </a:endParaRPr>
                    </a:p>
                  </a:txBody>
                  <a:tcPr marL="51925" marR="519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gn="ctr" rtl="0">
                        <a:lnSpc>
                          <a:spcPct val="115000"/>
                        </a:lnSpc>
                        <a:spcBef>
                          <a:spcPts val="0"/>
                        </a:spcBef>
                        <a:spcAft>
                          <a:spcPts val="0"/>
                        </a:spcAft>
                        <a:buClr>
                          <a:schemeClr val="dk1"/>
                        </a:buClr>
                        <a:buSzPts val="1000"/>
                        <a:buFont typeface="Noto Sans Symbols"/>
                        <a:buChar char="∙"/>
                      </a:pPr>
                      <a:r>
                        <a:rPr lang="es-MX" sz="1000">
                          <a:sym typeface="Arial"/>
                        </a:rPr>
                        <a:t>Expositiva</a:t>
                      </a:r>
                      <a:endParaRPr/>
                    </a:p>
                    <a:p>
                      <a:pPr marL="342900" marR="0" lvl="0" indent="-342900" algn="ctr" rtl="0">
                        <a:lnSpc>
                          <a:spcPct val="115000"/>
                        </a:lnSpc>
                        <a:spcBef>
                          <a:spcPts val="0"/>
                        </a:spcBef>
                        <a:spcAft>
                          <a:spcPts val="0"/>
                        </a:spcAft>
                        <a:buClr>
                          <a:schemeClr val="dk1"/>
                        </a:buClr>
                        <a:buSzPts val="1000"/>
                        <a:buFont typeface="Noto Sans Symbols"/>
                        <a:buChar char="∙"/>
                      </a:pPr>
                      <a:r>
                        <a:rPr lang="es-MX" sz="1000">
                          <a:sym typeface="Arial"/>
                        </a:rPr>
                        <a:t>Argumentativa</a:t>
                      </a:r>
                      <a:endParaRPr sz="1000">
                        <a:latin typeface="Arial"/>
                        <a:ea typeface="Arial"/>
                        <a:cs typeface="Arial"/>
                        <a:sym typeface="Arial"/>
                      </a:endParaRPr>
                    </a:p>
                  </a:txBody>
                  <a:tcPr marL="51925" marR="519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912148">
                <a:tc>
                  <a:txBody>
                    <a:bodyPr/>
                    <a:lstStyle/>
                    <a:p>
                      <a:pPr marL="0" marR="0" lvl="0" indent="0" algn="ctr" rtl="0">
                        <a:lnSpc>
                          <a:spcPct val="115000"/>
                        </a:lnSpc>
                        <a:spcBef>
                          <a:spcPts val="0"/>
                        </a:spcBef>
                        <a:spcAft>
                          <a:spcPts val="0"/>
                        </a:spcAft>
                        <a:buNone/>
                      </a:pPr>
                      <a:r>
                        <a:rPr lang="es-MX" sz="1000">
                          <a:sym typeface="Arial"/>
                        </a:rPr>
                        <a:t>Reseña o recensión</a:t>
                      </a:r>
                      <a:endParaRPr sz="1000">
                        <a:latin typeface="Arial"/>
                        <a:ea typeface="Arial"/>
                        <a:cs typeface="Arial"/>
                        <a:sym typeface="Arial"/>
                      </a:endParaRPr>
                    </a:p>
                  </a:txBody>
                  <a:tcPr marL="51925" marR="519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s-MX" sz="1000">
                          <a:sym typeface="Arial"/>
                        </a:rPr>
                        <a:t>Documento Científico </a:t>
                      </a:r>
                      <a:endParaRPr/>
                    </a:p>
                    <a:p>
                      <a:pPr marL="0" marR="0" lvl="0" indent="0" algn="ctr" rtl="0">
                        <a:spcBef>
                          <a:spcPts val="1000"/>
                        </a:spcBef>
                        <a:spcAft>
                          <a:spcPts val="0"/>
                        </a:spcAft>
                        <a:buNone/>
                      </a:pPr>
                      <a:r>
                        <a:rPr lang="es-MX" sz="1000">
                          <a:sym typeface="Arial"/>
                        </a:rPr>
                        <a:t>Acción de “dar noticia en un periódico de una obra literaria o científica, haciendo su crítica o algún comentario sobre ella</a:t>
                      </a:r>
                      <a:endParaRPr sz="1000">
                        <a:latin typeface="Arial"/>
                        <a:ea typeface="Arial"/>
                        <a:cs typeface="Arial"/>
                        <a:sym typeface="Arial"/>
                      </a:endParaRPr>
                    </a:p>
                  </a:txBody>
                  <a:tcPr marL="51925" marR="519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Clr>
                          <a:schemeClr val="dk1"/>
                        </a:buClr>
                        <a:buSzPts val="1000"/>
                        <a:buFont typeface="Noto Sans Symbols"/>
                        <a:buNone/>
                      </a:pPr>
                      <a:r>
                        <a:rPr lang="es-MX" sz="1000">
                          <a:sym typeface="Arial"/>
                        </a:rPr>
                        <a:t>Dar información precisa y breve sobre una obra publicada y dar una opción acerca de ésta.</a:t>
                      </a:r>
                      <a:endParaRPr sz="1000">
                        <a:latin typeface="Arial"/>
                        <a:ea typeface="Arial"/>
                        <a:cs typeface="Arial"/>
                        <a:sym typeface="Arial"/>
                      </a:endParaRPr>
                    </a:p>
                  </a:txBody>
                  <a:tcPr marL="51925" marR="519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gn="ctr" rtl="0">
                        <a:lnSpc>
                          <a:spcPct val="115000"/>
                        </a:lnSpc>
                        <a:spcBef>
                          <a:spcPts val="0"/>
                        </a:spcBef>
                        <a:spcAft>
                          <a:spcPts val="0"/>
                        </a:spcAft>
                        <a:buClr>
                          <a:schemeClr val="dk1"/>
                        </a:buClr>
                        <a:buSzPts val="1000"/>
                        <a:buFont typeface="Calibri"/>
                        <a:buAutoNum type="alphaUcPeriod"/>
                      </a:pPr>
                      <a:r>
                        <a:rPr lang="es-MX" sz="1000" dirty="0">
                          <a:sym typeface="Arial"/>
                        </a:rPr>
                        <a:t>Parte inicial</a:t>
                      </a:r>
                      <a:endParaRPr dirty="0"/>
                    </a:p>
                    <a:p>
                      <a:pPr marL="342900" marR="0" lvl="0" indent="-342900" algn="ctr" rtl="0">
                        <a:lnSpc>
                          <a:spcPct val="115000"/>
                        </a:lnSpc>
                        <a:spcBef>
                          <a:spcPts val="0"/>
                        </a:spcBef>
                        <a:spcAft>
                          <a:spcPts val="0"/>
                        </a:spcAft>
                        <a:buClr>
                          <a:schemeClr val="dk1"/>
                        </a:buClr>
                        <a:buSzPts val="1000"/>
                        <a:buFont typeface="Calibri"/>
                        <a:buAutoNum type="alphaUcPeriod"/>
                      </a:pPr>
                      <a:r>
                        <a:rPr lang="es-MX" sz="1000" dirty="0">
                          <a:sym typeface="Arial"/>
                        </a:rPr>
                        <a:t>Núcleo textual</a:t>
                      </a:r>
                      <a:endParaRPr dirty="0"/>
                    </a:p>
                    <a:p>
                      <a:pPr marL="342900" marR="0" lvl="0" indent="-342900" algn="ctr" rtl="0">
                        <a:spcBef>
                          <a:spcPts val="1000"/>
                        </a:spcBef>
                        <a:spcAft>
                          <a:spcPts val="0"/>
                        </a:spcAft>
                        <a:buClr>
                          <a:schemeClr val="dk1"/>
                        </a:buClr>
                        <a:buSzPts val="1000"/>
                        <a:buFont typeface="Calibri"/>
                        <a:buAutoNum type="alphaUcPeriod"/>
                      </a:pPr>
                      <a:r>
                        <a:rPr lang="es-MX" sz="1000" dirty="0">
                          <a:sym typeface="Arial"/>
                        </a:rPr>
                        <a:t>Parte terminal</a:t>
                      </a:r>
                      <a:endParaRPr sz="1000" dirty="0">
                        <a:latin typeface="Arial"/>
                        <a:ea typeface="Arial"/>
                        <a:cs typeface="Arial"/>
                        <a:sym typeface="Arial"/>
                      </a:endParaRPr>
                    </a:p>
                  </a:txBody>
                  <a:tcPr marL="51925" marR="519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ctr" rtl="0">
                        <a:lnSpc>
                          <a:spcPct val="115000"/>
                        </a:lnSpc>
                        <a:spcBef>
                          <a:spcPts val="0"/>
                        </a:spcBef>
                        <a:spcAft>
                          <a:spcPts val="0"/>
                        </a:spcAft>
                        <a:buClr>
                          <a:schemeClr val="dk1"/>
                        </a:buClr>
                        <a:buSzPts val="1000"/>
                        <a:buFont typeface="Arial"/>
                        <a:buChar char="•"/>
                      </a:pPr>
                      <a:r>
                        <a:rPr lang="es-MX" sz="1000" dirty="0">
                          <a:sym typeface="Arial"/>
                        </a:rPr>
                        <a:t>Descriptivo</a:t>
                      </a:r>
                      <a:endParaRPr dirty="0"/>
                    </a:p>
                    <a:p>
                      <a:pPr marL="171450" marR="0" lvl="0" indent="-171450" algn="ctr" rtl="0">
                        <a:lnSpc>
                          <a:spcPct val="115000"/>
                        </a:lnSpc>
                        <a:spcBef>
                          <a:spcPts val="0"/>
                        </a:spcBef>
                        <a:spcAft>
                          <a:spcPts val="0"/>
                        </a:spcAft>
                        <a:buClr>
                          <a:schemeClr val="dk1"/>
                        </a:buClr>
                        <a:buSzPts val="1000"/>
                        <a:buFont typeface="Arial"/>
                        <a:buChar char="•"/>
                      </a:pPr>
                      <a:r>
                        <a:rPr lang="es-MX" sz="1000" dirty="0">
                          <a:sym typeface="Arial"/>
                        </a:rPr>
                        <a:t>Critico</a:t>
                      </a:r>
                      <a:endParaRPr dirty="0"/>
                    </a:p>
                    <a:p>
                      <a:pPr marL="342900" marR="0" lvl="0" indent="-279400" algn="ctr" rtl="0">
                        <a:lnSpc>
                          <a:spcPct val="115000"/>
                        </a:lnSpc>
                        <a:spcBef>
                          <a:spcPts val="1000"/>
                        </a:spcBef>
                        <a:spcAft>
                          <a:spcPts val="0"/>
                        </a:spcAft>
                        <a:buClr>
                          <a:schemeClr val="dk1"/>
                        </a:buClr>
                        <a:buSzPts val="1000"/>
                        <a:buFont typeface="Noto Sans Symbols"/>
                        <a:buNone/>
                      </a:pPr>
                      <a:endParaRPr sz="1000" dirty="0">
                        <a:latin typeface="Arial"/>
                        <a:ea typeface="Arial"/>
                        <a:cs typeface="Arial"/>
                        <a:sym typeface="Arial"/>
                      </a:endParaRPr>
                    </a:p>
                  </a:txBody>
                  <a:tcPr marL="51925" marR="519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52735" y="2731235"/>
            <a:ext cx="8229600" cy="1143000"/>
          </a:xfrm>
        </p:spPr>
        <p:txBody>
          <a:bodyPr/>
          <a:lstStyle/>
          <a:p>
            <a:r>
              <a:rPr lang="es-MX" dirty="0" smtClean="0">
                <a:solidFill>
                  <a:schemeClr val="accent4"/>
                </a:solidFill>
                <a:latin typeface="+mj-lt"/>
              </a:rPr>
              <a:t>Géneros literarios</a:t>
            </a:r>
            <a:endParaRPr lang="es-MX" dirty="0">
              <a:solidFill>
                <a:schemeClr val="accent4"/>
              </a:solidFill>
              <a:latin typeface="+mj-lt"/>
            </a:endParaRPr>
          </a:p>
        </p:txBody>
      </p:sp>
    </p:spTree>
    <p:extLst>
      <p:ext uri="{BB962C8B-B14F-4D97-AF65-F5344CB8AC3E}">
        <p14:creationId xmlns:p14="http://schemas.microsoft.com/office/powerpoint/2010/main" val="1507990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886936178"/>
              </p:ext>
            </p:extLst>
          </p:nvPr>
        </p:nvGraphicFramePr>
        <p:xfrm>
          <a:off x="272956" y="201863"/>
          <a:ext cx="8625385" cy="6418045"/>
        </p:xfrm>
        <a:graphic>
          <a:graphicData uri="http://schemas.openxmlformats.org/drawingml/2006/table">
            <a:tbl>
              <a:tblPr firstRow="1" firstCol="1" bandRow="1">
                <a:tableStyleId>{1E171933-4619-4E11-9A3F-F7608DF75F80}</a:tableStyleId>
              </a:tblPr>
              <a:tblGrid>
                <a:gridCol w="1946799"/>
                <a:gridCol w="6678586"/>
              </a:tblGrid>
              <a:tr h="410294">
                <a:tc>
                  <a:txBody>
                    <a:bodyPr/>
                    <a:lstStyle/>
                    <a:p>
                      <a:pPr marL="142875" marR="138430" algn="ctr">
                        <a:spcAft>
                          <a:spcPts val="0"/>
                        </a:spcAft>
                      </a:pPr>
                      <a:r>
                        <a:rPr lang="es-ES" sz="1200" dirty="0">
                          <a:effectLst/>
                        </a:rPr>
                        <a:t>Género/ Subgénero</a:t>
                      </a:r>
                      <a:endParaRPr lang="es-MX" sz="1200" dirty="0">
                        <a:effectLst/>
                        <a:latin typeface="Arial" panose="020B0604020202020204" pitchFamily="34" charset="0"/>
                        <a:ea typeface="Arial" panose="020B060402020202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4295" marR="282575" algn="ctr">
                        <a:lnSpc>
                          <a:spcPct val="103000"/>
                        </a:lnSpc>
                        <a:spcBef>
                          <a:spcPts val="15"/>
                        </a:spcBef>
                        <a:spcAft>
                          <a:spcPts val="0"/>
                        </a:spcAft>
                      </a:pPr>
                      <a:r>
                        <a:rPr lang="es-ES" sz="1200" dirty="0">
                          <a:effectLst/>
                        </a:rPr>
                        <a:t>Características</a:t>
                      </a:r>
                      <a:endParaRPr lang="es-MX" sz="1200" dirty="0">
                        <a:effectLst/>
                        <a:latin typeface="Arial" panose="020B0604020202020204" pitchFamily="34" charset="0"/>
                        <a:ea typeface="Arial" panose="020B060402020202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40045">
                <a:tc>
                  <a:txBody>
                    <a:bodyPr/>
                    <a:lstStyle/>
                    <a:p>
                      <a:pPr algn="ctr">
                        <a:spcAft>
                          <a:spcPts val="0"/>
                        </a:spcAft>
                      </a:pPr>
                      <a:r>
                        <a:rPr lang="es-ES" sz="1200" dirty="0">
                          <a:effectLst/>
                        </a:rPr>
                        <a:t> </a:t>
                      </a:r>
                      <a:endParaRPr lang="es-MX" sz="1200" dirty="0">
                        <a:effectLst/>
                      </a:endParaRPr>
                    </a:p>
                    <a:p>
                      <a:pPr algn="ctr">
                        <a:spcBef>
                          <a:spcPts val="55"/>
                        </a:spcBef>
                        <a:spcAft>
                          <a:spcPts val="0"/>
                        </a:spcAft>
                      </a:pPr>
                      <a:r>
                        <a:rPr lang="es-ES" sz="1200" dirty="0">
                          <a:effectLst/>
                        </a:rPr>
                        <a:t> </a:t>
                      </a:r>
                      <a:endParaRPr lang="es-MX" sz="1200" dirty="0">
                        <a:effectLst/>
                      </a:endParaRPr>
                    </a:p>
                    <a:p>
                      <a:pPr marL="142875" marR="138430" algn="ctr">
                        <a:spcAft>
                          <a:spcPts val="0"/>
                        </a:spcAft>
                      </a:pPr>
                      <a:r>
                        <a:rPr lang="es-ES" sz="1200" dirty="0">
                          <a:effectLst/>
                        </a:rPr>
                        <a:t>Género lírico</a:t>
                      </a:r>
                      <a:endParaRPr lang="es-MX" sz="1200" dirty="0">
                        <a:effectLst/>
                        <a:latin typeface="Arial" panose="020B0604020202020204" pitchFamily="34" charset="0"/>
                        <a:ea typeface="Arial" panose="020B060402020202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4295" marR="908685" algn="ctr">
                        <a:lnSpc>
                          <a:spcPct val="103000"/>
                        </a:lnSpc>
                        <a:spcBef>
                          <a:spcPts val="535"/>
                        </a:spcBef>
                        <a:spcAft>
                          <a:spcPts val="0"/>
                        </a:spcAft>
                      </a:pPr>
                      <a:r>
                        <a:rPr lang="es-ES" sz="1200" dirty="0">
                          <a:effectLst/>
                        </a:rPr>
                        <a:t>Predominan siempre los sentimientos del autor, ya sean emociones, alegres o </a:t>
                      </a:r>
                      <a:r>
                        <a:rPr lang="es-ES" sz="1200" dirty="0" smtClean="0">
                          <a:effectLst/>
                        </a:rPr>
                        <a:t>depresivas.</a:t>
                      </a:r>
                      <a:r>
                        <a:rPr lang="es-MX" sz="1200" baseline="0" dirty="0" smtClean="0">
                          <a:effectLst/>
                        </a:rPr>
                        <a:t> </a:t>
                      </a:r>
                      <a:r>
                        <a:rPr lang="es-ES" sz="1200" dirty="0" smtClean="0">
                          <a:effectLst/>
                        </a:rPr>
                        <a:t>El </a:t>
                      </a:r>
                      <a:r>
                        <a:rPr lang="es-ES" sz="1200" dirty="0">
                          <a:effectLst/>
                        </a:rPr>
                        <a:t>poeta expone sus emociones, sus diferentes estados de consciencia o experiencia. Se utiliza la primer apersona, acompañada de una condición subjetiva del escritor. Se destaca una peculiaridad de expresión, denominada verso.</a:t>
                      </a:r>
                      <a:endParaRPr lang="es-MX" sz="1200" dirty="0">
                        <a:effectLst/>
                        <a:latin typeface="Arial" panose="020B0604020202020204" pitchFamily="34" charset="0"/>
                        <a:ea typeface="Arial" panose="020B060402020202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271">
                <a:tc>
                  <a:txBody>
                    <a:bodyPr/>
                    <a:lstStyle/>
                    <a:p>
                      <a:pPr marL="142240" marR="139700" algn="ctr">
                        <a:spcBef>
                          <a:spcPts val="1440"/>
                        </a:spcBef>
                        <a:spcAft>
                          <a:spcPts val="0"/>
                        </a:spcAft>
                      </a:pPr>
                      <a:r>
                        <a:rPr lang="es-ES" sz="1200">
                          <a:effectLst/>
                        </a:rPr>
                        <a:t>Oda</a:t>
                      </a:r>
                      <a:endParaRPr lang="es-MX" sz="1200">
                        <a:effectLst/>
                        <a:latin typeface="Arial" panose="020B0604020202020204" pitchFamily="34" charset="0"/>
                        <a:ea typeface="Arial" panose="020B060402020202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4295" algn="ctr">
                        <a:spcBef>
                          <a:spcPts val="535"/>
                        </a:spcBef>
                        <a:spcAft>
                          <a:spcPts val="0"/>
                        </a:spcAft>
                      </a:pPr>
                      <a:r>
                        <a:rPr lang="es-ES" sz="1200">
                          <a:effectLst/>
                        </a:rPr>
                        <a:t>Es una poesía pensativa y contemplativa que tiende a enaltecer y elogiar un argumento o cuestión.</a:t>
                      </a:r>
                      <a:endParaRPr lang="es-MX" sz="1200">
                        <a:effectLst/>
                        <a:latin typeface="Arial" panose="020B0604020202020204" pitchFamily="34" charset="0"/>
                        <a:ea typeface="Arial" panose="020B060402020202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271">
                <a:tc>
                  <a:txBody>
                    <a:bodyPr/>
                    <a:lstStyle/>
                    <a:p>
                      <a:pPr marL="142875" marR="137795" algn="ctr">
                        <a:spcBef>
                          <a:spcPts val="540"/>
                        </a:spcBef>
                        <a:spcAft>
                          <a:spcPts val="0"/>
                        </a:spcAft>
                      </a:pPr>
                      <a:r>
                        <a:rPr lang="es-ES" sz="1200">
                          <a:effectLst/>
                        </a:rPr>
                        <a:t>Himno</a:t>
                      </a:r>
                      <a:endParaRPr lang="es-MX" sz="1200">
                        <a:effectLst/>
                        <a:latin typeface="Arial" panose="020B0604020202020204" pitchFamily="34" charset="0"/>
                        <a:ea typeface="Arial" panose="020B060402020202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4295" algn="ctr">
                        <a:spcBef>
                          <a:spcPts val="540"/>
                        </a:spcBef>
                        <a:spcAft>
                          <a:spcPts val="0"/>
                        </a:spcAft>
                      </a:pPr>
                      <a:r>
                        <a:rPr lang="es-ES" sz="1200">
                          <a:effectLst/>
                        </a:rPr>
                        <a:t>Es una obra lírica que pronuncia pasiones patrióticas, nacionalistas, religiosas.</a:t>
                      </a:r>
                      <a:endParaRPr lang="es-MX" sz="1200">
                        <a:effectLst/>
                        <a:latin typeface="Arial" panose="020B0604020202020204" pitchFamily="34" charset="0"/>
                        <a:ea typeface="Arial" panose="020B060402020202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731">
                <a:tc>
                  <a:txBody>
                    <a:bodyPr/>
                    <a:lstStyle/>
                    <a:p>
                      <a:pPr marL="141605" marR="139700" algn="ctr">
                        <a:spcBef>
                          <a:spcPts val="1440"/>
                        </a:spcBef>
                        <a:spcAft>
                          <a:spcPts val="0"/>
                        </a:spcAft>
                      </a:pPr>
                      <a:r>
                        <a:rPr lang="es-ES" sz="1200">
                          <a:effectLst/>
                        </a:rPr>
                        <a:t>Elegía</a:t>
                      </a:r>
                      <a:endParaRPr lang="es-MX" sz="1200">
                        <a:effectLst/>
                        <a:latin typeface="Arial" panose="020B0604020202020204" pitchFamily="34" charset="0"/>
                        <a:ea typeface="Arial" panose="020B060402020202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4295" marR="145415" algn="ctr">
                        <a:lnSpc>
                          <a:spcPct val="103000"/>
                        </a:lnSpc>
                        <a:spcBef>
                          <a:spcPts val="540"/>
                        </a:spcBef>
                        <a:spcAft>
                          <a:spcPts val="0"/>
                        </a:spcAft>
                      </a:pPr>
                      <a:r>
                        <a:rPr lang="es-ES" sz="1200">
                          <a:effectLst/>
                        </a:rPr>
                        <a:t>Se enfoca al poema derivado de la muerte de un ser querido. Composición poética que expresa melancolía, el dolor ante desdichas propias o ajenas.</a:t>
                      </a:r>
                      <a:endParaRPr lang="es-MX" sz="1200">
                        <a:effectLst/>
                        <a:latin typeface="Arial" panose="020B0604020202020204" pitchFamily="34" charset="0"/>
                        <a:ea typeface="Arial" panose="020B060402020202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9820">
                <a:tc>
                  <a:txBody>
                    <a:bodyPr/>
                    <a:lstStyle/>
                    <a:p>
                      <a:pPr marL="142875" marR="139065" algn="ctr">
                        <a:spcBef>
                          <a:spcPts val="1440"/>
                        </a:spcBef>
                        <a:spcAft>
                          <a:spcPts val="0"/>
                        </a:spcAft>
                      </a:pPr>
                      <a:r>
                        <a:rPr lang="es-ES" sz="1200">
                          <a:effectLst/>
                        </a:rPr>
                        <a:t>Égloga</a:t>
                      </a:r>
                      <a:endParaRPr lang="es-MX" sz="1200">
                        <a:effectLst/>
                        <a:latin typeface="Arial" panose="020B0604020202020204" pitchFamily="34" charset="0"/>
                        <a:ea typeface="Arial" panose="020B060402020202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4295" marR="283845" algn="ctr">
                        <a:lnSpc>
                          <a:spcPct val="103000"/>
                        </a:lnSpc>
                        <a:spcBef>
                          <a:spcPts val="540"/>
                        </a:spcBef>
                        <a:spcAft>
                          <a:spcPts val="0"/>
                        </a:spcAft>
                      </a:pPr>
                      <a:r>
                        <a:rPr lang="es-ES" sz="1200">
                          <a:effectLst/>
                        </a:rPr>
                        <a:t>Escrito constituido por sentimientos afectuosos y de entusiasmo por el hábitat que les rodea.</a:t>
                      </a:r>
                      <a:endParaRPr lang="es-MX" sz="1200">
                        <a:effectLst/>
                        <a:latin typeface="Arial" panose="020B0604020202020204" pitchFamily="34" charset="0"/>
                        <a:ea typeface="Arial" panose="020B060402020202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731">
                <a:tc>
                  <a:txBody>
                    <a:bodyPr/>
                    <a:lstStyle/>
                    <a:p>
                      <a:pPr marL="142875" marR="139065" algn="ctr">
                        <a:spcBef>
                          <a:spcPts val="1440"/>
                        </a:spcBef>
                        <a:spcAft>
                          <a:spcPts val="0"/>
                        </a:spcAft>
                      </a:pPr>
                      <a:r>
                        <a:rPr lang="es-ES" sz="1200">
                          <a:effectLst/>
                        </a:rPr>
                        <a:t>Canción</a:t>
                      </a:r>
                      <a:endParaRPr lang="es-MX" sz="1200">
                        <a:effectLst/>
                        <a:latin typeface="Arial" panose="020B0604020202020204" pitchFamily="34" charset="0"/>
                        <a:ea typeface="Arial" panose="020B060402020202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4295" marR="347345" algn="ctr">
                        <a:lnSpc>
                          <a:spcPct val="103000"/>
                        </a:lnSpc>
                        <a:spcBef>
                          <a:spcPts val="540"/>
                        </a:spcBef>
                        <a:spcAft>
                          <a:spcPts val="0"/>
                        </a:spcAft>
                      </a:pPr>
                      <a:r>
                        <a:rPr lang="es-ES" sz="1200">
                          <a:effectLst/>
                        </a:rPr>
                        <a:t>-lírica por definición y es cuando se expresa el sentimiento mediante una canción, es una de las más difundidas, si no es que la más difundida del género lírico.</a:t>
                      </a:r>
                      <a:endParaRPr lang="es-MX" sz="1200">
                        <a:effectLst/>
                        <a:latin typeface="Arial" panose="020B0604020202020204" pitchFamily="34" charset="0"/>
                        <a:ea typeface="Arial" panose="020B060402020202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271">
                <a:tc>
                  <a:txBody>
                    <a:bodyPr/>
                    <a:lstStyle/>
                    <a:p>
                      <a:pPr marL="142875" marR="139700" algn="ctr">
                        <a:spcBef>
                          <a:spcPts val="540"/>
                        </a:spcBef>
                        <a:spcAft>
                          <a:spcPts val="0"/>
                        </a:spcAft>
                      </a:pPr>
                      <a:r>
                        <a:rPr lang="es-ES" sz="1200">
                          <a:effectLst/>
                        </a:rPr>
                        <a:t>Satica</a:t>
                      </a:r>
                      <a:endParaRPr lang="es-MX" sz="1200">
                        <a:effectLst/>
                        <a:latin typeface="Arial" panose="020B0604020202020204" pitchFamily="34" charset="0"/>
                        <a:ea typeface="Arial" panose="020B060402020202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4295" algn="ctr">
                        <a:spcBef>
                          <a:spcPts val="540"/>
                        </a:spcBef>
                        <a:spcAft>
                          <a:spcPts val="0"/>
                        </a:spcAft>
                      </a:pPr>
                      <a:r>
                        <a:rPr lang="es-ES" sz="1200">
                          <a:effectLst/>
                        </a:rPr>
                        <a:t>Obra que de una forma ingeniosa, crítica corrupciones propias o sociales.</a:t>
                      </a:r>
                      <a:endParaRPr lang="es-MX" sz="1200">
                        <a:effectLst/>
                        <a:latin typeface="Arial" panose="020B0604020202020204" pitchFamily="34" charset="0"/>
                        <a:ea typeface="Arial" panose="020B060402020202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0677">
                <a:tc>
                  <a:txBody>
                    <a:bodyPr/>
                    <a:lstStyle/>
                    <a:p>
                      <a:pPr marR="139700" algn="ctr">
                        <a:spcBef>
                          <a:spcPts val="1285"/>
                        </a:spcBef>
                        <a:spcAft>
                          <a:spcPts val="0"/>
                        </a:spcAft>
                      </a:pPr>
                      <a:r>
                        <a:rPr lang="es-ES" sz="1200">
                          <a:effectLst/>
                        </a:rPr>
                        <a:t>Género épico</a:t>
                      </a:r>
                      <a:endParaRPr lang="es-MX" sz="1200">
                        <a:effectLst/>
                        <a:latin typeface="Arial" panose="020B0604020202020204" pitchFamily="34" charset="0"/>
                        <a:ea typeface="Arial" panose="020B060402020202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540"/>
                        </a:spcBef>
                        <a:spcAft>
                          <a:spcPts val="0"/>
                        </a:spcAft>
                      </a:pPr>
                      <a:r>
                        <a:rPr lang="es-ES" sz="1200">
                          <a:effectLst/>
                        </a:rPr>
                        <a:t>El escritor relata sobre situaciones particulares, individuos, entornos, relaciones, eventualidades que se desarrollan en tiempo y espacio. El autor realiza diálogos para que sus personajes cuentan su lado más íntimo, sus reflexiones, emociones y propósitos.</a:t>
                      </a:r>
                      <a:endParaRPr lang="es-MX" sz="1200">
                        <a:effectLst/>
                        <a:latin typeface="Arial" panose="020B0604020202020204" pitchFamily="34" charset="0"/>
                        <a:ea typeface="Arial" panose="020B060402020202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0111">
                <a:tc>
                  <a:txBody>
                    <a:bodyPr/>
                    <a:lstStyle/>
                    <a:p>
                      <a:pPr algn="ctr">
                        <a:lnSpc>
                          <a:spcPct val="115000"/>
                        </a:lnSpc>
                        <a:spcAft>
                          <a:spcPts val="0"/>
                        </a:spcAft>
                      </a:pPr>
                      <a:r>
                        <a:rPr lang="es-ES" sz="1200">
                          <a:effectLst/>
                        </a:rPr>
                        <a:t>Epopeya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s-ES" sz="1200">
                          <a:effectLst/>
                        </a:rPr>
                        <a:t>Narra acciones que merecen ser recordadas y que se consideran de mucho valor para un pueblo.</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0111">
                <a:tc>
                  <a:txBody>
                    <a:bodyPr/>
                    <a:lstStyle/>
                    <a:p>
                      <a:pPr algn="ctr">
                        <a:lnSpc>
                          <a:spcPct val="115000"/>
                        </a:lnSpc>
                        <a:spcAft>
                          <a:spcPts val="0"/>
                        </a:spcAft>
                      </a:pPr>
                      <a:r>
                        <a:rPr lang="es-ES" sz="1200">
                          <a:effectLst/>
                        </a:rPr>
                        <a:t>Poema èpico</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s-ES" sz="1200">
                          <a:effectLst/>
                        </a:rPr>
                        <a:t>Da cuenta de aventuras memorables de un ídolo propio de su nación, con la intención de honrar al país.</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0111">
                <a:tc>
                  <a:txBody>
                    <a:bodyPr/>
                    <a:lstStyle/>
                    <a:p>
                      <a:pPr algn="ctr">
                        <a:lnSpc>
                          <a:spcPct val="115000"/>
                        </a:lnSpc>
                        <a:spcAft>
                          <a:spcPts val="0"/>
                        </a:spcAft>
                      </a:pPr>
                      <a:r>
                        <a:rPr lang="es-ES" sz="1200">
                          <a:effectLst/>
                        </a:rPr>
                        <a:t>Romance</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s-ES" sz="1200">
                          <a:effectLst/>
                        </a:rPr>
                        <a:t>Se trata de un texto escrito que cuenta historias valientes, afectivas y sentimentales.</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5168">
                <a:tc>
                  <a:txBody>
                    <a:bodyPr/>
                    <a:lstStyle/>
                    <a:p>
                      <a:pPr algn="ctr">
                        <a:lnSpc>
                          <a:spcPct val="115000"/>
                        </a:lnSpc>
                        <a:spcAft>
                          <a:spcPts val="0"/>
                        </a:spcAft>
                      </a:pPr>
                      <a:r>
                        <a:rPr lang="es-ES" sz="1200">
                          <a:effectLst/>
                        </a:rPr>
                        <a:t>Fábula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s-ES" sz="1200">
                          <a:effectLst/>
                        </a:rPr>
                        <a:t>Narración de prosa de una historieta o leyenda de la cual se consigue extraer una enseñanza o moraleja, sus protagonistas la mayoría de las veces son animales.</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0111">
                <a:tc>
                  <a:txBody>
                    <a:bodyPr/>
                    <a:lstStyle/>
                    <a:p>
                      <a:pPr algn="ctr">
                        <a:lnSpc>
                          <a:spcPct val="115000"/>
                        </a:lnSpc>
                        <a:spcAft>
                          <a:spcPts val="0"/>
                        </a:spcAft>
                      </a:pPr>
                      <a:r>
                        <a:rPr lang="es-ES" sz="1200">
                          <a:effectLst/>
                        </a:rPr>
                        <a:t>Epístola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s-ES" sz="1200">
                          <a:effectLst/>
                        </a:rPr>
                        <a:t>Escrita en verso, exhibe cierto inconveniente, con características generales.</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5279">
                <a:tc>
                  <a:txBody>
                    <a:bodyPr/>
                    <a:lstStyle/>
                    <a:p>
                      <a:pPr algn="ctr">
                        <a:lnSpc>
                          <a:spcPct val="115000"/>
                        </a:lnSpc>
                        <a:spcAft>
                          <a:spcPts val="0"/>
                        </a:spcAft>
                      </a:pPr>
                      <a:r>
                        <a:rPr lang="es-ES" sz="1200">
                          <a:effectLst/>
                        </a:rPr>
                        <a:t>Cuento</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s-ES" sz="1200" dirty="0">
                          <a:effectLst/>
                        </a:rPr>
                        <a:t>Es un escrito en la mayoría de los casos breve, de un acontecimiento ficticio. Se conforma de muy pocos personajes, que solo realizan una acción, que se enmarca en un mismo foco temático. Tiene como propósito incitar al lector a encontrarle una refutación emocional.</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40250" marR="40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Rectangle 1"/>
          <p:cNvSpPr>
            <a:spLocks noChangeArrowheads="1"/>
          </p:cNvSpPr>
          <p:nvPr/>
        </p:nvSpPr>
        <p:spPr bwMode="auto">
          <a:xfrm>
            <a:off x="7177136" y="152191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MX" sz="11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r>
            <a:br>
              <a:rPr kumimoji="0" lang="es-ES" altLang="es-MX" sz="11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endParaRPr kumimoji="0" lang="es-MX" altLang="es-MX" sz="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08809548"/>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1737</Words>
  <Application>Microsoft Office PowerPoint</Application>
  <PresentationFormat>Presentación en pantalla (4:3)</PresentationFormat>
  <Paragraphs>209</Paragraphs>
  <Slides>13</Slides>
  <Notes>4</Notes>
  <HiddenSlides>0</HiddenSlides>
  <MMClips>0</MMClips>
  <ScaleCrop>false</ScaleCrop>
  <HeadingPairs>
    <vt:vector size="6" baseType="variant">
      <vt:variant>
        <vt:lpstr>Fuentes usadas</vt:lpstr>
      </vt:variant>
      <vt:variant>
        <vt:i4>5</vt:i4>
      </vt:variant>
      <vt:variant>
        <vt:lpstr>Tema</vt:lpstr>
      </vt:variant>
      <vt:variant>
        <vt:i4>2</vt:i4>
      </vt:variant>
      <vt:variant>
        <vt:lpstr>Títulos de diapositiva</vt:lpstr>
      </vt:variant>
      <vt:variant>
        <vt:i4>13</vt:i4>
      </vt:variant>
    </vt:vector>
  </HeadingPairs>
  <TitlesOfParts>
    <vt:vector size="20" baseType="lpstr">
      <vt:lpstr>Arial</vt:lpstr>
      <vt:lpstr>Calibri</vt:lpstr>
      <vt:lpstr>Calibri Light</vt:lpstr>
      <vt:lpstr>Noto Sans Symbols</vt:lpstr>
      <vt:lpstr>Times New Roman</vt:lpstr>
      <vt:lpstr>Tema de Office</vt:lpstr>
      <vt:lpstr>1_Tema de Office</vt:lpstr>
      <vt:lpstr>Presentación de PowerPoint</vt:lpstr>
      <vt:lpstr>Introducción</vt:lpstr>
      <vt:lpstr>Ensayo, monografía  y ponencia</vt:lpstr>
      <vt:lpstr>Presentación de PowerPoint</vt:lpstr>
      <vt:lpstr>Referentes bibliográficos</vt:lpstr>
      <vt:lpstr>Presentación de PowerPoint</vt:lpstr>
      <vt:lpstr>Presentación de PowerPoint</vt:lpstr>
      <vt:lpstr>Géneros literarios</vt:lpstr>
      <vt:lpstr>Presentación de PowerPoint</vt:lpstr>
      <vt:lpstr>Presentación de PowerPoint</vt:lpstr>
      <vt:lpstr>Conclusiones</vt:lpstr>
      <vt:lpstr>Nombre del alumno:________________________________ Curso____________________  grado y sección ___________ Fecha ________________ Puntos _______________    calificación _______________ El alumno describirá las características de los diferentes documentos académicos  </vt:lpstr>
      <vt:lpstr>Nota reflexiva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Michelle Borjon</dc:creator>
  <cp:lastModifiedBy>Michelle Borjon</cp:lastModifiedBy>
  <cp:revision>13</cp:revision>
  <dcterms:modified xsi:type="dcterms:W3CDTF">2018-05-04T01:05:17Z</dcterms:modified>
</cp:coreProperties>
</file>