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8" r:id="rId4"/>
    <p:sldId id="259" r:id="rId5"/>
    <p:sldId id="260" r:id="rId6"/>
    <p:sldId id="265" r:id="rId7"/>
    <p:sldId id="261" r:id="rId8"/>
    <p:sldId id="263" r:id="rId9"/>
    <p:sldId id="264" r:id="rId10"/>
    <p:sldId id="256"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474798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86513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312366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64569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80393F4-0954-4057-AEBA-9F382FF74AA5}" type="datetimeFigureOut">
              <a:rPr lang="es-MX" smtClean="0"/>
              <a:t>02/05/2018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81379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80393F4-0954-4057-AEBA-9F382FF74AA5}" type="datetimeFigureOut">
              <a:rPr lang="es-MX" smtClean="0"/>
              <a:t>02/05/2018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75159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80393F4-0954-4057-AEBA-9F382FF74AA5}" type="datetimeFigureOut">
              <a:rPr lang="es-MX" smtClean="0"/>
              <a:t>02/05/2018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350840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80393F4-0954-4057-AEBA-9F382FF74AA5}" type="datetimeFigureOut">
              <a:rPr lang="es-MX" smtClean="0"/>
              <a:t>02/05/2018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27778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80393F4-0954-4057-AEBA-9F382FF74AA5}" type="datetimeFigureOut">
              <a:rPr lang="es-MX" smtClean="0"/>
              <a:t>02/05/2018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1539857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80393F4-0954-4057-AEBA-9F382FF74AA5}" type="datetimeFigureOut">
              <a:rPr lang="es-MX" smtClean="0"/>
              <a:t>02/05/2018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53999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80393F4-0954-4057-AEBA-9F382FF74AA5}" type="datetimeFigureOut">
              <a:rPr lang="es-MX" smtClean="0"/>
              <a:t>02/05/2018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C9FC7C5-B091-4394-811D-232A66A4AC87}" type="slidenum">
              <a:rPr lang="es-MX" smtClean="0"/>
              <a:t>‹Nº›</a:t>
            </a:fld>
            <a:endParaRPr lang="es-MX"/>
          </a:p>
        </p:txBody>
      </p:sp>
    </p:spTree>
    <p:extLst>
      <p:ext uri="{BB962C8B-B14F-4D97-AF65-F5344CB8AC3E}">
        <p14:creationId xmlns:p14="http://schemas.microsoft.com/office/powerpoint/2010/main" val="184596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393F4-0954-4057-AEBA-9F382FF74AA5}" type="datetimeFigureOut">
              <a:rPr lang="es-MX" smtClean="0"/>
              <a:t>02/05/2018</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FC7C5-B091-4394-811D-232A66A4AC87}" type="slidenum">
              <a:rPr lang="es-MX" smtClean="0"/>
              <a:t>‹Nº›</a:t>
            </a:fld>
            <a:endParaRPr lang="es-MX"/>
          </a:p>
        </p:txBody>
      </p:sp>
    </p:spTree>
    <p:extLst>
      <p:ext uri="{BB962C8B-B14F-4D97-AF65-F5344CB8AC3E}">
        <p14:creationId xmlns:p14="http://schemas.microsoft.com/office/powerpoint/2010/main" val="34093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75270C-6265-4F9D-B459-B284A0612DE2}"/>
              </a:ext>
            </a:extLst>
          </p:cNvPr>
          <p:cNvSpPr>
            <a:spLocks noGrp="1"/>
          </p:cNvSpPr>
          <p:nvPr>
            <p:ph type="title"/>
          </p:nvPr>
        </p:nvSpPr>
        <p:spPr>
          <a:xfrm>
            <a:off x="838200" y="848484"/>
            <a:ext cx="10515600" cy="5161032"/>
          </a:xfrm>
        </p:spPr>
        <p:txBody>
          <a:bodyPr>
            <a:normAutofit fontScale="90000"/>
          </a:bodyPr>
          <a:lstStyle/>
          <a:p>
            <a:pPr algn="ctr"/>
            <a:r>
              <a:rPr lang="es-MX" sz="7200" dirty="0">
                <a:highlight>
                  <a:srgbClr val="FF00FF"/>
                </a:highlight>
                <a:latin typeface="Comic Sans MS" panose="030F0702030302020204" pitchFamily="66" charset="0"/>
              </a:rPr>
              <a:t>Textos académicos </a:t>
            </a:r>
            <a:br>
              <a:rPr lang="es-MX" sz="7200" dirty="0">
                <a:highlight>
                  <a:srgbClr val="FF00FF"/>
                </a:highlight>
                <a:latin typeface="Comic Sans MS" panose="030F0702030302020204" pitchFamily="66" charset="0"/>
              </a:rPr>
            </a:br>
            <a:r>
              <a:rPr lang="es-MX" sz="7200" dirty="0">
                <a:highlight>
                  <a:srgbClr val="FF00FF"/>
                </a:highlight>
                <a:latin typeface="Comic Sans MS" panose="030F0702030302020204" pitchFamily="66" charset="0"/>
              </a:rPr>
              <a:t>y </a:t>
            </a:r>
            <a:br>
              <a:rPr lang="es-MX" sz="7200" dirty="0">
                <a:highlight>
                  <a:srgbClr val="FF00FF"/>
                </a:highlight>
                <a:latin typeface="Comic Sans MS" panose="030F0702030302020204" pitchFamily="66" charset="0"/>
              </a:rPr>
            </a:br>
            <a:r>
              <a:rPr lang="es-MX" sz="7200" dirty="0">
                <a:highlight>
                  <a:srgbClr val="FF00FF"/>
                </a:highlight>
                <a:latin typeface="Comic Sans MS" panose="030F0702030302020204" pitchFamily="66" charset="0"/>
              </a:rPr>
              <a:t>Géneros literarios</a:t>
            </a:r>
            <a:br>
              <a:rPr lang="es-MX" sz="7200" dirty="0">
                <a:highlight>
                  <a:srgbClr val="FF00FF"/>
                </a:highlight>
                <a:latin typeface="Comic Sans MS" panose="030F0702030302020204" pitchFamily="66" charset="0"/>
              </a:rPr>
            </a:br>
            <a:br>
              <a:rPr lang="es-MX" sz="7200" dirty="0">
                <a:highlight>
                  <a:srgbClr val="FF00FF"/>
                </a:highlight>
                <a:latin typeface="Comic Sans MS" panose="030F0702030302020204" pitchFamily="66" charset="0"/>
              </a:rPr>
            </a:br>
            <a:r>
              <a:rPr lang="es-MX" dirty="0">
                <a:highlight>
                  <a:srgbClr val="FFFF00"/>
                </a:highlight>
                <a:latin typeface="Comic Sans MS" panose="030F0702030302020204" pitchFamily="66" charset="0"/>
              </a:rPr>
              <a:t>cuadro comparativo</a:t>
            </a:r>
            <a:r>
              <a:rPr lang="es-MX" sz="7200" dirty="0">
                <a:highlight>
                  <a:srgbClr val="FFFF00"/>
                </a:highlight>
                <a:latin typeface="Comic Sans MS" panose="030F0702030302020204" pitchFamily="66" charset="0"/>
              </a:rPr>
              <a:t>  </a:t>
            </a:r>
            <a:br>
              <a:rPr lang="es-MX" sz="7200" dirty="0">
                <a:highlight>
                  <a:srgbClr val="FF00FF"/>
                </a:highlight>
                <a:latin typeface="Comic Sans MS" panose="030F0702030302020204" pitchFamily="66" charset="0"/>
              </a:rPr>
            </a:br>
            <a:br>
              <a:rPr lang="es-MX" sz="7200" dirty="0">
                <a:highlight>
                  <a:srgbClr val="00FFFF"/>
                </a:highlight>
                <a:latin typeface="Comic Sans MS" panose="030F0702030302020204" pitchFamily="66" charset="0"/>
              </a:rPr>
            </a:br>
            <a:r>
              <a:rPr lang="es-MX" sz="7200" dirty="0">
                <a:highlight>
                  <a:srgbClr val="00FFFF"/>
                </a:highlight>
                <a:latin typeface="Comic Sans MS" panose="030F0702030302020204" pitchFamily="66" charset="0"/>
              </a:rPr>
              <a:t>Graciela Santillana #22</a:t>
            </a:r>
          </a:p>
        </p:txBody>
      </p:sp>
    </p:spTree>
    <p:extLst>
      <p:ext uri="{BB962C8B-B14F-4D97-AF65-F5344CB8AC3E}">
        <p14:creationId xmlns:p14="http://schemas.microsoft.com/office/powerpoint/2010/main" val="3326990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31443" y="1"/>
            <a:ext cx="11346286" cy="1341119"/>
          </a:xfrm>
        </p:spPr>
        <p:txBody>
          <a:bodyPr>
            <a:normAutofit/>
          </a:bodyPr>
          <a:lstStyle/>
          <a:p>
            <a:r>
              <a:rPr lang="es-MX" sz="1400" dirty="0"/>
              <a:t>Nombre del alumno:________________________________</a:t>
            </a:r>
            <a:br>
              <a:rPr lang="es-MX" sz="1400" dirty="0"/>
            </a:br>
            <a:r>
              <a:rPr lang="es-MX" sz="1400" dirty="0"/>
              <a:t>Curso____________________  grado y sección ___________</a:t>
            </a:r>
            <a:br>
              <a:rPr lang="es-MX" sz="1400" dirty="0"/>
            </a:br>
            <a:r>
              <a:rPr lang="es-MX" sz="1400" dirty="0"/>
              <a:t>Fecha ________________</a:t>
            </a:r>
            <a:br>
              <a:rPr lang="es-MX" sz="1400" dirty="0"/>
            </a:br>
            <a:r>
              <a:rPr lang="es-MX" sz="1400" dirty="0"/>
              <a:t>Puntos _______________    calificación _______________</a:t>
            </a:r>
            <a:br>
              <a:rPr lang="es-MX" sz="1400" dirty="0"/>
            </a:br>
            <a:r>
              <a:rPr lang="es-MX" sz="1400" dirty="0"/>
              <a:t>El alumno describirá las características de los diferentes documentos académicos </a:t>
            </a:r>
            <a:br>
              <a:rPr lang="es-MX" sz="1400" dirty="0"/>
            </a:br>
            <a:endParaRPr lang="es-MX" sz="1400" dirty="0"/>
          </a:p>
        </p:txBody>
      </p:sp>
      <p:sp>
        <p:nvSpPr>
          <p:cNvPr id="3" name="Subtítulo 2"/>
          <p:cNvSpPr>
            <a:spLocks noGrp="1"/>
          </p:cNvSpPr>
          <p:nvPr>
            <p:ph type="subTitle" idx="1"/>
          </p:nvPr>
        </p:nvSpPr>
        <p:spPr/>
        <p:txBody>
          <a:bodyPr/>
          <a:lstStyle/>
          <a:p>
            <a:endParaRPr lang="es-MX" dirty="0"/>
          </a:p>
        </p:txBody>
      </p:sp>
      <p:pic>
        <p:nvPicPr>
          <p:cNvPr id="4" name="Picture 4" descr="Resultado de imagen para rubrica para evaluar cuadros comparativos"/>
          <p:cNvPicPr>
            <a:picLocks noChangeAspect="1" noChangeArrowheads="1"/>
          </p:cNvPicPr>
          <p:nvPr/>
        </p:nvPicPr>
        <p:blipFill rotWithShape="1">
          <a:blip r:embed="rId2">
            <a:extLst>
              <a:ext uri="{28A0092B-C50C-407E-A947-70E740481C1C}">
                <a14:useLocalDpi xmlns:a14="http://schemas.microsoft.com/office/drawing/2010/main" val="0"/>
              </a:ext>
            </a:extLst>
          </a:blip>
          <a:srcRect l="10642" t="12209" r="10641" b="5195"/>
          <a:stretch/>
        </p:blipFill>
        <p:spPr bwMode="auto">
          <a:xfrm>
            <a:off x="243840" y="1341120"/>
            <a:ext cx="11724640" cy="5304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3596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6F19BF-51DF-493C-A818-8D645402DB5B}"/>
              </a:ext>
            </a:extLst>
          </p:cNvPr>
          <p:cNvSpPr>
            <a:spLocks noGrp="1"/>
          </p:cNvSpPr>
          <p:nvPr>
            <p:ph type="title"/>
          </p:nvPr>
        </p:nvSpPr>
        <p:spPr/>
        <p:txBody>
          <a:bodyPr/>
          <a:lstStyle/>
          <a:p>
            <a:pPr algn="ctr"/>
            <a:r>
              <a:rPr lang="es-MX" dirty="0">
                <a:highlight>
                  <a:srgbClr val="FFFF00"/>
                </a:highlight>
                <a:latin typeface="Comic Sans MS" panose="030F0702030302020204" pitchFamily="66" charset="0"/>
              </a:rPr>
              <a:t>Introducción </a:t>
            </a:r>
          </a:p>
        </p:txBody>
      </p:sp>
      <p:sp>
        <p:nvSpPr>
          <p:cNvPr id="3" name="Marcador de contenido 2">
            <a:extLst>
              <a:ext uri="{FF2B5EF4-FFF2-40B4-BE49-F238E27FC236}">
                <a16:creationId xmlns:a16="http://schemas.microsoft.com/office/drawing/2014/main" id="{1CBA87EB-960F-4549-8BF0-6CB8A7D1494D}"/>
              </a:ext>
            </a:extLst>
          </p:cNvPr>
          <p:cNvSpPr>
            <a:spLocks noGrp="1"/>
          </p:cNvSpPr>
          <p:nvPr>
            <p:ph idx="1"/>
          </p:nvPr>
        </p:nvSpPr>
        <p:spPr/>
        <p:txBody>
          <a:bodyPr>
            <a:normAutofit fontScale="85000" lnSpcReduction="10000"/>
          </a:bodyPr>
          <a:lstStyle/>
          <a:p>
            <a:pPr marL="0" indent="0" algn="just">
              <a:buNone/>
            </a:pPr>
            <a:r>
              <a:rPr lang="es-MX" sz="3000" dirty="0">
                <a:latin typeface="Comic Sans MS" panose="030F0702030302020204" pitchFamily="66" charset="0"/>
              </a:rPr>
              <a:t>Los textos académicos pueden ser definidos de muchas maneras, pero en todo caso hay ciertas características y regularidades que les son propias. Si bien estas regularidades no son ni «naturales» ni universales, constituyen los parámetros legítimos dentro de los cuales se transmite y se produce la ciencia.</a:t>
            </a:r>
          </a:p>
          <a:p>
            <a:pPr marL="0" indent="0" algn="just">
              <a:buNone/>
            </a:pPr>
            <a:r>
              <a:rPr lang="es-MX" sz="3000" dirty="0">
                <a:latin typeface="Comic Sans MS" panose="030F0702030302020204" pitchFamily="66" charset="0"/>
              </a:rPr>
              <a:t>Los géneros literarios son las distintas variedades de obras literarias agrupadas por unas características comunes, según el asunto, la forma o la actitud del autor. La razón de ser de los género literarios es de orden práctico y didáctico, considerador en atención a la necesidad de ordenamiento y mejor comprensión del fenómeno literario y su compleja manifestación en todas las épocas y países, la utilidad de los géneros literarios no puede discutirse ni desconocerse. </a:t>
            </a:r>
          </a:p>
        </p:txBody>
      </p:sp>
    </p:spTree>
    <p:extLst>
      <p:ext uri="{BB962C8B-B14F-4D97-AF65-F5344CB8AC3E}">
        <p14:creationId xmlns:p14="http://schemas.microsoft.com/office/powerpoint/2010/main" val="1308967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870736C-BD5A-425E-A1B9-A539E6CE9343}"/>
              </a:ext>
            </a:extLst>
          </p:cNvPr>
          <p:cNvGraphicFramePr>
            <a:graphicFrameLocks noGrp="1"/>
          </p:cNvGraphicFramePr>
          <p:nvPr>
            <p:ph idx="1"/>
            <p:extLst>
              <p:ext uri="{D42A27DB-BD31-4B8C-83A1-F6EECF244321}">
                <p14:modId xmlns:p14="http://schemas.microsoft.com/office/powerpoint/2010/main" val="2476945791"/>
              </p:ext>
            </p:extLst>
          </p:nvPr>
        </p:nvGraphicFramePr>
        <p:xfrm>
          <a:off x="0" y="90651"/>
          <a:ext cx="12192000" cy="6676698"/>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709245713"/>
                    </a:ext>
                  </a:extLst>
                </a:gridCol>
                <a:gridCol w="3048000">
                  <a:extLst>
                    <a:ext uri="{9D8B030D-6E8A-4147-A177-3AD203B41FA5}">
                      <a16:colId xmlns:a16="http://schemas.microsoft.com/office/drawing/2014/main" val="56526831"/>
                    </a:ext>
                  </a:extLst>
                </a:gridCol>
                <a:gridCol w="3048000">
                  <a:extLst>
                    <a:ext uri="{9D8B030D-6E8A-4147-A177-3AD203B41FA5}">
                      <a16:colId xmlns:a16="http://schemas.microsoft.com/office/drawing/2014/main" val="4146949607"/>
                    </a:ext>
                  </a:extLst>
                </a:gridCol>
                <a:gridCol w="3048000">
                  <a:extLst>
                    <a:ext uri="{9D8B030D-6E8A-4147-A177-3AD203B41FA5}">
                      <a16:colId xmlns:a16="http://schemas.microsoft.com/office/drawing/2014/main" val="630149233"/>
                    </a:ext>
                  </a:extLst>
                </a:gridCol>
              </a:tblGrid>
              <a:tr h="343857">
                <a:tc>
                  <a:txBody>
                    <a:bodyPr/>
                    <a:lstStyle/>
                    <a:p>
                      <a:pPr algn="ctr" fontAlgn="base"/>
                      <a:r>
                        <a:rPr lang="es-MX" sz="2400" dirty="0">
                          <a:effectLst/>
                          <a:highlight>
                            <a:srgbClr val="FFFF00"/>
                          </a:highlight>
                          <a:latin typeface="Comic Sans MS" panose="030F0702030302020204" pitchFamily="66" charset="0"/>
                        </a:rPr>
                        <a:t>Texto académico</a:t>
                      </a:r>
                    </a:p>
                  </a:txBody>
                  <a:tcPr marL="0" marR="95250" marT="57150" marB="57150" anchor="ctr">
                    <a:solidFill>
                      <a:schemeClr val="bg1"/>
                    </a:solidFill>
                  </a:tcPr>
                </a:tc>
                <a:tc>
                  <a:txBody>
                    <a:bodyPr/>
                    <a:lstStyle/>
                    <a:p>
                      <a:pPr algn="ctr" fontAlgn="base"/>
                      <a:r>
                        <a:rPr lang="es-MX" sz="2400" dirty="0">
                          <a:effectLst/>
                          <a:highlight>
                            <a:srgbClr val="FFFF00"/>
                          </a:highlight>
                          <a:latin typeface="Comic Sans MS" panose="030F0702030302020204" pitchFamily="66" charset="0"/>
                        </a:rPr>
                        <a:t>Función </a:t>
                      </a:r>
                    </a:p>
                  </a:txBody>
                  <a:tcPr marL="0" marR="95250" marT="57150" marB="57150" anchor="ctr">
                    <a:solidFill>
                      <a:schemeClr val="bg1"/>
                    </a:solidFill>
                  </a:tcPr>
                </a:tc>
                <a:tc>
                  <a:txBody>
                    <a:bodyPr/>
                    <a:lstStyle/>
                    <a:p>
                      <a:pPr algn="ctr" fontAlgn="base"/>
                      <a:r>
                        <a:rPr lang="es-MX" sz="2400" dirty="0">
                          <a:effectLst/>
                          <a:highlight>
                            <a:srgbClr val="FFFF00"/>
                          </a:highlight>
                          <a:latin typeface="Comic Sans MS" panose="030F0702030302020204" pitchFamily="66" charset="0"/>
                        </a:rPr>
                        <a:t>Partes</a:t>
                      </a:r>
                    </a:p>
                  </a:txBody>
                  <a:tcPr marL="0" marR="95250" marT="57150" marB="57150" anchor="ctr">
                    <a:solidFill>
                      <a:schemeClr val="bg1"/>
                    </a:solidFill>
                  </a:tcPr>
                </a:tc>
                <a:tc>
                  <a:txBody>
                    <a:bodyPr/>
                    <a:lstStyle/>
                    <a:p>
                      <a:pPr algn="ctr" fontAlgn="base"/>
                      <a:r>
                        <a:rPr lang="es-MX" sz="2400" dirty="0">
                          <a:effectLst/>
                          <a:highlight>
                            <a:srgbClr val="FFFF00"/>
                          </a:highlight>
                          <a:latin typeface="Comic Sans MS" panose="030F0702030302020204" pitchFamily="66" charset="0"/>
                        </a:rPr>
                        <a:t>Características</a:t>
                      </a:r>
                    </a:p>
                  </a:txBody>
                  <a:tcPr marL="0" marR="95250" marT="57150" marB="57150" anchor="ctr">
                    <a:solidFill>
                      <a:schemeClr val="bg1"/>
                    </a:solidFill>
                  </a:tcPr>
                </a:tc>
                <a:extLst>
                  <a:ext uri="{0D108BD9-81ED-4DB2-BD59-A6C34878D82A}">
                    <a16:rowId xmlns:a16="http://schemas.microsoft.com/office/drawing/2014/main" val="3714300372"/>
                  </a:ext>
                </a:extLst>
              </a:tr>
              <a:tr h="2310438">
                <a:tc>
                  <a:txBody>
                    <a:bodyPr/>
                    <a:lstStyle/>
                    <a:p>
                      <a:pPr algn="ctr" fontAlgn="base"/>
                      <a:r>
                        <a:rPr lang="es-MX" sz="4400" dirty="0">
                          <a:effectLst/>
                          <a:latin typeface="Comic Sans MS" panose="030F0702030302020204" pitchFamily="66" charset="0"/>
                        </a:rPr>
                        <a:t>Ensayo </a:t>
                      </a:r>
                    </a:p>
                  </a:txBody>
                  <a:tcPr marL="0" marR="95250" marT="57150" marB="57150" anchor="ctr">
                    <a:solidFill>
                      <a:schemeClr val="accent6">
                        <a:lumMod val="40000"/>
                        <a:lumOff val="60000"/>
                      </a:schemeClr>
                    </a:solidFill>
                  </a:tcPr>
                </a:tc>
                <a:tc>
                  <a:txBody>
                    <a:bodyPr/>
                    <a:lstStyle/>
                    <a:p>
                      <a:pPr algn="ctr" fontAlgn="base"/>
                      <a:r>
                        <a:rPr lang="es-MX" sz="1200" dirty="0">
                          <a:effectLst/>
                          <a:latin typeface="Comic Sans MS" panose="030F0702030302020204" pitchFamily="66" charset="0"/>
                        </a:rPr>
                        <a:t>Es un escrito académico que explota en mayor medida los aspectos argumentativos, y que no se caracteriza por ser exhaustivo en el tratamiento del tema. Un ensayo para Jaramillo (2004) es un diálogo, un diálogo imaginario entre mundos en donde se da la comunicación del escritor con el cuerpo de conocimiento que está trabajando, los lectores y consigo mismo; se trata entonces de sus inquietudes de investigación más relevantes.</a:t>
                      </a:r>
                    </a:p>
                  </a:txBody>
                  <a:tcPr marL="0" marR="95250" marT="57150" marB="57150" anchor="ctr">
                    <a:solidFill>
                      <a:schemeClr val="accent6">
                        <a:lumMod val="40000"/>
                        <a:lumOff val="60000"/>
                      </a:schemeClr>
                    </a:solidFill>
                  </a:tcPr>
                </a:tc>
                <a:tc>
                  <a:txBody>
                    <a:bodyPr/>
                    <a:lstStyle/>
                    <a:p>
                      <a:pPr algn="ctr" fontAlgn="base"/>
                      <a:r>
                        <a:rPr lang="es-MX" sz="1200" dirty="0">
                          <a:effectLst/>
                          <a:latin typeface="Comic Sans MS" panose="030F0702030302020204" pitchFamily="66" charset="0"/>
                        </a:rPr>
                        <a:t>*Portada*Índice*Resumen</a:t>
                      </a:r>
                    </a:p>
                    <a:p>
                      <a:pPr algn="ctr" fontAlgn="base"/>
                      <a:r>
                        <a:rPr lang="es-MX" sz="1200" dirty="0">
                          <a:effectLst/>
                          <a:latin typeface="Comic Sans MS" panose="030F0702030302020204" pitchFamily="66" charset="0"/>
                        </a:rPr>
                        <a:t>*Introducción</a:t>
                      </a:r>
                    </a:p>
                    <a:p>
                      <a:pPr algn="ctr" fontAlgn="base"/>
                      <a:r>
                        <a:rPr lang="es-MX" sz="1200" dirty="0">
                          <a:effectLst/>
                          <a:latin typeface="Comic Sans MS" panose="030F0702030302020204" pitchFamily="66" charset="0"/>
                        </a:rPr>
                        <a:t>*Desarrollo temático</a:t>
                      </a:r>
                    </a:p>
                    <a:p>
                      <a:pPr algn="ctr" fontAlgn="base"/>
                      <a:r>
                        <a:rPr lang="es-MX" sz="1200" dirty="0">
                          <a:effectLst/>
                          <a:latin typeface="Comic Sans MS" panose="030F0702030302020204" pitchFamily="66" charset="0"/>
                        </a:rPr>
                        <a:t>*Conclusiones</a:t>
                      </a:r>
                    </a:p>
                    <a:p>
                      <a:pPr algn="ctr" fontAlgn="base"/>
                      <a:r>
                        <a:rPr lang="es-MX" sz="1200" dirty="0">
                          <a:effectLst/>
                          <a:latin typeface="Comic Sans MS" panose="030F0702030302020204" pitchFamily="66" charset="0"/>
                        </a:rPr>
                        <a:t>*Fuentes de investigación documentales</a:t>
                      </a:r>
                    </a:p>
                  </a:txBody>
                  <a:tcPr marL="0" marR="95250" marT="57150" marB="57150" anchor="ctr">
                    <a:solidFill>
                      <a:schemeClr val="accent6">
                        <a:lumMod val="40000"/>
                        <a:lumOff val="60000"/>
                      </a:schemeClr>
                    </a:solidFill>
                  </a:tcPr>
                </a:tc>
                <a:tc>
                  <a:txBody>
                    <a:bodyPr/>
                    <a:lstStyle/>
                    <a:p>
                      <a:pPr algn="ctr" fontAlgn="base"/>
                      <a:r>
                        <a:rPr lang="es-MX" sz="1200" dirty="0">
                          <a:effectLst/>
                          <a:latin typeface="Comic Sans MS" panose="030F0702030302020204" pitchFamily="66" charset="0"/>
                        </a:rPr>
                        <a:t>Una de las características que define a los ensayos científicos, son las temáticas que ofrecen y que comprenden campos muy diversos. Otra es que la rigurosidad de los planteamientos va desde un análisis de datos empíricos hasta un detallado marco conceptual. </a:t>
                      </a:r>
                    </a:p>
                  </a:txBody>
                  <a:tcPr marL="0" marR="95250" marT="57150" marB="57150" anchor="ctr">
                    <a:solidFill>
                      <a:schemeClr val="accent6">
                        <a:lumMod val="40000"/>
                        <a:lumOff val="60000"/>
                      </a:schemeClr>
                    </a:solidFill>
                  </a:tcPr>
                </a:tc>
                <a:extLst>
                  <a:ext uri="{0D108BD9-81ED-4DB2-BD59-A6C34878D82A}">
                    <a16:rowId xmlns:a16="http://schemas.microsoft.com/office/drawing/2014/main" val="1568722756"/>
                  </a:ext>
                </a:extLst>
              </a:tr>
              <a:tr h="1632145">
                <a:tc>
                  <a:txBody>
                    <a:bodyPr/>
                    <a:lstStyle/>
                    <a:p>
                      <a:pPr algn="ctr" fontAlgn="base"/>
                      <a:r>
                        <a:rPr lang="es-MX" sz="4400" dirty="0">
                          <a:effectLst/>
                          <a:latin typeface="Comic Sans MS" panose="030F0702030302020204" pitchFamily="66" charset="0"/>
                        </a:rPr>
                        <a:t>Monografía</a:t>
                      </a:r>
                    </a:p>
                  </a:txBody>
                  <a:tcPr marL="0" marR="95250" marT="57150" marB="57150" anchor="ctr">
                    <a:solidFill>
                      <a:schemeClr val="accent5">
                        <a:lumMod val="40000"/>
                        <a:lumOff val="60000"/>
                      </a:schemeClr>
                    </a:solidFill>
                  </a:tcPr>
                </a:tc>
                <a:tc>
                  <a:txBody>
                    <a:bodyPr/>
                    <a:lstStyle/>
                    <a:p>
                      <a:pPr algn="ctr" fontAlgn="base"/>
                      <a:r>
                        <a:rPr lang="es-MX" sz="1200" dirty="0">
                          <a:effectLst/>
                          <a:latin typeface="Comic Sans MS" panose="030F0702030302020204" pitchFamily="66" charset="0"/>
                        </a:rPr>
                        <a:t>En ella se desarrolla un único tema, reducido y acotado sobre aspectos variados. Su finalidad es la de divulgar conocimientos.  </a:t>
                      </a:r>
                    </a:p>
                  </a:txBody>
                  <a:tcPr marL="0" marR="95250" marT="57150" marB="57150" anchor="ctr">
                    <a:solidFill>
                      <a:schemeClr val="accent5">
                        <a:lumMod val="40000"/>
                        <a:lumOff val="60000"/>
                      </a:schemeClr>
                    </a:solidFill>
                  </a:tcPr>
                </a:tc>
                <a:tc>
                  <a:txBody>
                    <a:bodyPr/>
                    <a:lstStyle/>
                    <a:p>
                      <a:pPr algn="ctr" fontAlgn="base"/>
                      <a:r>
                        <a:rPr lang="es-MX" sz="1200" dirty="0">
                          <a:effectLst/>
                          <a:latin typeface="Comic Sans MS" panose="030F0702030302020204" pitchFamily="66" charset="0"/>
                        </a:rPr>
                        <a:t>*Agradecimiento o dedicatoria (opcional)*Título (portada)*Contenido</a:t>
                      </a:r>
                    </a:p>
                    <a:p>
                      <a:pPr algn="ctr" fontAlgn="base"/>
                      <a:r>
                        <a:rPr lang="es-MX" sz="1200" dirty="0">
                          <a:effectLst/>
                          <a:latin typeface="Comic Sans MS" panose="030F0702030302020204" pitchFamily="66" charset="0"/>
                        </a:rPr>
                        <a:t>*Índice de cuadros, gráficas y figuras</a:t>
                      </a:r>
                    </a:p>
                    <a:p>
                      <a:pPr algn="ctr" fontAlgn="base"/>
                      <a:r>
                        <a:rPr lang="es-MX" sz="1200" dirty="0">
                          <a:effectLst/>
                          <a:latin typeface="Comic Sans MS" panose="030F0702030302020204" pitchFamily="66" charset="0"/>
                        </a:rPr>
                        <a:t>*Introducción</a:t>
                      </a:r>
                    </a:p>
                    <a:p>
                      <a:pPr algn="ctr" fontAlgn="base"/>
                      <a:r>
                        <a:rPr lang="es-MX" sz="1200" dirty="0">
                          <a:effectLst/>
                          <a:latin typeface="Comic Sans MS" panose="030F0702030302020204" pitchFamily="66" charset="0"/>
                        </a:rPr>
                        <a:t>*Generalidades</a:t>
                      </a:r>
                    </a:p>
                    <a:p>
                      <a:pPr algn="ctr" fontAlgn="base"/>
                      <a:r>
                        <a:rPr lang="es-MX" sz="1200" dirty="0">
                          <a:effectLst/>
                          <a:latin typeface="Comic Sans MS" panose="030F0702030302020204" pitchFamily="66" charset="0"/>
                        </a:rPr>
                        <a:t>*Desarrollo del tema</a:t>
                      </a:r>
                    </a:p>
                    <a:p>
                      <a:pPr algn="ctr" fontAlgn="base"/>
                      <a:r>
                        <a:rPr lang="es-MX" sz="1200" dirty="0">
                          <a:effectLst/>
                          <a:latin typeface="Comic Sans MS" panose="030F0702030302020204" pitchFamily="66" charset="0"/>
                        </a:rPr>
                        <a:t>*Conclusiones</a:t>
                      </a:r>
                    </a:p>
                    <a:p>
                      <a:pPr algn="ctr" fontAlgn="base"/>
                      <a:r>
                        <a:rPr lang="es-MX" sz="1200" dirty="0">
                          <a:effectLst/>
                          <a:latin typeface="Comic Sans MS" panose="030F0702030302020204" pitchFamily="66" charset="0"/>
                        </a:rPr>
                        <a:t>*Bibliografía</a:t>
                      </a:r>
                    </a:p>
                    <a:p>
                      <a:pPr algn="ctr" fontAlgn="base"/>
                      <a:r>
                        <a:rPr lang="es-MX" sz="1200" dirty="0">
                          <a:effectLst/>
                          <a:latin typeface="Comic Sans MS" panose="030F0702030302020204" pitchFamily="66" charset="0"/>
                        </a:rPr>
                        <a:t>*Anexos</a:t>
                      </a:r>
                    </a:p>
                  </a:txBody>
                  <a:tcPr marL="0" marR="95250" marT="57150" marB="57150" anchor="ctr">
                    <a:solidFill>
                      <a:schemeClr val="accent5">
                        <a:lumMod val="40000"/>
                        <a:lumOff val="60000"/>
                      </a:schemeClr>
                    </a:solidFill>
                  </a:tcPr>
                </a:tc>
                <a:tc>
                  <a:txBody>
                    <a:bodyPr/>
                    <a:lstStyle/>
                    <a:p>
                      <a:pPr algn="ctr" fontAlgn="base"/>
                      <a:r>
                        <a:rPr lang="es-MX" sz="1200" dirty="0">
                          <a:effectLst/>
                          <a:latin typeface="Comic Sans MS" panose="030F0702030302020204" pitchFamily="66" charset="0"/>
                        </a:rPr>
                        <a:t>Algunas de sus exigencias: el uso de lenguaje objetivo y preciso; la utilización de términos técnicos y un registro formal, y, en lo posible, el uso de la tercera persona y de verbos en modo indicativo.  </a:t>
                      </a:r>
                    </a:p>
                  </a:txBody>
                  <a:tcPr marL="0" marR="95250" marT="57150" marB="57150" anchor="ctr">
                    <a:solidFill>
                      <a:schemeClr val="accent5">
                        <a:lumMod val="40000"/>
                        <a:lumOff val="60000"/>
                      </a:schemeClr>
                    </a:solidFill>
                  </a:tcPr>
                </a:tc>
                <a:extLst>
                  <a:ext uri="{0D108BD9-81ED-4DB2-BD59-A6C34878D82A}">
                    <a16:rowId xmlns:a16="http://schemas.microsoft.com/office/drawing/2014/main" val="715991466"/>
                  </a:ext>
                </a:extLst>
              </a:tr>
              <a:tr h="1971292">
                <a:tc>
                  <a:txBody>
                    <a:bodyPr/>
                    <a:lstStyle/>
                    <a:p>
                      <a:pPr algn="ctr" fontAlgn="base"/>
                      <a:r>
                        <a:rPr lang="es-MX" sz="4400" dirty="0">
                          <a:effectLst/>
                          <a:latin typeface="Comic Sans MS" panose="030F0702030302020204" pitchFamily="66" charset="0"/>
                        </a:rPr>
                        <a:t>Reseñas</a:t>
                      </a:r>
                    </a:p>
                  </a:txBody>
                  <a:tcPr marL="0" marR="95250" marT="57150" marB="57150" anchor="ctr">
                    <a:solidFill>
                      <a:schemeClr val="accent4">
                        <a:lumMod val="40000"/>
                        <a:lumOff val="60000"/>
                      </a:schemeClr>
                    </a:solidFill>
                  </a:tcPr>
                </a:tc>
                <a:tc>
                  <a:txBody>
                    <a:bodyPr/>
                    <a:lstStyle/>
                    <a:p>
                      <a:pPr algn="ctr" fontAlgn="base"/>
                      <a:r>
                        <a:rPr lang="es-MX" sz="1200" dirty="0">
                          <a:effectLst/>
                          <a:latin typeface="Comic Sans MS" panose="030F0702030302020204" pitchFamily="66" charset="0"/>
                        </a:rPr>
                        <a:t>Es donde se describe o resume alguna nota, aspecto o hecho más distintivo de un texto o algún contenido audiovisual (imagen) o escrito, permitiendo, de este modo, conocerlo con mayor profundidad. Es un escrito breve que intenta dar una visión panorámica y, a la vez, crítica, sobre </a:t>
                      </a:r>
                      <a:r>
                        <a:rPr lang="es-MX" sz="1200" dirty="0" err="1">
                          <a:effectLst/>
                          <a:latin typeface="Comic Sans MS" panose="030F0702030302020204" pitchFamily="66" charset="0"/>
                        </a:rPr>
                        <a:t>algo.Una</a:t>
                      </a:r>
                      <a:r>
                        <a:rPr lang="es-MX" sz="1200" dirty="0">
                          <a:effectLst/>
                          <a:latin typeface="Comic Sans MS" panose="030F0702030302020204" pitchFamily="66" charset="0"/>
                        </a:rPr>
                        <a:t> buena reseña, necesariamente, debe reflejar la interpretación y evaluación crítica de quien la realiza.</a:t>
                      </a:r>
                    </a:p>
                  </a:txBody>
                  <a:tcPr marL="0" marR="95250" marT="57150" marB="57150" anchor="ctr">
                    <a:solidFill>
                      <a:schemeClr val="accent4">
                        <a:lumMod val="40000"/>
                        <a:lumOff val="60000"/>
                      </a:schemeClr>
                    </a:solidFill>
                  </a:tcPr>
                </a:tc>
                <a:tc>
                  <a:txBody>
                    <a:bodyPr/>
                    <a:lstStyle/>
                    <a:p>
                      <a:pPr algn="ctr" fontAlgn="base"/>
                      <a:r>
                        <a:rPr lang="es-MX" sz="1200" dirty="0">
                          <a:effectLst/>
                          <a:latin typeface="Comic Sans MS" panose="030F0702030302020204" pitchFamily="66" charset="0"/>
                        </a:rPr>
                        <a:t>*Introducción*Resumen expositivo*Comentario crítico</a:t>
                      </a:r>
                    </a:p>
                    <a:p>
                      <a:pPr algn="ctr" fontAlgn="base"/>
                      <a:r>
                        <a:rPr lang="es-MX" sz="1200" dirty="0">
                          <a:effectLst/>
                          <a:latin typeface="Comic Sans MS" panose="030F0702030302020204" pitchFamily="66" charset="0"/>
                        </a:rPr>
                        <a:t>*Conclusión</a:t>
                      </a:r>
                    </a:p>
                  </a:txBody>
                  <a:tcPr marL="0" marR="95250" marT="57150" marB="57150" anchor="ctr">
                    <a:solidFill>
                      <a:schemeClr val="accent4">
                        <a:lumMod val="40000"/>
                        <a:lumOff val="60000"/>
                      </a:schemeClr>
                    </a:solidFill>
                  </a:tcPr>
                </a:tc>
                <a:tc>
                  <a:txBody>
                    <a:bodyPr/>
                    <a:lstStyle/>
                    <a:p>
                      <a:pPr algn="ctr" fontAlgn="base"/>
                      <a:r>
                        <a:rPr lang="es-MX" sz="1200" dirty="0">
                          <a:effectLst/>
                          <a:latin typeface="Comic Sans MS" panose="030F0702030302020204" pitchFamily="66" charset="0"/>
                        </a:rPr>
                        <a:t>*Pertenece a los géneros de opinión.*Se  organiza siguiendo una estructura argumentativa.*Comienza con la definición del objeto a tratar, continúa con la toma de posición (que justifica ya sea contrastando con diversos  argumentos o a través de opiniones personales), y cierra reafirmando la posición adoptada</a:t>
                      </a:r>
                    </a:p>
                  </a:txBody>
                  <a:tcPr marL="0" marR="95250" marT="57150" marB="57150" anchor="ctr">
                    <a:solidFill>
                      <a:schemeClr val="accent4">
                        <a:lumMod val="40000"/>
                        <a:lumOff val="60000"/>
                      </a:schemeClr>
                    </a:solidFill>
                  </a:tcPr>
                </a:tc>
                <a:extLst>
                  <a:ext uri="{0D108BD9-81ED-4DB2-BD59-A6C34878D82A}">
                    <a16:rowId xmlns:a16="http://schemas.microsoft.com/office/drawing/2014/main" val="2020821150"/>
                  </a:ext>
                </a:extLst>
              </a:tr>
            </a:tbl>
          </a:graphicData>
        </a:graphic>
      </p:graphicFrame>
    </p:spTree>
    <p:extLst>
      <p:ext uri="{BB962C8B-B14F-4D97-AF65-F5344CB8AC3E}">
        <p14:creationId xmlns:p14="http://schemas.microsoft.com/office/powerpoint/2010/main" val="823916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DB3C1919-ECF7-40C5-99C4-4F630D4DC61E}"/>
              </a:ext>
            </a:extLst>
          </p:cNvPr>
          <p:cNvGraphicFramePr>
            <a:graphicFrameLocks noGrp="1"/>
          </p:cNvGraphicFramePr>
          <p:nvPr>
            <p:extLst>
              <p:ext uri="{D42A27DB-BD31-4B8C-83A1-F6EECF244321}">
                <p14:modId xmlns:p14="http://schemas.microsoft.com/office/powerpoint/2010/main" val="1359467471"/>
              </p:ext>
            </p:extLst>
          </p:nvPr>
        </p:nvGraphicFramePr>
        <p:xfrm>
          <a:off x="0" y="937260"/>
          <a:ext cx="12192000" cy="4617720"/>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3955581009"/>
                    </a:ext>
                  </a:extLst>
                </a:gridCol>
                <a:gridCol w="3048000">
                  <a:extLst>
                    <a:ext uri="{9D8B030D-6E8A-4147-A177-3AD203B41FA5}">
                      <a16:colId xmlns:a16="http://schemas.microsoft.com/office/drawing/2014/main" val="859606981"/>
                    </a:ext>
                  </a:extLst>
                </a:gridCol>
                <a:gridCol w="3048000">
                  <a:extLst>
                    <a:ext uri="{9D8B030D-6E8A-4147-A177-3AD203B41FA5}">
                      <a16:colId xmlns:a16="http://schemas.microsoft.com/office/drawing/2014/main" val="2186276597"/>
                    </a:ext>
                  </a:extLst>
                </a:gridCol>
                <a:gridCol w="3048000">
                  <a:extLst>
                    <a:ext uri="{9D8B030D-6E8A-4147-A177-3AD203B41FA5}">
                      <a16:colId xmlns:a16="http://schemas.microsoft.com/office/drawing/2014/main" val="1365497742"/>
                    </a:ext>
                  </a:extLst>
                </a:gridCol>
              </a:tblGrid>
              <a:tr h="370840">
                <a:tc>
                  <a:txBody>
                    <a:bodyPr/>
                    <a:lstStyle/>
                    <a:p>
                      <a:pPr algn="ctr" fontAlgn="base"/>
                      <a:r>
                        <a:rPr lang="es-MX" sz="5400" dirty="0">
                          <a:effectLst/>
                          <a:latin typeface="Comic Sans MS" panose="030F0702030302020204" pitchFamily="66" charset="0"/>
                        </a:rPr>
                        <a:t>Reportes</a:t>
                      </a:r>
                    </a:p>
                  </a:txBody>
                  <a:tcPr marL="0" marR="95250" marT="57150" marB="57150" anchor="ctr">
                    <a:solidFill>
                      <a:schemeClr val="accent3">
                        <a:lumMod val="40000"/>
                        <a:lumOff val="60000"/>
                      </a:schemeClr>
                    </a:solidFill>
                  </a:tcPr>
                </a:tc>
                <a:tc>
                  <a:txBody>
                    <a:bodyPr/>
                    <a:lstStyle/>
                    <a:p>
                      <a:pPr algn="ctr" fontAlgn="base"/>
                      <a:r>
                        <a:rPr lang="es-MX" sz="1200" dirty="0">
                          <a:effectLst/>
                          <a:latin typeface="Comic Sans MS" panose="030F0702030302020204" pitchFamily="66" charset="0"/>
                        </a:rPr>
                        <a:t>Es un documento donde se presenta el resultado de un  estudio en torno a un tema específico. Dicho estudio pretende dar respuesta a preguntas de indagación y con ello ampliar el conocimiento respecto a dicho tema. El reporte contiene información recabada de diferentes fuentes de información  a través de diversos medios como pueden ser: entrevistas, encuestas, observaciones, medios electrónicos, etc.</a:t>
                      </a:r>
                    </a:p>
                  </a:txBody>
                  <a:tcPr marL="0" marR="95250" marT="57150" marB="57150" anchor="ctr">
                    <a:solidFill>
                      <a:schemeClr val="accent3">
                        <a:lumMod val="40000"/>
                        <a:lumOff val="60000"/>
                      </a:schemeClr>
                    </a:solidFill>
                  </a:tcPr>
                </a:tc>
                <a:tc>
                  <a:txBody>
                    <a:bodyPr/>
                    <a:lstStyle/>
                    <a:p>
                      <a:pPr algn="ctr" fontAlgn="base"/>
                      <a:r>
                        <a:rPr lang="es-MX" sz="1200" dirty="0">
                          <a:effectLst/>
                          <a:latin typeface="Comic Sans MS" panose="030F0702030302020204" pitchFamily="66" charset="0"/>
                        </a:rPr>
                        <a:t>*Índice</a:t>
                      </a:r>
                    </a:p>
                    <a:p>
                      <a:pPr algn="ctr" fontAlgn="base"/>
                      <a:r>
                        <a:rPr lang="es-MX" sz="1200" dirty="0">
                          <a:effectLst/>
                          <a:latin typeface="Comic Sans MS" panose="030F0702030302020204" pitchFamily="66" charset="0"/>
                        </a:rPr>
                        <a:t>*Introducción</a:t>
                      </a:r>
                    </a:p>
                    <a:p>
                      <a:pPr algn="ctr" fontAlgn="base"/>
                      <a:r>
                        <a:rPr lang="es-MX" sz="1200" dirty="0">
                          <a:effectLst/>
                          <a:latin typeface="Comic Sans MS" panose="030F0702030302020204" pitchFamily="66" charset="0"/>
                        </a:rPr>
                        <a:t>*Contexto de la investigación</a:t>
                      </a:r>
                    </a:p>
                    <a:p>
                      <a:pPr algn="ctr" fontAlgn="base"/>
                      <a:r>
                        <a:rPr lang="es-MX" sz="1200" dirty="0">
                          <a:effectLst/>
                          <a:latin typeface="Comic Sans MS" panose="030F0702030302020204" pitchFamily="66" charset="0"/>
                        </a:rPr>
                        <a:t>*Metodología</a:t>
                      </a:r>
                    </a:p>
                    <a:p>
                      <a:pPr algn="ctr" fontAlgn="base"/>
                      <a:r>
                        <a:rPr lang="es-MX" sz="1200" dirty="0">
                          <a:effectLst/>
                          <a:latin typeface="Comic Sans MS" panose="030F0702030302020204" pitchFamily="66" charset="0"/>
                        </a:rPr>
                        <a:t>*Preguntas de indagación</a:t>
                      </a:r>
                    </a:p>
                    <a:p>
                      <a:pPr algn="ctr" fontAlgn="base"/>
                      <a:r>
                        <a:rPr lang="es-MX" sz="1200" dirty="0">
                          <a:effectLst/>
                          <a:latin typeface="Comic Sans MS" panose="030F0702030302020204" pitchFamily="66" charset="0"/>
                        </a:rPr>
                        <a:t>*Resultados</a:t>
                      </a:r>
                    </a:p>
                    <a:p>
                      <a:pPr algn="ctr" fontAlgn="base"/>
                      <a:r>
                        <a:rPr lang="es-MX" sz="1200" dirty="0">
                          <a:effectLst/>
                          <a:latin typeface="Comic Sans MS" panose="030F0702030302020204" pitchFamily="66" charset="0"/>
                        </a:rPr>
                        <a:t>*Conclusiones</a:t>
                      </a:r>
                    </a:p>
                    <a:p>
                      <a:pPr algn="ctr" fontAlgn="base"/>
                      <a:r>
                        <a:rPr lang="es-MX" sz="1200" dirty="0">
                          <a:effectLst/>
                          <a:latin typeface="Comic Sans MS" panose="030F0702030302020204" pitchFamily="66" charset="0"/>
                        </a:rPr>
                        <a:t>*Bibliografía</a:t>
                      </a:r>
                    </a:p>
                    <a:p>
                      <a:pPr algn="ctr" fontAlgn="base"/>
                      <a:r>
                        <a:rPr lang="es-MX" sz="1200" dirty="0">
                          <a:effectLst/>
                          <a:latin typeface="Comic Sans MS" panose="030F0702030302020204" pitchFamily="66" charset="0"/>
                        </a:rPr>
                        <a:t>*Anexos</a:t>
                      </a:r>
                    </a:p>
                  </a:txBody>
                  <a:tcPr marL="0" marR="95250" marT="57150" marB="57150" anchor="ctr">
                    <a:solidFill>
                      <a:schemeClr val="accent3">
                        <a:lumMod val="40000"/>
                        <a:lumOff val="60000"/>
                      </a:schemeClr>
                    </a:solidFill>
                  </a:tcPr>
                </a:tc>
                <a:tc>
                  <a:txBody>
                    <a:bodyPr/>
                    <a:lstStyle/>
                    <a:p>
                      <a:pPr algn="ctr" fontAlgn="base"/>
                      <a:r>
                        <a:rPr lang="es-MX" sz="1200" dirty="0">
                          <a:effectLst/>
                          <a:latin typeface="Comic Sans MS" panose="030F0702030302020204" pitchFamily="66" charset="0"/>
                        </a:rPr>
                        <a:t>Debe tener un orden lógico, ser claro y preciso en las ideas, tener una buena presentación. Debe respaldar la información presentada a partir de argumentos, reflexiones y referencias a fuentes serias que validen lo que se afirme.    </a:t>
                      </a:r>
                    </a:p>
                  </a:txBody>
                  <a:tcPr marL="0" marR="95250" marT="57150" marB="57150" anchor="ctr">
                    <a:solidFill>
                      <a:schemeClr val="accent3">
                        <a:lumMod val="40000"/>
                        <a:lumOff val="60000"/>
                      </a:schemeClr>
                    </a:solidFill>
                  </a:tcPr>
                </a:tc>
                <a:extLst>
                  <a:ext uri="{0D108BD9-81ED-4DB2-BD59-A6C34878D82A}">
                    <a16:rowId xmlns:a16="http://schemas.microsoft.com/office/drawing/2014/main" val="3035089177"/>
                  </a:ext>
                </a:extLst>
              </a:tr>
              <a:tr h="370840">
                <a:tc>
                  <a:txBody>
                    <a:bodyPr/>
                    <a:lstStyle/>
                    <a:p>
                      <a:pPr algn="ctr" fontAlgn="base"/>
                      <a:r>
                        <a:rPr lang="es-MX" sz="5400" dirty="0">
                          <a:effectLst/>
                          <a:latin typeface="Comic Sans MS" panose="030F0702030302020204" pitchFamily="66" charset="0"/>
                        </a:rPr>
                        <a:t>Tesis</a:t>
                      </a:r>
                    </a:p>
                  </a:txBody>
                  <a:tcPr marL="0" marR="95250" marT="57150" marB="57150" anchor="ctr">
                    <a:solidFill>
                      <a:schemeClr val="accent2">
                        <a:lumMod val="40000"/>
                        <a:lumOff val="60000"/>
                      </a:schemeClr>
                    </a:solidFill>
                  </a:tcPr>
                </a:tc>
                <a:tc>
                  <a:txBody>
                    <a:bodyPr/>
                    <a:lstStyle/>
                    <a:p>
                      <a:pPr algn="ctr" fontAlgn="base"/>
                      <a:r>
                        <a:rPr lang="es-MX" sz="1200" dirty="0">
                          <a:effectLst/>
                          <a:latin typeface="Comic Sans MS" panose="030F0702030302020204" pitchFamily="66" charset="0"/>
                        </a:rPr>
                        <a:t>“Es la disertación escrita presentada para obtener el título de licenciatura, maestría o de doctorado” según (UMSNH), generalmente este trabajo se presenta al concluir los estudios, pero que se  puede empezar en los últimos semestres. Una de las finalidades principales por las que se exige la elaboración de una tesis al término de los estudios universitarios es  por qué ésta es la demostración de que el futuro profesionista  está apto  para incorporarse al mercado laboral</a:t>
                      </a:r>
                    </a:p>
                  </a:txBody>
                  <a:tcPr marL="0" marR="95250" marT="57150" marB="57150" anchor="ctr">
                    <a:solidFill>
                      <a:schemeClr val="accent2">
                        <a:lumMod val="40000"/>
                        <a:lumOff val="60000"/>
                      </a:schemeClr>
                    </a:solidFill>
                  </a:tcPr>
                </a:tc>
                <a:tc>
                  <a:txBody>
                    <a:bodyPr/>
                    <a:lstStyle/>
                    <a:p>
                      <a:pPr algn="ctr" fontAlgn="base"/>
                      <a:r>
                        <a:rPr lang="es-MX" sz="1200" dirty="0">
                          <a:effectLst/>
                          <a:latin typeface="Comic Sans MS" panose="030F0702030302020204" pitchFamily="66" charset="0"/>
                        </a:rPr>
                        <a:t>*Agradecimientos o dedicatoria (opcional)</a:t>
                      </a:r>
                    </a:p>
                    <a:p>
                      <a:pPr algn="ctr" fontAlgn="base"/>
                      <a:r>
                        <a:rPr lang="es-MX" sz="1200" dirty="0">
                          <a:effectLst/>
                          <a:latin typeface="Comic Sans MS" panose="030F0702030302020204" pitchFamily="66" charset="0"/>
                        </a:rPr>
                        <a:t>*Título (potada)</a:t>
                      </a:r>
                    </a:p>
                    <a:p>
                      <a:pPr algn="ctr" fontAlgn="base"/>
                      <a:r>
                        <a:rPr lang="es-MX" sz="1200" dirty="0">
                          <a:effectLst/>
                          <a:latin typeface="Comic Sans MS" panose="030F0702030302020204" pitchFamily="66" charset="0"/>
                        </a:rPr>
                        <a:t>*Resumen</a:t>
                      </a:r>
                    </a:p>
                    <a:p>
                      <a:pPr algn="ctr" fontAlgn="base"/>
                      <a:r>
                        <a:rPr lang="es-MX" sz="1200" dirty="0">
                          <a:effectLst/>
                          <a:latin typeface="Comic Sans MS" panose="030F0702030302020204" pitchFamily="66" charset="0"/>
                        </a:rPr>
                        <a:t>*Contenido</a:t>
                      </a:r>
                    </a:p>
                    <a:p>
                      <a:pPr algn="ctr" fontAlgn="base"/>
                      <a:r>
                        <a:rPr lang="es-MX" sz="1200" dirty="0">
                          <a:effectLst/>
                          <a:latin typeface="Comic Sans MS" panose="030F0702030302020204" pitchFamily="66" charset="0"/>
                        </a:rPr>
                        <a:t>*Índice de cuadros, gráficos y figuras</a:t>
                      </a:r>
                    </a:p>
                    <a:p>
                      <a:pPr algn="ctr" fontAlgn="base"/>
                      <a:r>
                        <a:rPr lang="es-MX" sz="1200" dirty="0">
                          <a:effectLst/>
                          <a:latin typeface="Comic Sans MS" panose="030F0702030302020204" pitchFamily="66" charset="0"/>
                        </a:rPr>
                        <a:t>*Introducción</a:t>
                      </a:r>
                    </a:p>
                    <a:p>
                      <a:pPr algn="ctr" fontAlgn="base"/>
                      <a:r>
                        <a:rPr lang="es-MX" sz="1200" dirty="0">
                          <a:effectLst/>
                          <a:latin typeface="Comic Sans MS" panose="030F0702030302020204" pitchFamily="66" charset="0"/>
                        </a:rPr>
                        <a:t>*Fundamento teórico</a:t>
                      </a:r>
                    </a:p>
                    <a:p>
                      <a:pPr algn="ctr" fontAlgn="base"/>
                      <a:r>
                        <a:rPr lang="es-MX" sz="1200" dirty="0">
                          <a:effectLst/>
                          <a:latin typeface="Comic Sans MS" panose="030F0702030302020204" pitchFamily="66" charset="0"/>
                        </a:rPr>
                        <a:t>*Procedimiento</a:t>
                      </a:r>
                    </a:p>
                    <a:p>
                      <a:pPr algn="ctr" fontAlgn="base"/>
                      <a:r>
                        <a:rPr lang="es-MX" sz="1200" dirty="0">
                          <a:effectLst/>
                          <a:latin typeface="Comic Sans MS" panose="030F0702030302020204" pitchFamily="66" charset="0"/>
                        </a:rPr>
                        <a:t>*Evaluación o impacto económico</a:t>
                      </a:r>
                    </a:p>
                    <a:p>
                      <a:pPr algn="ctr" fontAlgn="base"/>
                      <a:r>
                        <a:rPr lang="es-MX" sz="1200" dirty="0">
                          <a:effectLst/>
                          <a:latin typeface="Comic Sans MS" panose="030F0702030302020204" pitchFamily="66" charset="0"/>
                        </a:rPr>
                        <a:t>*Conclusiones y recomendaciones</a:t>
                      </a:r>
                    </a:p>
                    <a:p>
                      <a:pPr algn="ctr" fontAlgn="base"/>
                      <a:r>
                        <a:rPr lang="es-MX" sz="1200" dirty="0">
                          <a:effectLst/>
                          <a:latin typeface="Comic Sans MS" panose="030F0702030302020204" pitchFamily="66" charset="0"/>
                        </a:rPr>
                        <a:t>*Bibliografía</a:t>
                      </a:r>
                    </a:p>
                  </a:txBody>
                  <a:tcPr marL="0" marR="95250" marT="57150" marB="57150" anchor="ctr">
                    <a:solidFill>
                      <a:schemeClr val="accent2">
                        <a:lumMod val="40000"/>
                        <a:lumOff val="60000"/>
                      </a:schemeClr>
                    </a:solidFill>
                  </a:tcPr>
                </a:tc>
                <a:tc>
                  <a:txBody>
                    <a:bodyPr/>
                    <a:lstStyle/>
                    <a:p>
                      <a:pPr algn="ctr"/>
                      <a:r>
                        <a:rPr lang="es-MX" sz="1200" dirty="0">
                          <a:latin typeface="Comic Sans MS" panose="030F0702030302020204" pitchFamily="66" charset="0"/>
                        </a:rPr>
                        <a:t>La investigación debe ser delimitada sobre qué ha de estudiarse, sobre todo de las cosas que no se han dicho o estudiado del objeto. </a:t>
                      </a:r>
                    </a:p>
                  </a:txBody>
                  <a:tcPr anchor="ctr">
                    <a:solidFill>
                      <a:schemeClr val="accent2">
                        <a:lumMod val="40000"/>
                        <a:lumOff val="60000"/>
                      </a:schemeClr>
                    </a:solidFill>
                  </a:tcPr>
                </a:tc>
                <a:extLst>
                  <a:ext uri="{0D108BD9-81ED-4DB2-BD59-A6C34878D82A}">
                    <a16:rowId xmlns:a16="http://schemas.microsoft.com/office/drawing/2014/main" val="1193563820"/>
                  </a:ext>
                </a:extLst>
              </a:tr>
            </a:tbl>
          </a:graphicData>
        </a:graphic>
      </p:graphicFrame>
    </p:spTree>
    <p:extLst>
      <p:ext uri="{BB962C8B-B14F-4D97-AF65-F5344CB8AC3E}">
        <p14:creationId xmlns:p14="http://schemas.microsoft.com/office/powerpoint/2010/main" val="398976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93D69C88-6AAC-4AA5-9038-03035C2D99FC}"/>
              </a:ext>
            </a:extLst>
          </p:cNvPr>
          <p:cNvGraphicFramePr>
            <a:graphicFrameLocks noGrp="1"/>
          </p:cNvGraphicFramePr>
          <p:nvPr>
            <p:ph idx="1"/>
            <p:extLst>
              <p:ext uri="{D42A27DB-BD31-4B8C-83A1-F6EECF244321}">
                <p14:modId xmlns:p14="http://schemas.microsoft.com/office/powerpoint/2010/main" val="4118371689"/>
              </p:ext>
            </p:extLst>
          </p:nvPr>
        </p:nvGraphicFramePr>
        <p:xfrm>
          <a:off x="0" y="571500"/>
          <a:ext cx="12192000" cy="5349240"/>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946946107"/>
                    </a:ext>
                  </a:extLst>
                </a:gridCol>
                <a:gridCol w="3048000">
                  <a:extLst>
                    <a:ext uri="{9D8B030D-6E8A-4147-A177-3AD203B41FA5}">
                      <a16:colId xmlns:a16="http://schemas.microsoft.com/office/drawing/2014/main" val="4080659199"/>
                    </a:ext>
                  </a:extLst>
                </a:gridCol>
                <a:gridCol w="3048000">
                  <a:extLst>
                    <a:ext uri="{9D8B030D-6E8A-4147-A177-3AD203B41FA5}">
                      <a16:colId xmlns:a16="http://schemas.microsoft.com/office/drawing/2014/main" val="2104012555"/>
                    </a:ext>
                  </a:extLst>
                </a:gridCol>
                <a:gridCol w="3048000">
                  <a:extLst>
                    <a:ext uri="{9D8B030D-6E8A-4147-A177-3AD203B41FA5}">
                      <a16:colId xmlns:a16="http://schemas.microsoft.com/office/drawing/2014/main" val="4097066980"/>
                    </a:ext>
                  </a:extLst>
                </a:gridCol>
              </a:tblGrid>
              <a:tr h="370840">
                <a:tc>
                  <a:txBody>
                    <a:bodyPr/>
                    <a:lstStyle/>
                    <a:p>
                      <a:pPr algn="ctr" fontAlgn="base"/>
                      <a:r>
                        <a:rPr lang="es-MX" sz="3600" dirty="0">
                          <a:effectLst/>
                          <a:latin typeface="Comic Sans MS" panose="030F0702030302020204" pitchFamily="66" charset="0"/>
                        </a:rPr>
                        <a:t>Protocolo de investigación</a:t>
                      </a:r>
                    </a:p>
                  </a:txBody>
                  <a:tcPr marL="0" marR="95250" marT="57150" marB="57150" anchor="ctr">
                    <a:solidFill>
                      <a:schemeClr val="accent1">
                        <a:lumMod val="40000"/>
                        <a:lumOff val="60000"/>
                      </a:schemeClr>
                    </a:solidFill>
                  </a:tcPr>
                </a:tc>
                <a:tc>
                  <a:txBody>
                    <a:bodyPr/>
                    <a:lstStyle/>
                    <a:p>
                      <a:pPr algn="ctr" fontAlgn="base"/>
                      <a:r>
                        <a:rPr lang="es-MX" sz="1200" dirty="0">
                          <a:effectLst/>
                          <a:latin typeface="Comic Sans MS" panose="030F0702030302020204" pitchFamily="66" charset="0"/>
                        </a:rPr>
                        <a:t>Debe existir en cualquier trabajo de investigación, ya que es el documento que describe las hipótesis a investigar, los objetivos del trabajo, fundamentos, diseño, metodología, consideraciones estadísticas, participantes, calendario de evolución, organización y supervisión. </a:t>
                      </a:r>
                    </a:p>
                  </a:txBody>
                  <a:tcPr marL="0" marR="95250" marT="57150" marB="57150" anchor="ctr">
                    <a:solidFill>
                      <a:schemeClr val="accent1">
                        <a:lumMod val="40000"/>
                        <a:lumOff val="60000"/>
                      </a:schemeClr>
                    </a:solidFill>
                  </a:tcPr>
                </a:tc>
                <a:tc>
                  <a:txBody>
                    <a:bodyPr/>
                    <a:lstStyle/>
                    <a:p>
                      <a:pPr algn="ctr" fontAlgn="base"/>
                      <a:r>
                        <a:rPr lang="es-MX" sz="1200" dirty="0">
                          <a:effectLst/>
                          <a:latin typeface="Comic Sans MS" panose="030F0702030302020204" pitchFamily="66" charset="0"/>
                        </a:rPr>
                        <a:t>*Título de la investigación*Resumen</a:t>
                      </a:r>
                    </a:p>
                    <a:p>
                      <a:pPr algn="ctr" fontAlgn="base"/>
                      <a:r>
                        <a:rPr lang="es-MX" sz="1200" dirty="0">
                          <a:effectLst/>
                          <a:latin typeface="Comic Sans MS" panose="030F0702030302020204" pitchFamily="66" charset="0"/>
                        </a:rPr>
                        <a:t>*Planteamiento del problema</a:t>
                      </a:r>
                    </a:p>
                    <a:p>
                      <a:pPr algn="ctr" fontAlgn="base"/>
                      <a:r>
                        <a:rPr lang="es-MX" sz="1200" dirty="0">
                          <a:effectLst/>
                          <a:latin typeface="Comic Sans MS" panose="030F0702030302020204" pitchFamily="66" charset="0"/>
                        </a:rPr>
                        <a:t>*Justificación</a:t>
                      </a:r>
                    </a:p>
                    <a:p>
                      <a:pPr algn="ctr" fontAlgn="base"/>
                      <a:r>
                        <a:rPr lang="es-MX" sz="1200" dirty="0">
                          <a:effectLst/>
                          <a:latin typeface="Comic Sans MS" panose="030F0702030302020204" pitchFamily="66" charset="0"/>
                        </a:rPr>
                        <a:t>*Fundamento teórico</a:t>
                      </a:r>
                    </a:p>
                    <a:p>
                      <a:pPr algn="ctr" fontAlgn="base"/>
                      <a:r>
                        <a:rPr lang="es-MX" sz="1200" dirty="0">
                          <a:effectLst/>
                          <a:latin typeface="Comic Sans MS" panose="030F0702030302020204" pitchFamily="66" charset="0"/>
                        </a:rPr>
                        <a:t>*Objetivos de la investigación</a:t>
                      </a:r>
                    </a:p>
                    <a:p>
                      <a:pPr algn="ctr" fontAlgn="base"/>
                      <a:r>
                        <a:rPr lang="es-MX" sz="1200" dirty="0">
                          <a:effectLst/>
                          <a:latin typeface="Comic Sans MS" panose="030F0702030302020204" pitchFamily="66" charset="0"/>
                        </a:rPr>
                        <a:t>*Metodología</a:t>
                      </a:r>
                    </a:p>
                    <a:p>
                      <a:pPr algn="ctr" fontAlgn="base"/>
                      <a:r>
                        <a:rPr lang="es-MX" sz="1200" dirty="0">
                          <a:effectLst/>
                          <a:latin typeface="Comic Sans MS" panose="030F0702030302020204" pitchFamily="66" charset="0"/>
                        </a:rPr>
                        <a:t>*Cronograma</a:t>
                      </a:r>
                    </a:p>
                    <a:p>
                      <a:pPr algn="ctr" fontAlgn="base"/>
                      <a:r>
                        <a:rPr lang="es-MX" sz="1200" dirty="0">
                          <a:effectLst/>
                          <a:latin typeface="Comic Sans MS" panose="030F0702030302020204" pitchFamily="66" charset="0"/>
                        </a:rPr>
                        <a:t>*Presupuesto</a:t>
                      </a:r>
                    </a:p>
                    <a:p>
                      <a:pPr algn="ctr" fontAlgn="base"/>
                      <a:r>
                        <a:rPr lang="es-MX" sz="1200" dirty="0">
                          <a:effectLst/>
                          <a:latin typeface="Comic Sans MS" panose="030F0702030302020204" pitchFamily="66" charset="0"/>
                        </a:rPr>
                        <a:t>*Plan de análisis de los resultados</a:t>
                      </a:r>
                    </a:p>
                    <a:p>
                      <a:pPr algn="ctr" fontAlgn="base"/>
                      <a:r>
                        <a:rPr lang="es-MX" sz="1200" dirty="0">
                          <a:effectLst/>
                          <a:latin typeface="Comic Sans MS" panose="030F0702030302020204" pitchFamily="66" charset="0"/>
                        </a:rPr>
                        <a:t>*Métodos y modelos de análisis de los datos según tipo de variables</a:t>
                      </a:r>
                    </a:p>
                    <a:p>
                      <a:pPr algn="ctr" fontAlgn="base"/>
                      <a:r>
                        <a:rPr lang="es-MX" sz="1200" dirty="0">
                          <a:effectLst/>
                          <a:latin typeface="Comic Sans MS" panose="030F0702030302020204" pitchFamily="66" charset="0"/>
                        </a:rPr>
                        <a:t>*Programas a utilizar para análisis de datos</a:t>
                      </a:r>
                    </a:p>
                    <a:p>
                      <a:pPr algn="ctr" fontAlgn="base"/>
                      <a:r>
                        <a:rPr lang="es-MX" sz="1200" dirty="0">
                          <a:effectLst/>
                          <a:latin typeface="Comic Sans MS" panose="030F0702030302020204" pitchFamily="66" charset="0"/>
                        </a:rPr>
                        <a:t>*Referencias bibliográficas</a:t>
                      </a:r>
                    </a:p>
                    <a:p>
                      <a:pPr algn="ctr" fontAlgn="base"/>
                      <a:r>
                        <a:rPr lang="es-MX" sz="1200" dirty="0">
                          <a:effectLst/>
                          <a:latin typeface="Comic Sans MS" panose="030F0702030302020204" pitchFamily="66" charset="0"/>
                        </a:rPr>
                        <a:t>*Anexos</a:t>
                      </a:r>
                    </a:p>
                  </a:txBody>
                  <a:tcPr marL="0" marR="95250" marT="57150" marB="57150" anchor="ctr">
                    <a:solidFill>
                      <a:schemeClr val="accent1">
                        <a:lumMod val="40000"/>
                        <a:lumOff val="60000"/>
                      </a:schemeClr>
                    </a:solidFill>
                  </a:tcPr>
                </a:tc>
                <a:tc>
                  <a:txBody>
                    <a:bodyPr/>
                    <a:lstStyle/>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p>
                      <a:pPr algn="ctr" fontAlgn="base"/>
                      <a:r>
                        <a:rPr lang="es-MX" sz="1200" dirty="0">
                          <a:effectLst/>
                          <a:latin typeface="Comic Sans MS" panose="030F0702030302020204" pitchFamily="66" charset="0"/>
                        </a:rPr>
                        <a:t> </a:t>
                      </a:r>
                    </a:p>
                  </a:txBody>
                  <a:tcPr marL="0" marR="95250" marT="57150" marB="57150" anchor="ctr">
                    <a:solidFill>
                      <a:schemeClr val="accent1">
                        <a:lumMod val="40000"/>
                        <a:lumOff val="60000"/>
                      </a:schemeClr>
                    </a:solidFill>
                  </a:tcPr>
                </a:tc>
                <a:extLst>
                  <a:ext uri="{0D108BD9-81ED-4DB2-BD59-A6C34878D82A}">
                    <a16:rowId xmlns:a16="http://schemas.microsoft.com/office/drawing/2014/main" val="3442327265"/>
                  </a:ext>
                </a:extLst>
              </a:tr>
              <a:tr h="370840">
                <a:tc>
                  <a:txBody>
                    <a:bodyPr/>
                    <a:lstStyle/>
                    <a:p>
                      <a:pPr algn="ctr" fontAlgn="base"/>
                      <a:r>
                        <a:rPr lang="es-MX" sz="3600" dirty="0">
                          <a:effectLst/>
                          <a:latin typeface="Comic Sans MS" panose="030F0702030302020204" pitchFamily="66" charset="0"/>
                        </a:rPr>
                        <a:t>Informe de investigación </a:t>
                      </a:r>
                    </a:p>
                  </a:txBody>
                  <a:tcPr marL="0" marR="95250" marT="57150" marB="57150" anchor="ctr">
                    <a:solidFill>
                      <a:schemeClr val="tx2">
                        <a:lumMod val="40000"/>
                        <a:lumOff val="60000"/>
                      </a:schemeClr>
                    </a:solidFill>
                  </a:tcPr>
                </a:tc>
                <a:tc>
                  <a:txBody>
                    <a:bodyPr/>
                    <a:lstStyle/>
                    <a:p>
                      <a:pPr algn="ctr" fontAlgn="base"/>
                      <a:r>
                        <a:rPr lang="es-MX" sz="1200" dirty="0">
                          <a:effectLst/>
                          <a:latin typeface="Comic Sans MS" panose="030F0702030302020204" pitchFamily="66" charset="0"/>
                        </a:rPr>
                        <a:t>Es un documento elaborado en su totalidad por el investigador, utilizando la bibliografía, documentos y páginas de internet necesarias.  </a:t>
                      </a:r>
                    </a:p>
                  </a:txBody>
                  <a:tcPr marL="0" marR="95250" marT="57150" marB="57150" anchor="ctr">
                    <a:solidFill>
                      <a:schemeClr val="tx2">
                        <a:lumMod val="40000"/>
                        <a:lumOff val="60000"/>
                      </a:schemeClr>
                    </a:solidFill>
                  </a:tcPr>
                </a:tc>
                <a:tc>
                  <a:txBody>
                    <a:bodyPr/>
                    <a:lstStyle/>
                    <a:p>
                      <a:pPr algn="ctr" fontAlgn="base"/>
                      <a:r>
                        <a:rPr lang="es-MX" sz="1200" dirty="0">
                          <a:effectLst/>
                          <a:latin typeface="Comic Sans MS" panose="030F0702030302020204" pitchFamily="66" charset="0"/>
                        </a:rPr>
                        <a:t>*Portada*Contraportada</a:t>
                      </a:r>
                    </a:p>
                    <a:p>
                      <a:pPr algn="ctr" fontAlgn="base"/>
                      <a:r>
                        <a:rPr lang="es-MX" sz="1200" dirty="0">
                          <a:effectLst/>
                          <a:latin typeface="Comic Sans MS" panose="030F0702030302020204" pitchFamily="66" charset="0"/>
                        </a:rPr>
                        <a:t>*Objetivo del trabajo</a:t>
                      </a:r>
                    </a:p>
                    <a:p>
                      <a:pPr algn="ctr" fontAlgn="base"/>
                      <a:r>
                        <a:rPr lang="es-MX" sz="1200" dirty="0">
                          <a:effectLst/>
                          <a:latin typeface="Comic Sans MS" panose="030F0702030302020204" pitchFamily="66" charset="0"/>
                        </a:rPr>
                        <a:t>*Índice</a:t>
                      </a:r>
                    </a:p>
                    <a:p>
                      <a:pPr algn="ctr" fontAlgn="base"/>
                      <a:r>
                        <a:rPr lang="es-MX" sz="1200" dirty="0">
                          <a:effectLst/>
                          <a:latin typeface="Comic Sans MS" panose="030F0702030302020204" pitchFamily="66" charset="0"/>
                        </a:rPr>
                        <a:t>*Introducción</a:t>
                      </a:r>
                    </a:p>
                    <a:p>
                      <a:pPr algn="ctr" fontAlgn="base"/>
                      <a:r>
                        <a:rPr lang="es-MX" sz="1200" dirty="0">
                          <a:effectLst/>
                          <a:latin typeface="Comic Sans MS" panose="030F0702030302020204" pitchFamily="66" charset="0"/>
                        </a:rPr>
                        <a:t>*Contenido (o desarrollo)</a:t>
                      </a:r>
                    </a:p>
                    <a:p>
                      <a:pPr algn="ctr" fontAlgn="base"/>
                      <a:r>
                        <a:rPr lang="es-MX" sz="1200" dirty="0">
                          <a:effectLst/>
                          <a:latin typeface="Comic Sans MS" panose="030F0702030302020204" pitchFamily="66" charset="0"/>
                        </a:rPr>
                        <a:t>*Conclusión</a:t>
                      </a:r>
                    </a:p>
                    <a:p>
                      <a:pPr algn="ctr" fontAlgn="base"/>
                      <a:r>
                        <a:rPr lang="es-MX" sz="1200" dirty="0">
                          <a:effectLst/>
                          <a:latin typeface="Comic Sans MS" panose="030F0702030302020204" pitchFamily="66" charset="0"/>
                        </a:rPr>
                        <a:t>*Bibliografía</a:t>
                      </a:r>
                    </a:p>
                    <a:p>
                      <a:pPr algn="ctr" fontAlgn="base"/>
                      <a:r>
                        <a:rPr lang="es-MX" sz="1200" dirty="0">
                          <a:effectLst/>
                          <a:latin typeface="Comic Sans MS" panose="030F0702030302020204" pitchFamily="66" charset="0"/>
                        </a:rPr>
                        <a:t>*Anexo o glosario </a:t>
                      </a:r>
                    </a:p>
                  </a:txBody>
                  <a:tcPr marL="0" marR="95250" marT="57150" marB="57150" anchor="ctr">
                    <a:solidFill>
                      <a:schemeClr val="tx2">
                        <a:lumMod val="40000"/>
                        <a:lumOff val="60000"/>
                      </a:schemeClr>
                    </a:solidFill>
                  </a:tcPr>
                </a:tc>
                <a:tc>
                  <a:txBody>
                    <a:bodyPr/>
                    <a:lstStyle/>
                    <a:p>
                      <a:pPr algn="ctr" fontAlgn="base"/>
                      <a:r>
                        <a:rPr lang="es-MX" sz="1200" dirty="0">
                          <a:effectLst/>
                          <a:latin typeface="Comic Sans MS" panose="030F0702030302020204" pitchFamily="66" charset="0"/>
                        </a:rPr>
                        <a:t>Otro listado de partes es</a:t>
                      </a:r>
                    </a:p>
                    <a:p>
                      <a:pPr algn="ctr" fontAlgn="base"/>
                      <a:r>
                        <a:rPr lang="es-MX" sz="1200" dirty="0">
                          <a:effectLst/>
                          <a:latin typeface="Comic Sans MS" panose="030F0702030302020204" pitchFamily="66" charset="0"/>
                        </a:rPr>
                        <a:t>:*Agradecimientos o dedicatoria (opcional)*Título (potada)</a:t>
                      </a:r>
                    </a:p>
                    <a:p>
                      <a:pPr algn="ctr" fontAlgn="base"/>
                      <a:r>
                        <a:rPr lang="es-MX" sz="1200" dirty="0">
                          <a:effectLst/>
                          <a:latin typeface="Comic Sans MS" panose="030F0702030302020204" pitchFamily="66" charset="0"/>
                        </a:rPr>
                        <a:t>*Resumen</a:t>
                      </a:r>
                    </a:p>
                    <a:p>
                      <a:pPr algn="ctr" fontAlgn="base"/>
                      <a:r>
                        <a:rPr lang="es-MX" sz="1200" dirty="0">
                          <a:effectLst/>
                          <a:latin typeface="Comic Sans MS" panose="030F0702030302020204" pitchFamily="66" charset="0"/>
                        </a:rPr>
                        <a:t>*Contenido</a:t>
                      </a:r>
                    </a:p>
                    <a:p>
                      <a:pPr algn="ctr" fontAlgn="base"/>
                      <a:r>
                        <a:rPr lang="es-MX" sz="1200" dirty="0">
                          <a:effectLst/>
                          <a:latin typeface="Comic Sans MS" panose="030F0702030302020204" pitchFamily="66" charset="0"/>
                        </a:rPr>
                        <a:t>*Índice de cuadros, gráficos y figuras</a:t>
                      </a:r>
                    </a:p>
                    <a:p>
                      <a:pPr algn="ctr" fontAlgn="base"/>
                      <a:r>
                        <a:rPr lang="es-MX" sz="1200" dirty="0">
                          <a:effectLst/>
                          <a:latin typeface="Comic Sans MS" panose="030F0702030302020204" pitchFamily="66" charset="0"/>
                        </a:rPr>
                        <a:t>*Introducción</a:t>
                      </a:r>
                    </a:p>
                    <a:p>
                      <a:pPr algn="ctr" fontAlgn="base"/>
                      <a:r>
                        <a:rPr lang="es-MX" sz="1200" dirty="0">
                          <a:effectLst/>
                          <a:latin typeface="Comic Sans MS" panose="030F0702030302020204" pitchFamily="66" charset="0"/>
                        </a:rPr>
                        <a:t>*Análisis de fundamentos</a:t>
                      </a:r>
                    </a:p>
                    <a:p>
                      <a:pPr algn="ctr" fontAlgn="base"/>
                      <a:r>
                        <a:rPr lang="es-MX" sz="1200" dirty="0">
                          <a:effectLst/>
                          <a:latin typeface="Comic Sans MS" panose="030F0702030302020204" pitchFamily="66" charset="0"/>
                        </a:rPr>
                        <a:t>*Procedimiento o método</a:t>
                      </a:r>
                    </a:p>
                    <a:p>
                      <a:pPr algn="ctr" fontAlgn="base"/>
                      <a:r>
                        <a:rPr lang="es-MX" sz="1200" dirty="0">
                          <a:effectLst/>
                          <a:latin typeface="Comic Sans MS" panose="030F0702030302020204" pitchFamily="66" charset="0"/>
                        </a:rPr>
                        <a:t>*Análisis de resultados</a:t>
                      </a:r>
                    </a:p>
                    <a:p>
                      <a:pPr algn="ctr" fontAlgn="base"/>
                      <a:r>
                        <a:rPr lang="es-MX" sz="1200" dirty="0">
                          <a:effectLst/>
                          <a:latin typeface="Comic Sans MS" panose="030F0702030302020204" pitchFamily="66" charset="0"/>
                        </a:rPr>
                        <a:t>*Conclusiones y recomendaciones</a:t>
                      </a:r>
                    </a:p>
                    <a:p>
                      <a:pPr algn="ctr" fontAlgn="base"/>
                      <a:r>
                        <a:rPr lang="es-MX" sz="1200" dirty="0">
                          <a:effectLst/>
                          <a:latin typeface="Comic Sans MS" panose="030F0702030302020204" pitchFamily="66" charset="0"/>
                        </a:rPr>
                        <a:t>*Bibliografía</a:t>
                      </a:r>
                    </a:p>
                    <a:p>
                      <a:pPr algn="ctr" fontAlgn="base"/>
                      <a:r>
                        <a:rPr lang="es-MX" sz="1200" dirty="0">
                          <a:effectLst/>
                          <a:latin typeface="Comic Sans MS" panose="030F0702030302020204" pitchFamily="66" charset="0"/>
                        </a:rPr>
                        <a:t>*Anexos</a:t>
                      </a:r>
                    </a:p>
                  </a:txBody>
                  <a:tcPr marL="0" marR="95250" marT="57150" marB="57150" anchor="ctr">
                    <a:solidFill>
                      <a:schemeClr val="tx2">
                        <a:lumMod val="40000"/>
                        <a:lumOff val="60000"/>
                      </a:schemeClr>
                    </a:solidFill>
                  </a:tcPr>
                </a:tc>
                <a:extLst>
                  <a:ext uri="{0D108BD9-81ED-4DB2-BD59-A6C34878D82A}">
                    <a16:rowId xmlns:a16="http://schemas.microsoft.com/office/drawing/2014/main" val="3943666032"/>
                  </a:ext>
                </a:extLst>
              </a:tr>
            </a:tbl>
          </a:graphicData>
        </a:graphic>
      </p:graphicFrame>
    </p:spTree>
    <p:extLst>
      <p:ext uri="{BB962C8B-B14F-4D97-AF65-F5344CB8AC3E}">
        <p14:creationId xmlns:p14="http://schemas.microsoft.com/office/powerpoint/2010/main" val="925158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870736C-BD5A-425E-A1B9-A539E6CE9343}"/>
              </a:ext>
            </a:extLst>
          </p:cNvPr>
          <p:cNvGraphicFramePr>
            <a:graphicFrameLocks noGrp="1"/>
          </p:cNvGraphicFramePr>
          <p:nvPr>
            <p:ph idx="1"/>
            <p:extLst>
              <p:ext uri="{D42A27DB-BD31-4B8C-83A1-F6EECF244321}">
                <p14:modId xmlns:p14="http://schemas.microsoft.com/office/powerpoint/2010/main" val="2315669316"/>
              </p:ext>
            </p:extLst>
          </p:nvPr>
        </p:nvGraphicFramePr>
        <p:xfrm>
          <a:off x="0" y="1288924"/>
          <a:ext cx="12192000" cy="4280152"/>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709245713"/>
                    </a:ext>
                  </a:extLst>
                </a:gridCol>
                <a:gridCol w="3048000">
                  <a:extLst>
                    <a:ext uri="{9D8B030D-6E8A-4147-A177-3AD203B41FA5}">
                      <a16:colId xmlns:a16="http://schemas.microsoft.com/office/drawing/2014/main" val="56526831"/>
                    </a:ext>
                  </a:extLst>
                </a:gridCol>
                <a:gridCol w="3048000">
                  <a:extLst>
                    <a:ext uri="{9D8B030D-6E8A-4147-A177-3AD203B41FA5}">
                      <a16:colId xmlns:a16="http://schemas.microsoft.com/office/drawing/2014/main" val="4146949607"/>
                    </a:ext>
                  </a:extLst>
                </a:gridCol>
                <a:gridCol w="3048000">
                  <a:extLst>
                    <a:ext uri="{9D8B030D-6E8A-4147-A177-3AD203B41FA5}">
                      <a16:colId xmlns:a16="http://schemas.microsoft.com/office/drawing/2014/main" val="630149233"/>
                    </a:ext>
                  </a:extLst>
                </a:gridCol>
              </a:tblGrid>
              <a:tr h="2075850">
                <a:tc>
                  <a:txBody>
                    <a:bodyPr/>
                    <a:lstStyle/>
                    <a:p>
                      <a:pPr algn="ctr" fontAlgn="base"/>
                      <a:r>
                        <a:rPr lang="es-MX" sz="4400" dirty="0">
                          <a:effectLst/>
                          <a:latin typeface="Comic Sans MS" panose="030F0702030302020204" pitchFamily="66" charset="0"/>
                        </a:rPr>
                        <a:t>Ponencia </a:t>
                      </a:r>
                    </a:p>
                  </a:txBody>
                  <a:tcPr marL="0" marR="95250" marT="57150" marB="57150" anchor="ctr">
                    <a:solidFill>
                      <a:schemeClr val="accent4">
                        <a:lumMod val="40000"/>
                        <a:lumOff val="60000"/>
                      </a:schemeClr>
                    </a:solidFill>
                  </a:tcPr>
                </a:tc>
                <a:tc>
                  <a:txBody>
                    <a:bodyPr/>
                    <a:lstStyle/>
                    <a:p>
                      <a:pPr algn="ctr" fontAlgn="base"/>
                      <a:r>
                        <a:rPr lang="es-MX" sz="1200" dirty="0">
                          <a:effectLst/>
                          <a:latin typeface="Comic Sans MS" panose="030F0702030302020204" pitchFamily="66" charset="0"/>
                        </a:rPr>
                        <a:t>Es un texto argumentativo que se elabora para ser expuesto a manera de una reflexión o tesis algún asunto académico particular. </a:t>
                      </a:r>
                    </a:p>
                  </a:txBody>
                  <a:tcPr marL="0" marR="95250" marT="57150" marB="57150" anchor="ctr">
                    <a:solidFill>
                      <a:schemeClr val="accent4">
                        <a:lumMod val="40000"/>
                        <a:lumOff val="60000"/>
                      </a:schemeClr>
                    </a:solidFill>
                  </a:tcPr>
                </a:tc>
                <a:tc>
                  <a:txBody>
                    <a:bodyPr/>
                    <a:lstStyle/>
                    <a:p>
                      <a:pPr marL="0" indent="0" algn="ctr" fontAlgn="base">
                        <a:buFont typeface="Arial" panose="020B0604020202020204" pitchFamily="34" charset="0"/>
                        <a:buNone/>
                      </a:pPr>
                      <a:r>
                        <a:rPr lang="es-MX" sz="1200" dirty="0">
                          <a:effectLst/>
                          <a:latin typeface="Comic Sans MS" panose="030F0702030302020204" pitchFamily="66" charset="0"/>
                        </a:rPr>
                        <a:t>• Título</a:t>
                      </a:r>
                    </a:p>
                    <a:p>
                      <a:pPr marL="0" indent="0" algn="ctr" fontAlgn="base">
                        <a:buFont typeface="Arial" panose="020B0604020202020204" pitchFamily="34" charset="0"/>
                        <a:buNone/>
                      </a:pPr>
                      <a:r>
                        <a:rPr lang="es-MX" sz="1200" dirty="0">
                          <a:effectLst/>
                          <a:latin typeface="Comic Sans MS" panose="030F0702030302020204" pitchFamily="66" charset="0"/>
                        </a:rPr>
                        <a:t>• Autor o autores</a:t>
                      </a:r>
                    </a:p>
                    <a:p>
                      <a:pPr marL="0" indent="0" algn="ctr" fontAlgn="base">
                        <a:buFont typeface="Arial" panose="020B0604020202020204" pitchFamily="34" charset="0"/>
                        <a:buNone/>
                      </a:pPr>
                      <a:r>
                        <a:rPr lang="es-MX" sz="1200" dirty="0">
                          <a:effectLst/>
                          <a:latin typeface="Comic Sans MS" panose="030F0702030302020204" pitchFamily="66" charset="0"/>
                        </a:rPr>
                        <a:t>• Resumen</a:t>
                      </a:r>
                    </a:p>
                    <a:p>
                      <a:pPr marL="0" indent="0" algn="ctr" fontAlgn="base">
                        <a:buFont typeface="Arial" panose="020B0604020202020204" pitchFamily="34" charset="0"/>
                        <a:buNone/>
                      </a:pPr>
                      <a:r>
                        <a:rPr lang="es-MX" sz="1200" dirty="0">
                          <a:effectLst/>
                          <a:latin typeface="Comic Sans MS" panose="030F0702030302020204" pitchFamily="66" charset="0"/>
                        </a:rPr>
                        <a:t>• Palabras clave</a:t>
                      </a:r>
                    </a:p>
                    <a:p>
                      <a:pPr marL="0" indent="0" algn="ctr" fontAlgn="base">
                        <a:buFont typeface="Arial" panose="020B0604020202020204" pitchFamily="34" charset="0"/>
                        <a:buNone/>
                      </a:pPr>
                      <a:r>
                        <a:rPr lang="es-MX" sz="1200" dirty="0">
                          <a:effectLst/>
                          <a:latin typeface="Comic Sans MS" panose="030F0702030302020204" pitchFamily="66" charset="0"/>
                        </a:rPr>
                        <a:t>• Introducción</a:t>
                      </a:r>
                    </a:p>
                    <a:p>
                      <a:pPr marL="0" indent="0" algn="ctr" fontAlgn="base">
                        <a:buFont typeface="Arial" panose="020B0604020202020204" pitchFamily="34" charset="0"/>
                        <a:buNone/>
                      </a:pPr>
                      <a:r>
                        <a:rPr lang="es-MX" sz="1200" dirty="0">
                          <a:effectLst/>
                          <a:latin typeface="Comic Sans MS" panose="030F0702030302020204" pitchFamily="66" charset="0"/>
                        </a:rPr>
                        <a:t>• Marco referencial o estado del arte</a:t>
                      </a:r>
                    </a:p>
                    <a:p>
                      <a:pPr marL="0" indent="0" algn="ctr" fontAlgn="base">
                        <a:buFont typeface="Arial" panose="020B0604020202020204" pitchFamily="34" charset="0"/>
                        <a:buNone/>
                      </a:pPr>
                      <a:r>
                        <a:rPr lang="es-MX" sz="1200" dirty="0">
                          <a:effectLst/>
                          <a:latin typeface="Comic Sans MS" panose="030F0702030302020204" pitchFamily="66" charset="0"/>
                        </a:rPr>
                        <a:t>• Marco conceptual</a:t>
                      </a:r>
                    </a:p>
                    <a:p>
                      <a:pPr marL="0" indent="0" algn="ctr" fontAlgn="base">
                        <a:buFont typeface="Arial" panose="020B0604020202020204" pitchFamily="34" charset="0"/>
                        <a:buNone/>
                      </a:pPr>
                      <a:r>
                        <a:rPr lang="es-MX" sz="1200" dirty="0">
                          <a:effectLst/>
                          <a:latin typeface="Comic Sans MS" panose="030F0702030302020204" pitchFamily="66" charset="0"/>
                        </a:rPr>
                        <a:t>• Método</a:t>
                      </a:r>
                    </a:p>
                    <a:p>
                      <a:pPr marL="0" indent="0" algn="ctr" fontAlgn="base">
                        <a:buFont typeface="Arial" panose="020B0604020202020204" pitchFamily="34" charset="0"/>
                        <a:buNone/>
                      </a:pPr>
                      <a:r>
                        <a:rPr lang="es-MX" sz="1200" dirty="0">
                          <a:effectLst/>
                          <a:latin typeface="Comic Sans MS" panose="030F0702030302020204" pitchFamily="66" charset="0"/>
                        </a:rPr>
                        <a:t>• Resultados</a:t>
                      </a:r>
                    </a:p>
                    <a:p>
                      <a:pPr marL="0" indent="0" algn="ctr" fontAlgn="base">
                        <a:buFont typeface="Arial" panose="020B0604020202020204" pitchFamily="34" charset="0"/>
                        <a:buNone/>
                      </a:pPr>
                      <a:r>
                        <a:rPr lang="es-MX" sz="1200" dirty="0">
                          <a:effectLst/>
                          <a:latin typeface="Comic Sans MS" panose="030F0702030302020204" pitchFamily="66" charset="0"/>
                        </a:rPr>
                        <a:t>• Conclusión</a:t>
                      </a:r>
                    </a:p>
                    <a:p>
                      <a:pPr marL="0" indent="0" algn="ctr" fontAlgn="base">
                        <a:buFont typeface="Arial" panose="020B0604020202020204" pitchFamily="34" charset="0"/>
                        <a:buNone/>
                      </a:pPr>
                      <a:r>
                        <a:rPr lang="es-MX" sz="1200" dirty="0">
                          <a:effectLst/>
                          <a:latin typeface="Comic Sans MS" panose="030F0702030302020204" pitchFamily="66" charset="0"/>
                        </a:rPr>
                        <a:t>• Bibliografía</a:t>
                      </a:r>
                    </a:p>
                    <a:p>
                      <a:pPr algn="ctr" fontAlgn="base"/>
                      <a:endParaRPr lang="es-MX" sz="1200" dirty="0">
                        <a:effectLst/>
                        <a:latin typeface="Comic Sans MS" panose="030F0702030302020204" pitchFamily="66" charset="0"/>
                      </a:endParaRPr>
                    </a:p>
                  </a:txBody>
                  <a:tcPr marL="0" marR="95250" marT="57150" marB="57150" anchor="ctr">
                    <a:solidFill>
                      <a:schemeClr val="accent4">
                        <a:lumMod val="40000"/>
                        <a:lumOff val="60000"/>
                      </a:schemeClr>
                    </a:solidFill>
                  </a:tcPr>
                </a:tc>
                <a:tc>
                  <a:txBody>
                    <a:bodyPr/>
                    <a:lstStyle/>
                    <a:p>
                      <a:pPr algn="ctr" fontAlgn="base"/>
                      <a:r>
                        <a:rPr lang="es-MX" sz="1200" dirty="0">
                          <a:effectLst/>
                          <a:latin typeface="Comic Sans MS" panose="030F0702030302020204" pitchFamily="66" charset="0"/>
                        </a:rPr>
                        <a:t>Las ponencias deben ser elaboradas pensando en reproducir la estructura general, para que así a partir de su contenido se puedan comprender cuáles son los objetivos y avances.</a:t>
                      </a:r>
                    </a:p>
                  </a:txBody>
                  <a:tcPr marL="0" marR="95250" marT="57150" marB="57150" anchor="ctr">
                    <a:solidFill>
                      <a:schemeClr val="accent4">
                        <a:lumMod val="40000"/>
                        <a:lumOff val="60000"/>
                      </a:schemeClr>
                    </a:solidFill>
                  </a:tcPr>
                </a:tc>
                <a:extLst>
                  <a:ext uri="{0D108BD9-81ED-4DB2-BD59-A6C34878D82A}">
                    <a16:rowId xmlns:a16="http://schemas.microsoft.com/office/drawing/2014/main" val="2020821150"/>
                  </a:ext>
                </a:extLst>
              </a:tr>
              <a:tr h="1971292">
                <a:tc>
                  <a:txBody>
                    <a:bodyPr/>
                    <a:lstStyle/>
                    <a:p>
                      <a:pPr algn="ctr" fontAlgn="base"/>
                      <a:r>
                        <a:rPr lang="es-MX" sz="3600" dirty="0">
                          <a:effectLst/>
                          <a:latin typeface="Comic Sans MS" panose="030F0702030302020204" pitchFamily="66" charset="0"/>
                        </a:rPr>
                        <a:t>Portafolio </a:t>
                      </a:r>
                    </a:p>
                  </a:txBody>
                  <a:tcPr marL="0" marR="95250" marT="57150" marB="57150" anchor="ctr">
                    <a:solidFill>
                      <a:schemeClr val="accent3">
                        <a:lumMod val="40000"/>
                        <a:lumOff val="60000"/>
                      </a:schemeClr>
                    </a:solidFill>
                  </a:tcPr>
                </a:tc>
                <a:tc>
                  <a:txBody>
                    <a:bodyPr/>
                    <a:lstStyle/>
                    <a:p>
                      <a:pPr algn="ctr" fontAlgn="base"/>
                      <a:r>
                        <a:rPr lang="es-MX" sz="1200" dirty="0">
                          <a:effectLst/>
                          <a:latin typeface="Comic Sans MS" panose="030F0702030302020204" pitchFamily="66" charset="0"/>
                        </a:rPr>
                        <a:t>La noción de portafolio de evidencias se usa en el ámbito de la educación para referirse a un sistema de evaluación que consiste en la recolección de productos desarrollados por un alumno. De esta manera, el docente puede evaluar el trabajo del estudiante.</a:t>
                      </a:r>
                    </a:p>
                  </a:txBody>
                  <a:tcPr marL="0" marR="95250" marT="57150" marB="57150" anchor="ctr">
                    <a:solidFill>
                      <a:schemeClr val="accent3">
                        <a:lumMod val="40000"/>
                        <a:lumOff val="60000"/>
                      </a:schemeClr>
                    </a:solidFill>
                  </a:tcPr>
                </a:tc>
                <a:tc>
                  <a:txBody>
                    <a:bodyPr/>
                    <a:lstStyle/>
                    <a:p>
                      <a:pPr algn="ctr" fontAlgn="base"/>
                      <a:endParaRPr lang="es-MX" sz="1200" dirty="0">
                        <a:effectLst/>
                        <a:latin typeface="Comic Sans MS" panose="030F0702030302020204" pitchFamily="66" charset="0"/>
                      </a:endParaRPr>
                    </a:p>
                  </a:txBody>
                  <a:tcPr marL="0" marR="95250" marT="57150" marB="57150" anchor="ctr">
                    <a:solidFill>
                      <a:schemeClr val="accent3">
                        <a:lumMod val="40000"/>
                        <a:lumOff val="60000"/>
                      </a:schemeClr>
                    </a:solidFill>
                  </a:tcPr>
                </a:tc>
                <a:tc>
                  <a:txBody>
                    <a:bodyPr/>
                    <a:lstStyle/>
                    <a:p>
                      <a:pPr algn="ctr" fontAlgn="base"/>
                      <a:r>
                        <a:rPr lang="es-MX" sz="1200" dirty="0">
                          <a:effectLst/>
                          <a:latin typeface="Comic Sans MS" panose="030F0702030302020204" pitchFamily="66" charset="0"/>
                        </a:rPr>
                        <a:t> El portafolio de evidencias, por lo tanto, es una herramienta dinámica que trasciende a las tradicionales pruebas objetivas (como los exámenes escritos u orales), pero que no los excluye.</a:t>
                      </a:r>
                    </a:p>
                  </a:txBody>
                  <a:tcPr marL="0" marR="95250" marT="57150" marB="57150" anchor="ctr">
                    <a:solidFill>
                      <a:schemeClr val="accent3">
                        <a:lumMod val="40000"/>
                        <a:lumOff val="60000"/>
                      </a:schemeClr>
                    </a:solidFill>
                  </a:tcPr>
                </a:tc>
                <a:extLst>
                  <a:ext uri="{0D108BD9-81ED-4DB2-BD59-A6C34878D82A}">
                    <a16:rowId xmlns:a16="http://schemas.microsoft.com/office/drawing/2014/main" val="4240668850"/>
                  </a:ext>
                </a:extLst>
              </a:tr>
            </a:tbl>
          </a:graphicData>
        </a:graphic>
      </p:graphicFrame>
    </p:spTree>
    <p:extLst>
      <p:ext uri="{BB962C8B-B14F-4D97-AF65-F5344CB8AC3E}">
        <p14:creationId xmlns:p14="http://schemas.microsoft.com/office/powerpoint/2010/main" val="86932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BB713F47-F68A-4BB3-AF9B-6D45DB1DF927}"/>
              </a:ext>
            </a:extLst>
          </p:cNvPr>
          <p:cNvGraphicFramePr>
            <a:graphicFrameLocks noGrp="1"/>
          </p:cNvGraphicFramePr>
          <p:nvPr>
            <p:ph idx="1"/>
            <p:extLst>
              <p:ext uri="{D42A27DB-BD31-4B8C-83A1-F6EECF244321}">
                <p14:modId xmlns:p14="http://schemas.microsoft.com/office/powerpoint/2010/main" val="3836729505"/>
              </p:ext>
            </p:extLst>
          </p:nvPr>
        </p:nvGraphicFramePr>
        <p:xfrm>
          <a:off x="0" y="278130"/>
          <a:ext cx="12192001" cy="6301740"/>
        </p:xfrm>
        <a:graphic>
          <a:graphicData uri="http://schemas.openxmlformats.org/drawingml/2006/table">
            <a:tbl>
              <a:tblPr firstRow="1" bandRow="1">
                <a:tableStyleId>{5940675A-B579-460E-94D1-54222C63F5DA}</a:tableStyleId>
              </a:tblPr>
              <a:tblGrid>
                <a:gridCol w="2916940">
                  <a:extLst>
                    <a:ext uri="{9D8B030D-6E8A-4147-A177-3AD203B41FA5}">
                      <a16:colId xmlns:a16="http://schemas.microsoft.com/office/drawing/2014/main" val="2476502462"/>
                    </a:ext>
                  </a:extLst>
                </a:gridCol>
                <a:gridCol w="3091687">
                  <a:extLst>
                    <a:ext uri="{9D8B030D-6E8A-4147-A177-3AD203B41FA5}">
                      <a16:colId xmlns:a16="http://schemas.microsoft.com/office/drawing/2014/main" val="1141505148"/>
                    </a:ext>
                  </a:extLst>
                </a:gridCol>
                <a:gridCol w="3091687">
                  <a:extLst>
                    <a:ext uri="{9D8B030D-6E8A-4147-A177-3AD203B41FA5}">
                      <a16:colId xmlns:a16="http://schemas.microsoft.com/office/drawing/2014/main" val="3532608255"/>
                    </a:ext>
                  </a:extLst>
                </a:gridCol>
                <a:gridCol w="3091687">
                  <a:extLst>
                    <a:ext uri="{9D8B030D-6E8A-4147-A177-3AD203B41FA5}">
                      <a16:colId xmlns:a16="http://schemas.microsoft.com/office/drawing/2014/main" val="1851566222"/>
                    </a:ext>
                  </a:extLst>
                </a:gridCol>
              </a:tblGrid>
              <a:tr h="370840">
                <a:tc>
                  <a:txBody>
                    <a:bodyPr/>
                    <a:lstStyle/>
                    <a:p>
                      <a:pPr algn="ctr" fontAlgn="base"/>
                      <a:r>
                        <a:rPr lang="es-MX" sz="3200" dirty="0">
                          <a:effectLst/>
                          <a:highlight>
                            <a:srgbClr val="FFFF00"/>
                          </a:highlight>
                          <a:latin typeface="Comic Sans MS" panose="030F0702030302020204" pitchFamily="66" charset="0"/>
                        </a:rPr>
                        <a:t>Género literario</a:t>
                      </a:r>
                    </a:p>
                  </a:txBody>
                  <a:tcPr marL="0" marR="95250" marT="57150" marB="57150" anchor="ctr"/>
                </a:tc>
                <a:tc>
                  <a:txBody>
                    <a:bodyPr/>
                    <a:lstStyle/>
                    <a:p>
                      <a:pPr algn="ctr" fontAlgn="base"/>
                      <a:r>
                        <a:rPr lang="es-MX" sz="3200" dirty="0">
                          <a:effectLst/>
                          <a:highlight>
                            <a:srgbClr val="FFFF00"/>
                          </a:highlight>
                          <a:latin typeface="Comic Sans MS" panose="030F0702030302020204" pitchFamily="66" charset="0"/>
                        </a:rPr>
                        <a:t>Función </a:t>
                      </a:r>
                    </a:p>
                  </a:txBody>
                  <a:tcPr marL="0" marR="95250" marT="57150" marB="57150" anchor="ctr"/>
                </a:tc>
                <a:tc>
                  <a:txBody>
                    <a:bodyPr/>
                    <a:lstStyle/>
                    <a:p>
                      <a:pPr algn="ctr" fontAlgn="base"/>
                      <a:r>
                        <a:rPr lang="es-MX" sz="3200" dirty="0">
                          <a:effectLst/>
                          <a:highlight>
                            <a:srgbClr val="FFFF00"/>
                          </a:highlight>
                          <a:latin typeface="Comic Sans MS" panose="030F0702030302020204" pitchFamily="66" charset="0"/>
                        </a:rPr>
                        <a:t>Partes</a:t>
                      </a:r>
                    </a:p>
                  </a:txBody>
                  <a:tcPr marL="0" marR="95250" marT="57150" marB="57150" anchor="ctr"/>
                </a:tc>
                <a:tc>
                  <a:txBody>
                    <a:bodyPr/>
                    <a:lstStyle/>
                    <a:p>
                      <a:pPr algn="ctr" fontAlgn="base"/>
                      <a:r>
                        <a:rPr lang="es-MX" sz="3200" dirty="0">
                          <a:effectLst/>
                          <a:highlight>
                            <a:srgbClr val="FFFF00"/>
                          </a:highlight>
                          <a:latin typeface="Comic Sans MS" panose="030F0702030302020204" pitchFamily="66" charset="0"/>
                        </a:rPr>
                        <a:t>Características</a:t>
                      </a:r>
                    </a:p>
                  </a:txBody>
                  <a:tcPr marL="0" marR="95250" marT="57150" marB="57150" anchor="ctr"/>
                </a:tc>
                <a:extLst>
                  <a:ext uri="{0D108BD9-81ED-4DB2-BD59-A6C34878D82A}">
                    <a16:rowId xmlns:a16="http://schemas.microsoft.com/office/drawing/2014/main" val="4128344977"/>
                  </a:ext>
                </a:extLst>
              </a:tr>
              <a:tr h="370840">
                <a:tc>
                  <a:txBody>
                    <a:bodyPr/>
                    <a:lstStyle/>
                    <a:p>
                      <a:pPr algn="ctr"/>
                      <a:r>
                        <a:rPr lang="es-MX" sz="1200" b="1" i="0" kern="1200" dirty="0">
                          <a:solidFill>
                            <a:schemeClr val="tx1"/>
                          </a:solidFill>
                          <a:effectLst/>
                          <a:latin typeface="Comic Sans MS" panose="030F0702030302020204" pitchFamily="66" charset="0"/>
                          <a:ea typeface="+mn-ea"/>
                          <a:cs typeface="+mn-cs"/>
                        </a:rPr>
                        <a:t>Género lírico</a:t>
                      </a:r>
                      <a:endParaRPr lang="es-MX" sz="1200" dirty="0">
                        <a:latin typeface="Comic Sans MS" panose="030F0702030302020204" pitchFamily="66" charset="0"/>
                      </a:endParaRPr>
                    </a:p>
                  </a:txBody>
                  <a:tcPr anchor="ctr">
                    <a:solidFill>
                      <a:schemeClr val="accent6">
                        <a:lumMod val="40000"/>
                        <a:lumOff val="60000"/>
                      </a:schemeClr>
                    </a:solidFill>
                  </a:tcPr>
                </a:tc>
                <a:tc>
                  <a:txBody>
                    <a:bodyPr/>
                    <a:lstStyle/>
                    <a:p>
                      <a:pPr algn="ctr"/>
                      <a:r>
                        <a:rPr lang="es-MX" sz="1200" b="0" i="0" kern="1200" dirty="0">
                          <a:solidFill>
                            <a:schemeClr val="tx1"/>
                          </a:solidFill>
                          <a:effectLst/>
                          <a:latin typeface="Comic Sans MS" panose="030F0702030302020204" pitchFamily="66" charset="0"/>
                          <a:ea typeface="+mn-ea"/>
                          <a:cs typeface="+mn-cs"/>
                        </a:rPr>
                        <a:t>Se identifican por exhibir la realidad, desde la visión más interna y personal del ser humano. </a:t>
                      </a:r>
                    </a:p>
                    <a:p>
                      <a:pPr algn="ctr"/>
                      <a:r>
                        <a:rPr lang="es-MX" sz="1200" b="0" i="0" kern="1200" dirty="0">
                          <a:solidFill>
                            <a:schemeClr val="tx1"/>
                          </a:solidFill>
                          <a:effectLst/>
                          <a:latin typeface="Comic Sans MS" panose="030F0702030302020204" pitchFamily="66" charset="0"/>
                          <a:ea typeface="+mn-ea"/>
                          <a:cs typeface="+mn-cs"/>
                        </a:rPr>
                        <a:t>Invariablemente, el poeta expone sus emociones, sus diferentes estados de consciencia o experiencias, aunque, hay posibilidades de que se las delegue a otro personaje. </a:t>
                      </a:r>
                    </a:p>
                  </a:txBody>
                  <a:tcPr anchor="ctr">
                    <a:solidFill>
                      <a:schemeClr val="accent6">
                        <a:lumMod val="40000"/>
                        <a:lumOff val="60000"/>
                      </a:schemeClr>
                    </a:solidFill>
                  </a:tcPr>
                </a:tc>
                <a:tc>
                  <a:txBody>
                    <a:bodyPr/>
                    <a:lstStyle/>
                    <a:p>
                      <a:pPr algn="ctr"/>
                      <a:r>
                        <a:rPr lang="es-MX" sz="1200" b="1" i="0" kern="1200" dirty="0">
                          <a:solidFill>
                            <a:schemeClr val="tx1"/>
                          </a:solidFill>
                          <a:effectLst/>
                          <a:latin typeface="Comic Sans MS" panose="030F0702030302020204" pitchFamily="66" charset="0"/>
                          <a:ea typeface="+mn-ea"/>
                          <a:cs typeface="+mn-cs"/>
                        </a:rPr>
                        <a:t>1. Oda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2. Himno</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3. Elegía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4. Égloga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5. Canción</a:t>
                      </a:r>
                      <a:r>
                        <a:rPr lang="es-MX" sz="1200" b="0" i="0" kern="1200" dirty="0">
                          <a:solidFill>
                            <a:schemeClr val="tx1"/>
                          </a:solidFill>
                          <a:effectLst/>
                          <a:latin typeface="Comic Sans MS" panose="030F0702030302020204" pitchFamily="66" charset="0"/>
                          <a:ea typeface="+mn-ea"/>
                          <a:cs typeface="+mn-cs"/>
                        </a:rPr>
                        <a:t> </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6. Sátira</a:t>
                      </a:r>
                      <a:r>
                        <a:rPr lang="es-MX" sz="1200" b="0" i="0" kern="1200" dirty="0">
                          <a:solidFill>
                            <a:schemeClr val="tx1"/>
                          </a:solidFill>
                          <a:effectLst/>
                          <a:latin typeface="Comic Sans MS" panose="030F0702030302020204" pitchFamily="66" charset="0"/>
                          <a:ea typeface="+mn-ea"/>
                          <a:cs typeface="+mn-cs"/>
                        </a:rPr>
                        <a:t>.</a:t>
                      </a:r>
                      <a:br>
                        <a:rPr lang="es-MX" sz="1200" b="0" i="0" kern="1200" dirty="0">
                          <a:solidFill>
                            <a:schemeClr val="tx1"/>
                          </a:solidFill>
                          <a:effectLst/>
                          <a:latin typeface="Comic Sans MS" panose="030F0702030302020204" pitchFamily="66" charset="0"/>
                          <a:ea typeface="+mn-ea"/>
                          <a:cs typeface="+mn-cs"/>
                        </a:rPr>
                      </a:br>
                      <a:endParaRPr lang="es-MX" sz="1200" dirty="0">
                        <a:latin typeface="Comic Sans MS" panose="030F0702030302020204" pitchFamily="66" charset="0"/>
                      </a:endParaRPr>
                    </a:p>
                  </a:txBody>
                  <a:tcPr anchor="ctr">
                    <a:solidFill>
                      <a:schemeClr val="accent6">
                        <a:lumMod val="40000"/>
                        <a:lumOff val="60000"/>
                      </a:schemeClr>
                    </a:solidFill>
                  </a:tcPr>
                </a:tc>
                <a:tc>
                  <a:txBody>
                    <a:bodyPr/>
                    <a:lstStyle/>
                    <a:p>
                      <a:pPr algn="ctr"/>
                      <a:r>
                        <a:rPr lang="es-MX" sz="1200" b="0" i="0" kern="1200" dirty="0">
                          <a:solidFill>
                            <a:schemeClr val="tx1"/>
                          </a:solidFill>
                          <a:effectLst/>
                          <a:latin typeface="Comic Sans MS" panose="030F0702030302020204" pitchFamily="66" charset="0"/>
                          <a:ea typeface="+mn-ea"/>
                          <a:cs typeface="+mn-cs"/>
                        </a:rPr>
                        <a:t>Se utiliza la primera persona, acompañada de una condición subjetiva del escritor.</a:t>
                      </a:r>
                    </a:p>
                    <a:p>
                      <a:pPr algn="ctr"/>
                      <a:r>
                        <a:rPr lang="es-MX" sz="1200" b="0" i="0" kern="1200" dirty="0">
                          <a:solidFill>
                            <a:schemeClr val="tx1"/>
                          </a:solidFill>
                          <a:effectLst/>
                          <a:latin typeface="Comic Sans MS" panose="030F0702030302020204" pitchFamily="66" charset="0"/>
                          <a:ea typeface="+mn-ea"/>
                          <a:cs typeface="+mn-cs"/>
                        </a:rPr>
                        <a:t>En este género, se destaca una peculiaridad de expresión, denominada verso.</a:t>
                      </a:r>
                    </a:p>
                    <a:p>
                      <a:pPr algn="ctr"/>
                      <a:endParaRPr lang="es-MX" sz="1200" dirty="0">
                        <a:latin typeface="Comic Sans MS" panose="030F0702030302020204" pitchFamily="66" charset="0"/>
                      </a:endParaRPr>
                    </a:p>
                  </a:txBody>
                  <a:tcPr anchor="ctr">
                    <a:solidFill>
                      <a:schemeClr val="accent6">
                        <a:lumMod val="40000"/>
                        <a:lumOff val="60000"/>
                      </a:schemeClr>
                    </a:solidFill>
                  </a:tcPr>
                </a:tc>
                <a:extLst>
                  <a:ext uri="{0D108BD9-81ED-4DB2-BD59-A6C34878D82A}">
                    <a16:rowId xmlns:a16="http://schemas.microsoft.com/office/drawing/2014/main" val="131232522"/>
                  </a:ext>
                </a:extLst>
              </a:tr>
              <a:tr h="370840">
                <a:tc>
                  <a:txBody>
                    <a:bodyPr/>
                    <a:lstStyle/>
                    <a:p>
                      <a:pPr algn="ctr"/>
                      <a:r>
                        <a:rPr lang="es-MX" sz="1200" b="1" i="0" kern="1200" dirty="0">
                          <a:solidFill>
                            <a:schemeClr val="tx1"/>
                          </a:solidFill>
                          <a:effectLst/>
                          <a:latin typeface="Comic Sans MS" panose="030F0702030302020204" pitchFamily="66" charset="0"/>
                          <a:ea typeface="+mn-ea"/>
                          <a:cs typeface="+mn-cs"/>
                        </a:rPr>
                        <a:t>Género épico</a:t>
                      </a:r>
                      <a:br>
                        <a:rPr lang="es-MX" sz="1200" b="0" i="0" kern="1200" dirty="0">
                          <a:solidFill>
                            <a:schemeClr val="tx1"/>
                          </a:solidFill>
                          <a:effectLst/>
                          <a:latin typeface="Comic Sans MS" panose="030F0702030302020204" pitchFamily="66" charset="0"/>
                          <a:ea typeface="+mn-ea"/>
                          <a:cs typeface="+mn-cs"/>
                        </a:rPr>
                      </a:br>
                      <a:endParaRPr lang="es-MX" sz="1200" dirty="0">
                        <a:latin typeface="Comic Sans MS" panose="030F0702030302020204" pitchFamily="66" charset="0"/>
                      </a:endParaRPr>
                    </a:p>
                  </a:txBody>
                  <a:tcPr anchor="ctr">
                    <a:solidFill>
                      <a:schemeClr val="accent4">
                        <a:lumMod val="40000"/>
                        <a:lumOff val="60000"/>
                      </a:schemeClr>
                    </a:solidFill>
                  </a:tcPr>
                </a:tc>
                <a:tc>
                  <a:txBody>
                    <a:bodyPr/>
                    <a:lstStyle/>
                    <a:p>
                      <a:pPr algn="ctr"/>
                      <a:r>
                        <a:rPr lang="es-MX" sz="1200" b="0" i="0" kern="1200" dirty="0">
                          <a:solidFill>
                            <a:schemeClr val="tx1"/>
                          </a:solidFill>
                          <a:effectLst/>
                          <a:latin typeface="Comic Sans MS" panose="030F0702030302020204" pitchFamily="66" charset="0"/>
                          <a:ea typeface="+mn-ea"/>
                          <a:cs typeface="+mn-cs"/>
                        </a:rPr>
                        <a:t>En los textos narrativos se enseña un ambiente ficticio, como si se estuviese mostrando el mundo como algo objetivo, exterior y extraño al narrador. </a:t>
                      </a:r>
                      <a:endParaRPr lang="es-MX" sz="1200" dirty="0">
                        <a:latin typeface="Comic Sans MS" panose="030F0702030302020204" pitchFamily="66" charset="0"/>
                      </a:endParaRPr>
                    </a:p>
                  </a:txBody>
                  <a:tcPr anchor="ctr">
                    <a:solidFill>
                      <a:schemeClr val="accent4">
                        <a:lumMod val="40000"/>
                        <a:lumOff val="60000"/>
                      </a:schemeClr>
                    </a:solidFill>
                  </a:tcPr>
                </a:tc>
                <a:tc>
                  <a:txBody>
                    <a:bodyPr/>
                    <a:lstStyle/>
                    <a:p>
                      <a:pPr algn="ctr"/>
                      <a:r>
                        <a:rPr lang="es-MX" sz="1200" b="1" i="0" kern="1200" dirty="0">
                          <a:solidFill>
                            <a:schemeClr val="tx1"/>
                          </a:solidFill>
                          <a:effectLst/>
                          <a:latin typeface="Comic Sans MS" panose="030F0702030302020204" pitchFamily="66" charset="0"/>
                          <a:ea typeface="+mn-ea"/>
                          <a:cs typeface="+mn-cs"/>
                        </a:rPr>
                        <a:t>1. Epopeya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2. Poema épico</a:t>
                      </a:r>
                      <a:r>
                        <a:rPr lang="es-MX" sz="1200" b="0" i="0" kern="1200" dirty="0">
                          <a:solidFill>
                            <a:schemeClr val="tx1"/>
                          </a:solidFill>
                          <a:effectLst/>
                          <a:latin typeface="Comic Sans MS" panose="030F0702030302020204" pitchFamily="66" charset="0"/>
                          <a:ea typeface="+mn-ea"/>
                          <a:cs typeface="+mn-cs"/>
                        </a:rPr>
                        <a:t> </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3. Romance</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4. Fábula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5. Epístola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6. Cuento</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7. Leyenda</a:t>
                      </a:r>
                      <a:br>
                        <a:rPr lang="es-MX" sz="1200" dirty="0">
                          <a:latin typeface="Comic Sans MS" panose="030F0702030302020204" pitchFamily="66" charset="0"/>
                        </a:rPr>
                      </a:br>
                      <a:r>
                        <a:rPr lang="es-MX" sz="1200" b="1" i="0" kern="1200" dirty="0">
                          <a:solidFill>
                            <a:schemeClr val="tx1"/>
                          </a:solidFill>
                          <a:effectLst/>
                          <a:latin typeface="Comic Sans MS" panose="030F0702030302020204" pitchFamily="66" charset="0"/>
                          <a:ea typeface="+mn-ea"/>
                          <a:cs typeface="+mn-cs"/>
                        </a:rPr>
                        <a:t>8. Novela</a:t>
                      </a:r>
                      <a:br>
                        <a:rPr lang="es-MX" sz="1200" b="0" i="0" kern="1200" dirty="0">
                          <a:solidFill>
                            <a:schemeClr val="tx1"/>
                          </a:solidFill>
                          <a:effectLst/>
                          <a:latin typeface="Comic Sans MS" panose="030F0702030302020204" pitchFamily="66" charset="0"/>
                          <a:ea typeface="+mn-ea"/>
                          <a:cs typeface="+mn-cs"/>
                        </a:rPr>
                      </a:br>
                      <a:br>
                        <a:rPr lang="es-MX" sz="1200" b="0" i="0" kern="1200" dirty="0">
                          <a:solidFill>
                            <a:schemeClr val="tx1"/>
                          </a:solidFill>
                          <a:effectLst/>
                          <a:latin typeface="Comic Sans MS" panose="030F0702030302020204" pitchFamily="66" charset="0"/>
                          <a:ea typeface="+mn-ea"/>
                          <a:cs typeface="+mn-cs"/>
                        </a:rPr>
                      </a:br>
                      <a:endParaRPr lang="es-MX" sz="1200" dirty="0">
                        <a:latin typeface="Comic Sans MS" panose="030F0702030302020204" pitchFamily="66" charset="0"/>
                      </a:endParaRPr>
                    </a:p>
                  </a:txBody>
                  <a:tcPr anchor="ctr">
                    <a:solidFill>
                      <a:schemeClr val="accent4">
                        <a:lumMod val="40000"/>
                        <a:lumOff val="60000"/>
                      </a:schemeClr>
                    </a:solidFill>
                  </a:tcPr>
                </a:tc>
                <a:tc>
                  <a:txBody>
                    <a:bodyPr/>
                    <a:lstStyle/>
                    <a:p>
                      <a:pPr algn="ctr"/>
                      <a:r>
                        <a:rPr lang="es-MX" sz="1200" b="0" i="0" kern="1200" dirty="0">
                          <a:solidFill>
                            <a:schemeClr val="tx1"/>
                          </a:solidFill>
                          <a:effectLst/>
                          <a:latin typeface="Comic Sans MS" panose="030F0702030302020204" pitchFamily="66" charset="0"/>
                          <a:ea typeface="+mn-ea"/>
                          <a:cs typeface="+mn-cs"/>
                        </a:rPr>
                        <a:t>En estos artículos, el escritor relata sobre situaciones particulares, individuos, entornos, relaciones, eventualidades que se desarrollan en tiempo y espacio. Asimismo, el autor realiza diálogos para que sus personajes cuenten su lado más íntimo, sus reflexiones, emociones y propósitos.</a:t>
                      </a:r>
                      <a:endParaRPr lang="es-MX" sz="1200" dirty="0">
                        <a:latin typeface="Comic Sans MS" panose="030F0702030302020204" pitchFamily="66" charset="0"/>
                      </a:endParaRPr>
                    </a:p>
                  </a:txBody>
                  <a:tcPr anchor="ctr">
                    <a:solidFill>
                      <a:schemeClr val="accent4">
                        <a:lumMod val="40000"/>
                        <a:lumOff val="60000"/>
                      </a:schemeClr>
                    </a:solidFill>
                  </a:tcPr>
                </a:tc>
                <a:extLst>
                  <a:ext uri="{0D108BD9-81ED-4DB2-BD59-A6C34878D82A}">
                    <a16:rowId xmlns:a16="http://schemas.microsoft.com/office/drawing/2014/main" val="595509230"/>
                  </a:ext>
                </a:extLst>
              </a:tr>
              <a:tr h="370840">
                <a:tc>
                  <a:txBody>
                    <a:bodyPr/>
                    <a:lstStyle/>
                    <a:p>
                      <a:pPr algn="ctr"/>
                      <a:r>
                        <a:rPr lang="es-MX" sz="1200" dirty="0">
                          <a:latin typeface="Comic Sans MS" panose="030F0702030302020204" pitchFamily="66" charset="0"/>
                        </a:rPr>
                        <a:t>Género dramático</a:t>
                      </a:r>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En esta clase de obras, se despliegan uno o varios problemas, concebidos por relaciones internas entre los personajes, fuera de que el narrador los presente ni califique, sin hacerles demostrar sus sentimientos. Esto sucede, gracias a que se ven envueltos en un diálogo, que conlleva acciones previas, en determinados tiempos y espacios. </a:t>
                      </a:r>
                    </a:p>
                  </a:txBody>
                  <a:tcPr anchor="ctr">
                    <a:solidFill>
                      <a:schemeClr val="accent2">
                        <a:lumMod val="40000"/>
                        <a:lumOff val="60000"/>
                      </a:schemeClr>
                    </a:solidFill>
                  </a:tcPr>
                </a:tc>
                <a:tc>
                  <a:txBody>
                    <a:bodyPr/>
                    <a:lstStyle/>
                    <a:p>
                      <a:pPr algn="ctr"/>
                      <a:r>
                        <a:rPr lang="es-MX" sz="1200" b="1" i="0" kern="1200" dirty="0">
                          <a:solidFill>
                            <a:schemeClr val="tx1"/>
                          </a:solidFill>
                          <a:effectLst/>
                          <a:latin typeface="Comic Sans MS" panose="030F0702030302020204" pitchFamily="66" charset="0"/>
                          <a:ea typeface="+mn-ea"/>
                          <a:cs typeface="+mn-cs"/>
                        </a:rPr>
                        <a:t>1. Tragedia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2. Comedia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3. Drama</a:t>
                      </a:r>
                      <a:r>
                        <a:rPr lang="es-MX" sz="1200" b="0" i="0" kern="1200" dirty="0">
                          <a:solidFill>
                            <a:schemeClr val="tx1"/>
                          </a:solidFill>
                          <a:effectLst/>
                          <a:latin typeface="Comic Sans MS" panose="030F0702030302020204" pitchFamily="66" charset="0"/>
                          <a:ea typeface="+mn-ea"/>
                          <a:cs typeface="+mn-cs"/>
                        </a:rPr>
                        <a:t> </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4. Ópera</a:t>
                      </a:r>
                      <a:br>
                        <a:rPr lang="es-MX" sz="1200" b="1" i="0" kern="1200" dirty="0">
                          <a:solidFill>
                            <a:schemeClr val="tx1"/>
                          </a:solidFill>
                          <a:effectLst/>
                          <a:latin typeface="Comic Sans MS" panose="030F0702030302020204" pitchFamily="66" charset="0"/>
                          <a:ea typeface="+mn-ea"/>
                          <a:cs typeface="+mn-cs"/>
                        </a:rPr>
                      </a:br>
                      <a:r>
                        <a:rPr lang="es-MX" sz="1200" b="1" i="0" kern="1200" dirty="0">
                          <a:solidFill>
                            <a:schemeClr val="tx1"/>
                          </a:solidFill>
                          <a:effectLst/>
                          <a:latin typeface="Comic Sans MS" panose="030F0702030302020204" pitchFamily="66" charset="0"/>
                          <a:ea typeface="+mn-ea"/>
                          <a:cs typeface="+mn-cs"/>
                        </a:rPr>
                        <a:t>5. Farsa</a:t>
                      </a:r>
                      <a:br>
                        <a:rPr lang="es-MX" sz="1200" dirty="0">
                          <a:latin typeface="Comic Sans MS" panose="030F0702030302020204" pitchFamily="66" charset="0"/>
                        </a:rPr>
                      </a:br>
                      <a:r>
                        <a:rPr lang="es-MX" sz="1200" b="1" i="0" kern="1200" dirty="0">
                          <a:solidFill>
                            <a:schemeClr val="tx1"/>
                          </a:solidFill>
                          <a:effectLst/>
                          <a:latin typeface="Comic Sans MS" panose="030F0702030302020204" pitchFamily="66" charset="0"/>
                          <a:ea typeface="+mn-ea"/>
                          <a:cs typeface="+mn-cs"/>
                        </a:rPr>
                        <a:t>6. Tragicomedia</a:t>
                      </a:r>
                      <a:br>
                        <a:rPr lang="es-MX" sz="1200" dirty="0">
                          <a:latin typeface="Comic Sans MS" panose="030F0702030302020204" pitchFamily="66" charset="0"/>
                        </a:rPr>
                      </a:br>
                      <a:r>
                        <a:rPr lang="es-MX" sz="1200" b="1" i="0" kern="1200" dirty="0">
                          <a:solidFill>
                            <a:schemeClr val="tx1"/>
                          </a:solidFill>
                          <a:effectLst/>
                          <a:latin typeface="Comic Sans MS" panose="030F0702030302020204" pitchFamily="66" charset="0"/>
                          <a:ea typeface="+mn-ea"/>
                          <a:cs typeface="+mn-cs"/>
                        </a:rPr>
                        <a:t>7. Melodrama</a:t>
                      </a:r>
                      <a:br>
                        <a:rPr lang="es-MX" sz="1200" b="0" i="0" kern="1200" dirty="0">
                          <a:solidFill>
                            <a:schemeClr val="tx1"/>
                          </a:solidFill>
                          <a:effectLst/>
                          <a:latin typeface="Comic Sans MS" panose="030F0702030302020204" pitchFamily="66" charset="0"/>
                          <a:ea typeface="+mn-ea"/>
                          <a:cs typeface="+mn-cs"/>
                        </a:rPr>
                      </a:br>
                      <a:br>
                        <a:rPr lang="es-MX" sz="1200" b="0" i="0" kern="1200" dirty="0">
                          <a:solidFill>
                            <a:schemeClr val="tx1"/>
                          </a:solidFill>
                          <a:effectLst/>
                          <a:latin typeface="Comic Sans MS" panose="030F0702030302020204" pitchFamily="66" charset="0"/>
                          <a:ea typeface="+mn-ea"/>
                          <a:cs typeface="+mn-cs"/>
                        </a:rPr>
                      </a:br>
                      <a:endParaRPr lang="es-MX" sz="1200" dirty="0">
                        <a:latin typeface="Comic Sans MS" panose="030F0702030302020204" pitchFamily="66" charset="0"/>
                      </a:endParaRPr>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Las obras dramáticas son introducidas para ser personificadas por actores, que exhiben sus gestos, su físico y su voz en representación de los personajes, actuando en un área teatral y en un período de tiempo establecido.</a:t>
                      </a:r>
                    </a:p>
                    <a:p>
                      <a:pPr algn="ctr"/>
                      <a:endParaRPr lang="es-MX" sz="1200" dirty="0">
                        <a:latin typeface="Comic Sans MS" panose="030F0702030302020204" pitchFamily="66" charset="0"/>
                      </a:endParaRPr>
                    </a:p>
                  </a:txBody>
                  <a:tcPr anchor="ctr">
                    <a:solidFill>
                      <a:schemeClr val="accent2">
                        <a:lumMod val="40000"/>
                        <a:lumOff val="60000"/>
                      </a:schemeClr>
                    </a:solidFill>
                  </a:tcPr>
                </a:tc>
                <a:extLst>
                  <a:ext uri="{0D108BD9-81ED-4DB2-BD59-A6C34878D82A}">
                    <a16:rowId xmlns:a16="http://schemas.microsoft.com/office/drawing/2014/main" val="882953661"/>
                  </a:ext>
                </a:extLst>
              </a:tr>
            </a:tbl>
          </a:graphicData>
        </a:graphic>
      </p:graphicFrame>
    </p:spTree>
    <p:extLst>
      <p:ext uri="{BB962C8B-B14F-4D97-AF65-F5344CB8AC3E}">
        <p14:creationId xmlns:p14="http://schemas.microsoft.com/office/powerpoint/2010/main" val="2071668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B4F86B-329E-4437-A3B4-A56441017FD4}"/>
              </a:ext>
            </a:extLst>
          </p:cNvPr>
          <p:cNvSpPr>
            <a:spLocks noGrp="1"/>
          </p:cNvSpPr>
          <p:nvPr>
            <p:ph type="title"/>
          </p:nvPr>
        </p:nvSpPr>
        <p:spPr/>
        <p:txBody>
          <a:bodyPr/>
          <a:lstStyle/>
          <a:p>
            <a:pPr algn="ctr"/>
            <a:r>
              <a:rPr lang="es-MX" dirty="0">
                <a:highlight>
                  <a:srgbClr val="FFFF00"/>
                </a:highlight>
                <a:latin typeface="Comic Sans MS" panose="030F0702030302020204" pitchFamily="66" charset="0"/>
              </a:rPr>
              <a:t>Conclusión </a:t>
            </a:r>
          </a:p>
        </p:txBody>
      </p:sp>
      <p:sp>
        <p:nvSpPr>
          <p:cNvPr id="3" name="Marcador de contenido 2">
            <a:extLst>
              <a:ext uri="{FF2B5EF4-FFF2-40B4-BE49-F238E27FC236}">
                <a16:creationId xmlns:a16="http://schemas.microsoft.com/office/drawing/2014/main" id="{FAB40439-C726-4EBA-960A-57CA5CCABCEE}"/>
              </a:ext>
            </a:extLst>
          </p:cNvPr>
          <p:cNvSpPr>
            <a:spLocks noGrp="1"/>
          </p:cNvSpPr>
          <p:nvPr>
            <p:ph idx="1"/>
          </p:nvPr>
        </p:nvSpPr>
        <p:spPr/>
        <p:txBody>
          <a:bodyPr/>
          <a:lstStyle/>
          <a:p>
            <a:pPr marL="0" indent="0" algn="just">
              <a:buNone/>
            </a:pPr>
            <a:r>
              <a:rPr lang="es-MX" dirty="0">
                <a:latin typeface="Comic Sans MS" panose="030F0702030302020204" pitchFamily="66" charset="0"/>
              </a:rPr>
              <a:t>A mi consideración un texto académico; Es un trabajo intelectual que tiene por objetivo dar un aporte mas a cualquier rama de estudio que se quiera innovar.</a:t>
            </a:r>
          </a:p>
          <a:p>
            <a:pPr marL="0" indent="0" algn="just">
              <a:buNone/>
            </a:pPr>
            <a:r>
              <a:rPr lang="es-MX" dirty="0">
                <a:latin typeface="Comic Sans MS" panose="030F0702030302020204" pitchFamily="66" charset="0"/>
              </a:rPr>
              <a:t>Los textos académicos son prescriptivos, por así decirlo, en determinados contextos, contextos académicos. Es decir, para “ser” académico o uno reconocido debes escribir en esos términos.</a:t>
            </a:r>
          </a:p>
          <a:p>
            <a:pPr marL="0" indent="0" algn="just">
              <a:buNone/>
            </a:pPr>
            <a:r>
              <a:rPr lang="es-MX" dirty="0">
                <a:latin typeface="Comic Sans MS" panose="030F0702030302020204" pitchFamily="66" charset="0"/>
              </a:rPr>
              <a:t>Los textos académicos a diferencia de los demás textos buscan definir entre colegas los conocimientos generados apartar de un trabajo.</a:t>
            </a:r>
          </a:p>
          <a:p>
            <a:pPr marL="0" indent="0">
              <a:buNone/>
            </a:pPr>
            <a:endParaRPr lang="es-MX" dirty="0"/>
          </a:p>
        </p:txBody>
      </p:sp>
    </p:spTree>
    <p:extLst>
      <p:ext uri="{BB962C8B-B14F-4D97-AF65-F5344CB8AC3E}">
        <p14:creationId xmlns:p14="http://schemas.microsoft.com/office/powerpoint/2010/main" val="219777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1DF273-3566-463B-AA4E-55072D267DA7}"/>
              </a:ext>
            </a:extLst>
          </p:cNvPr>
          <p:cNvSpPr>
            <a:spLocks noGrp="1"/>
          </p:cNvSpPr>
          <p:nvPr>
            <p:ph type="title"/>
          </p:nvPr>
        </p:nvSpPr>
        <p:spPr/>
        <p:txBody>
          <a:bodyPr/>
          <a:lstStyle/>
          <a:p>
            <a:pPr algn="ctr"/>
            <a:r>
              <a:rPr lang="es-MX" dirty="0">
                <a:highlight>
                  <a:srgbClr val="FFFF00"/>
                </a:highlight>
                <a:latin typeface="Comic Sans MS" panose="030F0702030302020204" pitchFamily="66" charset="0"/>
              </a:rPr>
              <a:t>Nota reflexiva </a:t>
            </a:r>
          </a:p>
        </p:txBody>
      </p:sp>
      <p:sp>
        <p:nvSpPr>
          <p:cNvPr id="3" name="Marcador de contenido 2">
            <a:extLst>
              <a:ext uri="{FF2B5EF4-FFF2-40B4-BE49-F238E27FC236}">
                <a16:creationId xmlns:a16="http://schemas.microsoft.com/office/drawing/2014/main" id="{0172592D-2CCF-41B4-990F-350EFCB499C3}"/>
              </a:ext>
            </a:extLst>
          </p:cNvPr>
          <p:cNvSpPr>
            <a:spLocks noGrp="1"/>
          </p:cNvSpPr>
          <p:nvPr>
            <p:ph idx="1"/>
          </p:nvPr>
        </p:nvSpPr>
        <p:spPr/>
        <p:txBody>
          <a:bodyPr/>
          <a:lstStyle/>
          <a:p>
            <a:pPr marL="0" indent="0" algn="just">
              <a:buNone/>
            </a:pPr>
            <a:r>
              <a:rPr lang="es-MX" dirty="0">
                <a:latin typeface="Comic Sans MS" panose="030F0702030302020204" pitchFamily="66" charset="0"/>
              </a:rPr>
              <a:t>A lo largo de la unidad, durante clases, trabajamos con los tipos de textos académicos y los </a:t>
            </a:r>
            <a:r>
              <a:rPr lang="es-MX" dirty="0" err="1">
                <a:latin typeface="Comic Sans MS" panose="030F0702030302020204" pitchFamily="66" charset="0"/>
              </a:rPr>
              <a:t>generos</a:t>
            </a:r>
            <a:r>
              <a:rPr lang="es-MX" dirty="0">
                <a:latin typeface="Comic Sans MS" panose="030F0702030302020204" pitchFamily="66" charset="0"/>
              </a:rPr>
              <a:t> literarios. Estos nos ayudan a ampliar la forma en la que nos expresamos a través de textos y a fortalecer competencias para la producción de escritos. </a:t>
            </a:r>
          </a:p>
          <a:p>
            <a:pPr marL="0" indent="0" algn="just">
              <a:buNone/>
            </a:pPr>
            <a:r>
              <a:rPr lang="es-MX" dirty="0">
                <a:latin typeface="Comic Sans MS" panose="030F0702030302020204" pitchFamily="66" charset="0"/>
              </a:rPr>
              <a:t>Con este trabajo aplicamos a varias competencias las cuales nos ayudan a la comprensión lectora y como lo mencione anteriormente a la producción de textos así como el reconocimiento de las características de cada tipo de texto.</a:t>
            </a:r>
          </a:p>
        </p:txBody>
      </p:sp>
    </p:spTree>
    <p:extLst>
      <p:ext uri="{BB962C8B-B14F-4D97-AF65-F5344CB8AC3E}">
        <p14:creationId xmlns:p14="http://schemas.microsoft.com/office/powerpoint/2010/main" val="340840992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1320</Words>
  <Application>Microsoft Office PowerPoint</Application>
  <PresentationFormat>Panorámica</PresentationFormat>
  <Paragraphs>151</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Comic Sans MS</vt:lpstr>
      <vt:lpstr>Tema de Office</vt:lpstr>
      <vt:lpstr>Textos académicos  y  Géneros literarios  cuadro comparativo    Graciela Santillana #22</vt:lpstr>
      <vt:lpstr>Introducción </vt:lpstr>
      <vt:lpstr>Presentación de PowerPoint</vt:lpstr>
      <vt:lpstr>Presentación de PowerPoint</vt:lpstr>
      <vt:lpstr>Presentación de PowerPoint</vt:lpstr>
      <vt:lpstr>Presentación de PowerPoint</vt:lpstr>
      <vt:lpstr>Presentación de PowerPoint</vt:lpstr>
      <vt:lpstr>Conclusión </vt:lpstr>
      <vt:lpstr>Nota reflexiva </vt:lpstr>
      <vt:lpstr>Nombre del alumno:________________________________ Curso____________________  grado y sección ___________ Fecha ________________ Puntos _______________    calificación _______________ El alumno describirá las características de los diferentes documentos académicos  </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Nombre del alumno:________________________________ Curso____________________  grado y sección ___________ Fecha ________________ Puntos _______________    calificación _______________ El alumno describirá las características de los diferentes documentos académicos</dc:title>
  <dc:creator>Usuario</dc:creator>
  <cp:lastModifiedBy>Graciela Santillana</cp:lastModifiedBy>
  <cp:revision>13</cp:revision>
  <dcterms:created xsi:type="dcterms:W3CDTF">2018-04-23T14:24:01Z</dcterms:created>
  <dcterms:modified xsi:type="dcterms:W3CDTF">2018-05-03T03:32:55Z</dcterms:modified>
</cp:coreProperties>
</file>