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Lst>
  <p:notesMasterIdLst>
    <p:notesMasterId r:id="rId12"/>
  </p:notesMasterIdLst>
  <p:sldIdLst>
    <p:sldId id="256" r:id="rId3"/>
    <p:sldId id="260" r:id="rId4"/>
    <p:sldId id="257" r:id="rId5"/>
    <p:sldId id="259" r:id="rId6"/>
    <p:sldId id="258" r:id="rId7"/>
    <p:sldId id="265" r:id="rId8"/>
    <p:sldId id="262" r:id="rId9"/>
    <p:sldId id="264" r:id="rId10"/>
    <p:sldId id="263" r:id="rId11"/>
  </p:sldIdLst>
  <p:sldSz cx="9144000" cy="5143500" type="screen16x9"/>
  <p:notesSz cx="6858000" cy="9144000"/>
  <p:embeddedFontLst>
    <p:embeddedFont>
      <p:font typeface="Chelsea Market" panose="020B0604020202020204" charset="0"/>
      <p:regular r:id="rId13"/>
    </p:embeddedFont>
    <p:embeddedFont>
      <p:font typeface="Calibri Light" panose="020F0302020204030204" pitchFamily="34" charset="0"/>
      <p:regular r:id="rId14"/>
      <p:italic r:id="rId15"/>
    </p:embeddedFont>
    <p:embeddedFont>
      <p:font typeface="Delius" panose="020B0604020202020204" charset="0"/>
      <p:regular r:id="rId16"/>
    </p:embeddedFont>
    <p:embeddedFont>
      <p:font typeface="Calibri" panose="020F050202020403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3A828B20-CED7-41C2-9DC4-F3689A26F082}">
  <a:tblStyle styleId="{3A828B20-CED7-41C2-9DC4-F3689A26F08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8" d="100"/>
          <a:sy n="108" d="100"/>
        </p:scale>
        <p:origin x="-108" y="19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1494812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841772"/>
            <a:ext cx="6858000" cy="1790700"/>
          </a:xfrm>
        </p:spPr>
        <p:txBody>
          <a:bodyPr anchor="b"/>
          <a:lstStyle>
            <a:lvl1pPr algn="ctr">
              <a:defRPr sz="45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780393F4-0954-4057-AEBA-9F382FF74AA5}" type="datetimeFigureOut">
              <a:rPr lang="es-MX" smtClean="0">
                <a:solidFill>
                  <a:prstClr val="black">
                    <a:tint val="75000"/>
                  </a:prstClr>
                </a:solidFill>
              </a:rPr>
              <a:pPr/>
              <a:t>03/05/2018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4C9FC7C5-B091-4394-811D-232A66A4AC87}"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240332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780393F4-0954-4057-AEBA-9F382FF74AA5}" type="datetimeFigureOut">
              <a:rPr lang="es-MX" smtClean="0">
                <a:solidFill>
                  <a:prstClr val="black">
                    <a:tint val="75000"/>
                  </a:prstClr>
                </a:solidFill>
              </a:rPr>
              <a:pPr/>
              <a:t>03/05/2018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4C9FC7C5-B091-4394-811D-232A66A4AC87}"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518995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282304"/>
            <a:ext cx="7886700" cy="2139553"/>
          </a:xfrm>
        </p:spPr>
        <p:txBody>
          <a:bodyPr anchor="b"/>
          <a:lstStyle>
            <a:lvl1pPr>
              <a:defRPr sz="45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780393F4-0954-4057-AEBA-9F382FF74AA5}" type="datetimeFigureOut">
              <a:rPr lang="es-MX" smtClean="0">
                <a:solidFill>
                  <a:prstClr val="black">
                    <a:tint val="75000"/>
                  </a:prstClr>
                </a:solidFill>
              </a:rPr>
              <a:pPr/>
              <a:t>03/05/2018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4C9FC7C5-B091-4394-811D-232A66A4AC87}"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627202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628650" y="1369219"/>
            <a:ext cx="3886200" cy="326350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4629150" y="1369219"/>
            <a:ext cx="3886200" cy="326350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780393F4-0954-4057-AEBA-9F382FF74AA5}" type="datetimeFigureOut">
              <a:rPr lang="es-MX" smtClean="0">
                <a:solidFill>
                  <a:prstClr val="black">
                    <a:tint val="75000"/>
                  </a:prstClr>
                </a:solidFill>
              </a:rPr>
              <a:pPr/>
              <a:t>03/05/2018</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4C9FC7C5-B091-4394-811D-232A66A4AC87}"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593020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273844"/>
            <a:ext cx="7886700" cy="994172"/>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1878806"/>
            <a:ext cx="3868340" cy="276344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1878806"/>
            <a:ext cx="3887391" cy="276344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780393F4-0954-4057-AEBA-9F382FF74AA5}" type="datetimeFigureOut">
              <a:rPr lang="es-MX" smtClean="0">
                <a:solidFill>
                  <a:prstClr val="black">
                    <a:tint val="75000"/>
                  </a:prstClr>
                </a:solidFill>
              </a:rPr>
              <a:pPr/>
              <a:t>03/05/2018</a:t>
            </a:fld>
            <a:endParaRPr lang="es-MX">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MX">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4C9FC7C5-B091-4394-811D-232A66A4AC87}"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619897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780393F4-0954-4057-AEBA-9F382FF74AA5}" type="datetimeFigureOut">
              <a:rPr lang="es-MX" smtClean="0">
                <a:solidFill>
                  <a:prstClr val="black">
                    <a:tint val="75000"/>
                  </a:prstClr>
                </a:solidFill>
              </a:rPr>
              <a:pPr/>
              <a:t>03/05/2018</a:t>
            </a:fld>
            <a:endParaRPr lang="es-MX">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MX">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4C9FC7C5-B091-4394-811D-232A66A4AC87}"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67377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80393F4-0954-4057-AEBA-9F382FF74AA5}" type="datetimeFigureOut">
              <a:rPr lang="es-MX" smtClean="0">
                <a:solidFill>
                  <a:prstClr val="black">
                    <a:tint val="75000"/>
                  </a:prstClr>
                </a:solidFill>
              </a:rPr>
              <a:pPr/>
              <a:t>03/05/2018</a:t>
            </a:fld>
            <a:endParaRPr lang="es-MX">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MX">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4C9FC7C5-B091-4394-811D-232A66A4AC87}"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534871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342900"/>
            <a:ext cx="2949178" cy="1200150"/>
          </a:xfrm>
        </p:spPr>
        <p:txBody>
          <a:bodyPr anchor="b"/>
          <a:lstStyle>
            <a:lvl1pPr>
              <a:defRPr sz="24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780393F4-0954-4057-AEBA-9F382FF74AA5}" type="datetimeFigureOut">
              <a:rPr lang="es-MX" smtClean="0">
                <a:solidFill>
                  <a:prstClr val="black">
                    <a:tint val="75000"/>
                  </a:prstClr>
                </a:solidFill>
              </a:rPr>
              <a:pPr/>
              <a:t>03/05/2018</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4C9FC7C5-B091-4394-811D-232A66A4AC87}"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905937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342900"/>
            <a:ext cx="2949178" cy="1200150"/>
          </a:xfrm>
        </p:spPr>
        <p:txBody>
          <a:bodyPr anchor="b"/>
          <a:lstStyle>
            <a:lvl1pPr>
              <a:defRPr sz="24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MX"/>
          </a:p>
        </p:txBody>
      </p:sp>
      <p:sp>
        <p:nvSpPr>
          <p:cNvPr id="4" name="Marcador de texto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780393F4-0954-4057-AEBA-9F382FF74AA5}" type="datetimeFigureOut">
              <a:rPr lang="es-MX" smtClean="0">
                <a:solidFill>
                  <a:prstClr val="black">
                    <a:tint val="75000"/>
                  </a:prstClr>
                </a:solidFill>
              </a:rPr>
              <a:pPr/>
              <a:t>03/05/2018</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4C9FC7C5-B091-4394-811D-232A66A4AC87}"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8844139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780393F4-0954-4057-AEBA-9F382FF74AA5}" type="datetimeFigureOut">
              <a:rPr lang="es-MX" smtClean="0">
                <a:solidFill>
                  <a:prstClr val="black">
                    <a:tint val="75000"/>
                  </a:prstClr>
                </a:solidFill>
              </a:rPr>
              <a:pPr/>
              <a:t>03/05/2018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4C9FC7C5-B091-4394-811D-232A66A4AC87}"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865551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273844"/>
            <a:ext cx="1971675" cy="4358879"/>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628650" y="273844"/>
            <a:ext cx="5800725" cy="435887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780393F4-0954-4057-AEBA-9F382FF74AA5}" type="datetimeFigureOut">
              <a:rPr lang="es-MX" smtClean="0">
                <a:solidFill>
                  <a:prstClr val="black">
                    <a:tint val="75000"/>
                  </a:prstClr>
                </a:solidFill>
              </a:rPr>
              <a:pPr/>
              <a:t>03/05/2018</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4C9FC7C5-B091-4394-811D-232A66A4AC87}"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739833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buClrTx/>
              <a:buFontTx/>
              <a:buNone/>
            </a:pPr>
            <a:fld id="{780393F4-0954-4057-AEBA-9F382FF74AA5}" type="datetimeFigureOut">
              <a:rPr lang="es-MX" kern="1200" smtClean="0">
                <a:solidFill>
                  <a:prstClr val="black">
                    <a:tint val="75000"/>
                  </a:prstClr>
                </a:solidFill>
                <a:latin typeface="Calibri" panose="020F0502020204030204"/>
                <a:ea typeface="+mn-ea"/>
                <a:cs typeface="+mn-cs"/>
              </a:rPr>
              <a:pPr defTabSz="685800">
                <a:buClrTx/>
                <a:buFontTx/>
                <a:buNone/>
              </a:pPr>
              <a:t>03/05/2018</a:t>
            </a:fld>
            <a:endParaRPr lang="es-MX" kern="1200">
              <a:solidFill>
                <a:prstClr val="black">
                  <a:tint val="75000"/>
                </a:prstClr>
              </a:solidFill>
              <a:latin typeface="Calibri" panose="020F0502020204030204"/>
              <a:ea typeface="+mn-ea"/>
              <a:cs typeface="+mn-cs"/>
            </a:endParaRPr>
          </a:p>
        </p:txBody>
      </p:sp>
      <p:sp>
        <p:nvSpPr>
          <p:cNvPr id="5" name="Marcador de pie de página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buClrTx/>
              <a:buFontTx/>
              <a:buNone/>
            </a:pPr>
            <a:endParaRPr lang="es-MX" kern="1200">
              <a:solidFill>
                <a:prstClr val="black">
                  <a:tint val="75000"/>
                </a:prstClr>
              </a:solidFill>
              <a:latin typeface="Calibri" panose="020F0502020204030204"/>
              <a:ea typeface="+mn-ea"/>
              <a:cs typeface="+mn-cs"/>
            </a:endParaRPr>
          </a:p>
        </p:txBody>
      </p:sp>
      <p:sp>
        <p:nvSpPr>
          <p:cNvPr id="6" name="Marcador de número de diapositiva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buClrTx/>
              <a:buFontTx/>
              <a:buNone/>
            </a:pPr>
            <a:fld id="{4C9FC7C5-B091-4394-811D-232A66A4AC87}" type="slidenum">
              <a:rPr lang="es-MX" kern="1200" smtClean="0">
                <a:solidFill>
                  <a:prstClr val="black">
                    <a:tint val="75000"/>
                  </a:prstClr>
                </a:solidFill>
                <a:latin typeface="Calibri" panose="020F0502020204030204"/>
                <a:ea typeface="+mn-ea"/>
                <a:cs typeface="+mn-cs"/>
              </a:rPr>
              <a:pPr defTabSz="685800">
                <a:buClrTx/>
                <a:buFontTx/>
                <a:buNone/>
              </a:pPr>
              <a:t>‹Nº›</a:t>
            </a:fld>
            <a:endParaRPr lang="es-MX"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2854768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s-MX"/>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251520" y="1275606"/>
            <a:ext cx="8520600" cy="2880320"/>
          </a:xfrm>
          <a:prstGeom prst="rect">
            <a:avLst/>
          </a:prstGeom>
        </p:spPr>
        <p:txBody>
          <a:bodyPr spcFirstLastPara="1" wrap="square" lIns="91425" tIns="91425" rIns="91425" bIns="91425" anchor="b" anchorCtr="0">
            <a:noAutofit/>
          </a:bodyPr>
          <a:lstStyle/>
          <a:p>
            <a:pPr lvl="0"/>
            <a:r>
              <a:rPr lang="es" sz="1200" dirty="0" smtClean="0">
                <a:latin typeface="Chelsea Market"/>
                <a:ea typeface="Chelsea Market"/>
                <a:cs typeface="Chelsea Market"/>
                <a:sym typeface="Chelsea Market"/>
              </a:rPr>
              <a:t>  </a:t>
            </a:r>
            <a:br>
              <a:rPr lang="es" sz="1200" dirty="0" smtClean="0">
                <a:latin typeface="Chelsea Market"/>
                <a:ea typeface="Chelsea Market"/>
                <a:cs typeface="Chelsea Market"/>
                <a:sym typeface="Chelsea Market"/>
              </a:rPr>
            </a:br>
            <a:r>
              <a:rPr lang="es" sz="1200" dirty="0">
                <a:latin typeface="Chelsea Market"/>
                <a:ea typeface="Chelsea Market"/>
                <a:cs typeface="Chelsea Market"/>
                <a:sym typeface="Chelsea Market"/>
              </a:rPr>
              <a:t/>
            </a:r>
            <a:br>
              <a:rPr lang="es" sz="1200" dirty="0">
                <a:latin typeface="Chelsea Market"/>
                <a:ea typeface="Chelsea Market"/>
                <a:cs typeface="Chelsea Market"/>
                <a:sym typeface="Chelsea Market"/>
              </a:rPr>
            </a:br>
            <a:r>
              <a:rPr lang="es" sz="1200" dirty="0" smtClean="0">
                <a:latin typeface="Chelsea Market"/>
                <a:ea typeface="Chelsea Market"/>
                <a:cs typeface="Chelsea Market"/>
                <a:sym typeface="Chelsea Market"/>
              </a:rPr>
              <a:t>Escuela Normal de Educación Preescolar</a:t>
            </a:r>
            <a:br>
              <a:rPr lang="es" sz="1200" dirty="0" smtClean="0">
                <a:latin typeface="Chelsea Market"/>
                <a:ea typeface="Chelsea Market"/>
                <a:cs typeface="Chelsea Market"/>
                <a:sym typeface="Chelsea Market"/>
              </a:rPr>
            </a:br>
            <a:r>
              <a:rPr lang="es" sz="1200" dirty="0" smtClean="0">
                <a:latin typeface="Chelsea Market"/>
                <a:ea typeface="Chelsea Market"/>
                <a:cs typeface="Chelsea Market"/>
                <a:sym typeface="Chelsea Market"/>
              </a:rPr>
              <a:t>Nohemi Carolina Mendoza Alvarez </a:t>
            </a:r>
            <a:br>
              <a:rPr lang="es" sz="1200" dirty="0" smtClean="0">
                <a:latin typeface="Chelsea Market"/>
                <a:ea typeface="Chelsea Market"/>
                <a:cs typeface="Chelsea Market"/>
                <a:sym typeface="Chelsea Market"/>
              </a:rPr>
            </a:br>
            <a:r>
              <a:rPr lang="es" sz="1200" dirty="0" smtClean="0">
                <a:latin typeface="Chelsea Market"/>
                <a:ea typeface="Chelsea Market"/>
                <a:cs typeface="Chelsea Market"/>
                <a:sym typeface="Chelsea Market"/>
              </a:rPr>
              <a:t>Optativo </a:t>
            </a:r>
            <a:br>
              <a:rPr lang="es" sz="1200" dirty="0" smtClean="0">
                <a:latin typeface="Chelsea Market"/>
                <a:ea typeface="Chelsea Market"/>
                <a:cs typeface="Chelsea Market"/>
                <a:sym typeface="Chelsea Market"/>
              </a:rPr>
            </a:br>
            <a:r>
              <a:rPr lang="es" sz="1200" dirty="0" smtClean="0">
                <a:latin typeface="Chelsea Market"/>
                <a:ea typeface="Chelsea Market"/>
                <a:cs typeface="Chelsea Market"/>
                <a:sym typeface="Chelsea Market"/>
              </a:rPr>
              <a:t>6to semestre </a:t>
            </a:r>
            <a:br>
              <a:rPr lang="es" sz="1200" dirty="0" smtClean="0">
                <a:latin typeface="Chelsea Market"/>
                <a:ea typeface="Chelsea Market"/>
                <a:cs typeface="Chelsea Market"/>
                <a:sym typeface="Chelsea Market"/>
              </a:rPr>
            </a:br>
            <a:r>
              <a:rPr lang="es" sz="1200" dirty="0" smtClean="0">
                <a:latin typeface="Chelsea Market"/>
                <a:ea typeface="Chelsea Market"/>
                <a:cs typeface="Chelsea Market"/>
                <a:sym typeface="Chelsea Market"/>
              </a:rPr>
              <a:t>Competencias de la unidad: </a:t>
            </a:r>
            <a:r>
              <a:rPr lang="es-ES" sz="1200" dirty="0">
                <a:latin typeface="Chelsea Market"/>
                <a:ea typeface="Chelsea Market"/>
                <a:cs typeface="Chelsea Market"/>
                <a:sym typeface="Chelsea Market"/>
              </a:rPr>
              <a:t>	</a:t>
            </a:r>
            <a:br>
              <a:rPr lang="es-ES" sz="1200" dirty="0">
                <a:latin typeface="Chelsea Market"/>
                <a:ea typeface="Chelsea Market"/>
                <a:cs typeface="Chelsea Market"/>
                <a:sym typeface="Chelsea Market"/>
              </a:rPr>
            </a:br>
            <a:r>
              <a:rPr lang="es-ES" sz="1200" dirty="0">
                <a:latin typeface="Chelsea Market"/>
                <a:ea typeface="Chelsea Market"/>
                <a:cs typeface="Chelsea Market"/>
                <a:sym typeface="Chelsea Market"/>
              </a:rPr>
              <a:t>Utiliza la comprensión lectora para ampliar sus conocimientos y como insumo para la producción de textos </a:t>
            </a:r>
            <a:br>
              <a:rPr lang="es-ES" sz="1200" dirty="0">
                <a:latin typeface="Chelsea Market"/>
                <a:ea typeface="Chelsea Market"/>
                <a:cs typeface="Chelsea Market"/>
                <a:sym typeface="Chelsea Market"/>
              </a:rPr>
            </a:br>
            <a:r>
              <a:rPr lang="es-ES" sz="1200" dirty="0">
                <a:latin typeface="Chelsea Market"/>
                <a:ea typeface="Chelsea Market"/>
                <a:cs typeface="Chelsea Market"/>
                <a:sym typeface="Chelsea Market"/>
              </a:rPr>
              <a:t>académicos. </a:t>
            </a:r>
            <a:br>
              <a:rPr lang="es-ES" sz="1200" dirty="0">
                <a:latin typeface="Chelsea Market"/>
                <a:ea typeface="Chelsea Market"/>
                <a:cs typeface="Chelsea Market"/>
                <a:sym typeface="Chelsea Market"/>
              </a:rPr>
            </a:br>
            <a:r>
              <a:rPr lang="es-ES" sz="1200" dirty="0">
                <a:latin typeface="Chelsea Market"/>
                <a:ea typeface="Chelsea Market"/>
                <a:cs typeface="Chelsea Market"/>
                <a:sym typeface="Chelsea Market"/>
              </a:rPr>
              <a:t>	</a:t>
            </a:r>
            <a:br>
              <a:rPr lang="es-ES" sz="1200" dirty="0">
                <a:latin typeface="Chelsea Market"/>
                <a:ea typeface="Chelsea Market"/>
                <a:cs typeface="Chelsea Market"/>
                <a:sym typeface="Chelsea Market"/>
              </a:rPr>
            </a:br>
            <a:r>
              <a:rPr lang="es-ES" sz="1200" dirty="0">
                <a:latin typeface="Chelsea Market"/>
                <a:ea typeface="Chelsea Market"/>
                <a:cs typeface="Chelsea Market"/>
                <a:sym typeface="Chelsea Market"/>
              </a:rPr>
              <a:t>Diferencia las características particulares de los géneros discursivos que se utilizan en el ámbito de la actividad académica para orientar la elaboración de sus producciones escritas.</a:t>
            </a:r>
            <a:r>
              <a:rPr lang="es" sz="1200" dirty="0" smtClean="0">
                <a:latin typeface="Chelsea Market"/>
                <a:ea typeface="Chelsea Market"/>
                <a:cs typeface="Chelsea Market"/>
                <a:sym typeface="Chelsea Market"/>
              </a:rPr>
              <a:t/>
            </a:r>
            <a:br>
              <a:rPr lang="es" sz="1200" dirty="0" smtClean="0">
                <a:latin typeface="Chelsea Market"/>
                <a:ea typeface="Chelsea Market"/>
                <a:cs typeface="Chelsea Market"/>
                <a:sym typeface="Chelsea Market"/>
              </a:rPr>
            </a:br>
            <a:r>
              <a:rPr lang="es" sz="1200" dirty="0" smtClean="0">
                <a:latin typeface="Chelsea Market"/>
                <a:ea typeface="Chelsea Market"/>
                <a:cs typeface="Chelsea Market"/>
                <a:sym typeface="Chelsea Market"/>
              </a:rPr>
              <a:t> </a:t>
            </a:r>
            <a:br>
              <a:rPr lang="es" sz="1200" dirty="0" smtClean="0">
                <a:latin typeface="Chelsea Market"/>
                <a:ea typeface="Chelsea Market"/>
                <a:cs typeface="Chelsea Market"/>
                <a:sym typeface="Chelsea Market"/>
              </a:rPr>
            </a:br>
            <a:r>
              <a:rPr lang="es" sz="1200" dirty="0" smtClean="0">
                <a:latin typeface="Chelsea Market"/>
                <a:ea typeface="Chelsea Market"/>
                <a:cs typeface="Chelsea Market"/>
                <a:sym typeface="Chelsea Market"/>
              </a:rPr>
              <a:t/>
            </a:r>
            <a:br>
              <a:rPr lang="es" sz="1200" dirty="0" smtClean="0">
                <a:latin typeface="Chelsea Market"/>
                <a:ea typeface="Chelsea Market"/>
                <a:cs typeface="Chelsea Market"/>
                <a:sym typeface="Chelsea Market"/>
              </a:rPr>
            </a:br>
            <a:r>
              <a:rPr lang="es" sz="1200" dirty="0" smtClean="0">
                <a:latin typeface="Chelsea Market"/>
                <a:ea typeface="Chelsea Market"/>
                <a:cs typeface="Chelsea Market"/>
                <a:sym typeface="Chelsea Market"/>
              </a:rPr>
              <a:t>Géneros literarios </a:t>
            </a:r>
            <a:br>
              <a:rPr lang="es" sz="1200" dirty="0" smtClean="0">
                <a:latin typeface="Chelsea Market"/>
                <a:ea typeface="Chelsea Market"/>
                <a:cs typeface="Chelsea Market"/>
                <a:sym typeface="Chelsea Market"/>
              </a:rPr>
            </a:br>
            <a:r>
              <a:rPr lang="es" sz="1200" dirty="0" smtClean="0">
                <a:latin typeface="Chelsea Market"/>
                <a:ea typeface="Chelsea Market"/>
                <a:cs typeface="Chelsea Market"/>
                <a:sym typeface="Chelsea Market"/>
              </a:rPr>
              <a:t>18/04/18 </a:t>
            </a:r>
            <a:r>
              <a:rPr lang="es" sz="1200" dirty="0">
                <a:ea typeface="Chelsea Market"/>
              </a:rPr>
              <a:t/>
            </a:r>
            <a:br>
              <a:rPr lang="es" sz="1200" dirty="0">
                <a:ea typeface="Chelsea Market"/>
              </a:rPr>
            </a:br>
            <a:endParaRPr sz="1200" dirty="0"/>
          </a:p>
        </p:txBody>
      </p:sp>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411510"/>
            <a:ext cx="1814890" cy="134953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419622"/>
            <a:ext cx="8520600" cy="2736304"/>
          </a:xfrm>
        </p:spPr>
        <p:txBody>
          <a:bodyPr/>
          <a:lstStyle/>
          <a:p>
            <a:r>
              <a:rPr lang="es-MX" dirty="0" smtClean="0">
                <a:latin typeface="Chelsea Market" panose="020B0604020202020204" charset="0"/>
                <a:ea typeface="Chelsea Market" panose="020B0604020202020204" charset="0"/>
              </a:rPr>
              <a:t>Introducción </a:t>
            </a:r>
            <a:br>
              <a:rPr lang="es-MX" dirty="0" smtClean="0">
                <a:latin typeface="Chelsea Market" panose="020B0604020202020204" charset="0"/>
                <a:ea typeface="Chelsea Market" panose="020B0604020202020204" charset="0"/>
              </a:rPr>
            </a:br>
            <a:r>
              <a:rPr lang="es-MX" sz="2000" dirty="0" smtClean="0">
                <a:latin typeface="Chelsea Market" panose="020B0604020202020204" charset="0"/>
                <a:ea typeface="Chelsea Market" panose="020B0604020202020204" charset="0"/>
              </a:rPr>
              <a:t/>
            </a:r>
            <a:br>
              <a:rPr lang="es-MX" sz="2000" dirty="0" smtClean="0">
                <a:latin typeface="Chelsea Market" panose="020B0604020202020204" charset="0"/>
                <a:ea typeface="Chelsea Market" panose="020B0604020202020204" charset="0"/>
              </a:rPr>
            </a:br>
            <a:r>
              <a:rPr lang="es-MX" sz="1400" dirty="0" smtClean="0">
                <a:latin typeface="Chelsea Market" panose="020B0604020202020204" charset="0"/>
                <a:ea typeface="Chelsea Market" panose="020B0604020202020204" charset="0"/>
              </a:rPr>
              <a:t>El presente cuadro comparativo menciona algunas de las características acerca de los diferentes géneros literarios, se pretende abordar características de cada uno de ellos, su concepto en sí viene dentro de lo que lo caracteriza.</a:t>
            </a:r>
            <a:br>
              <a:rPr lang="es-MX" sz="1400" dirty="0" smtClean="0">
                <a:latin typeface="Chelsea Market" panose="020B0604020202020204" charset="0"/>
                <a:ea typeface="Chelsea Market" panose="020B0604020202020204" charset="0"/>
              </a:rPr>
            </a:br>
            <a:r>
              <a:rPr lang="es-MX" sz="1400" dirty="0" smtClean="0">
                <a:latin typeface="Chelsea Market" panose="020B0604020202020204" charset="0"/>
                <a:ea typeface="Chelsea Market" panose="020B0604020202020204" charset="0"/>
              </a:rPr>
              <a:t>Conforme vamos creciendo, y pasando de un nivel educativo a otro va aumentando nuestra manera de escribir y leer. Va aumentando nuestro léxico y el cómo vamos realizando un  texto. Sin embargo no conocemos las características y lo que debe llevar cada uno o tan siquiera para qué sirven, leemos muchos cuentos o leyendas para los niños y no notamos las similitudes de estos </a:t>
            </a:r>
            <a:br>
              <a:rPr lang="es-MX" sz="1400" dirty="0" smtClean="0">
                <a:latin typeface="Chelsea Market" panose="020B0604020202020204" charset="0"/>
                <a:ea typeface="Chelsea Market" panose="020B0604020202020204" charset="0"/>
              </a:rPr>
            </a:br>
            <a:r>
              <a:rPr lang="es-MX" dirty="0" smtClean="0">
                <a:latin typeface="Chelsea Market" panose="020B0604020202020204" charset="0"/>
                <a:ea typeface="Chelsea Market" panose="020B0604020202020204" charset="0"/>
              </a:rPr>
              <a:t/>
            </a:r>
            <a:br>
              <a:rPr lang="es-MX" dirty="0" smtClean="0">
                <a:latin typeface="Chelsea Market" panose="020B0604020202020204" charset="0"/>
                <a:ea typeface="Chelsea Market" panose="020B0604020202020204" charset="0"/>
              </a:rPr>
            </a:br>
            <a:r>
              <a:rPr lang="es-MX" dirty="0" smtClean="0">
                <a:latin typeface="Chelsea Market" panose="020B0604020202020204" charset="0"/>
                <a:ea typeface="Chelsea Market" panose="020B0604020202020204" charset="0"/>
              </a:rPr>
              <a:t/>
            </a:r>
            <a:br>
              <a:rPr lang="es-MX" dirty="0" smtClean="0">
                <a:latin typeface="Chelsea Market" panose="020B0604020202020204" charset="0"/>
                <a:ea typeface="Chelsea Market" panose="020B0604020202020204" charset="0"/>
              </a:rPr>
            </a:br>
            <a:endParaRPr lang="es-MX" dirty="0">
              <a:latin typeface="Chelsea Market" panose="020B0604020202020204" charset="0"/>
              <a:ea typeface="Chelsea Market" panose="020B0604020202020204" charset="0"/>
            </a:endParaRPr>
          </a:p>
        </p:txBody>
      </p:sp>
    </p:spTree>
    <p:extLst>
      <p:ext uri="{BB962C8B-B14F-4D97-AF65-F5344CB8AC3E}">
        <p14:creationId xmlns:p14="http://schemas.microsoft.com/office/powerpoint/2010/main" val="447661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graphicFrame>
        <p:nvGraphicFramePr>
          <p:cNvPr id="60" name="Shape 60"/>
          <p:cNvGraphicFramePr/>
          <p:nvPr/>
        </p:nvGraphicFramePr>
        <p:xfrm>
          <a:off x="211025" y="124450"/>
          <a:ext cx="8816250" cy="4967880"/>
        </p:xfrm>
        <a:graphic>
          <a:graphicData uri="http://schemas.openxmlformats.org/drawingml/2006/table">
            <a:tbl>
              <a:tblPr>
                <a:noFill/>
                <a:tableStyleId>{3A828B20-CED7-41C2-9DC4-F3689A26F082}</a:tableStyleId>
              </a:tblPr>
              <a:tblGrid>
                <a:gridCol w="1675025"/>
                <a:gridCol w="7141225"/>
              </a:tblGrid>
              <a:tr h="296550">
                <a:tc>
                  <a:txBody>
                    <a:bodyPr/>
                    <a:lstStyle/>
                    <a:p>
                      <a:pPr marL="0" lvl="0" indent="0" algn="ctr">
                        <a:spcBef>
                          <a:spcPts val="0"/>
                        </a:spcBef>
                        <a:spcAft>
                          <a:spcPts val="0"/>
                        </a:spcAft>
                        <a:buNone/>
                      </a:pPr>
                      <a:r>
                        <a:rPr lang="es" sz="1200" b="1">
                          <a:latin typeface="Delius"/>
                          <a:ea typeface="Delius"/>
                          <a:cs typeface="Delius"/>
                          <a:sym typeface="Delius"/>
                        </a:rPr>
                        <a:t>Género/ subgènero             </a:t>
                      </a:r>
                      <a:endParaRPr sz="1200" b="1">
                        <a:latin typeface="Delius"/>
                        <a:ea typeface="Delius"/>
                        <a:cs typeface="Delius"/>
                        <a:sym typeface="Delius"/>
                      </a:endParaRPr>
                    </a:p>
                  </a:txBody>
                  <a:tcPr marL="91425" marR="91425" marT="91425" marB="91425"/>
                </a:tc>
                <a:tc>
                  <a:txBody>
                    <a:bodyPr/>
                    <a:lstStyle/>
                    <a:p>
                      <a:pPr marL="0" lvl="0" indent="0" algn="ctr">
                        <a:spcBef>
                          <a:spcPts val="0"/>
                        </a:spcBef>
                        <a:spcAft>
                          <a:spcPts val="0"/>
                        </a:spcAft>
                        <a:buNone/>
                      </a:pPr>
                      <a:r>
                        <a:rPr lang="es" sz="1200" b="1">
                          <a:latin typeface="Delius"/>
                          <a:ea typeface="Delius"/>
                          <a:cs typeface="Delius"/>
                          <a:sym typeface="Delius"/>
                        </a:rPr>
                        <a:t>Caracterìsticas</a:t>
                      </a:r>
                      <a:endParaRPr sz="1200" b="1">
                        <a:latin typeface="Delius"/>
                        <a:ea typeface="Delius"/>
                        <a:cs typeface="Delius"/>
                        <a:sym typeface="Delius"/>
                      </a:endParaRPr>
                    </a:p>
                  </a:txBody>
                  <a:tcPr marL="91425" marR="91425" marT="91425" marB="91425"/>
                </a:tc>
              </a:tr>
              <a:tr h="296550">
                <a:tc>
                  <a:txBody>
                    <a:bodyPr/>
                    <a:lstStyle/>
                    <a:p>
                      <a:pPr marL="0" lvl="0" indent="0">
                        <a:spcBef>
                          <a:spcPts val="0"/>
                        </a:spcBef>
                        <a:spcAft>
                          <a:spcPts val="0"/>
                        </a:spcAft>
                        <a:buNone/>
                      </a:pPr>
                      <a:r>
                        <a:rPr lang="es" sz="1000" b="1">
                          <a:solidFill>
                            <a:srgbClr val="9900FF"/>
                          </a:solidFill>
                          <a:latin typeface="Delius"/>
                          <a:ea typeface="Delius"/>
                          <a:cs typeface="Delius"/>
                          <a:sym typeface="Delius"/>
                        </a:rPr>
                        <a:t>Gènero lìrico</a:t>
                      </a:r>
                      <a:endParaRPr sz="1000" b="1">
                        <a:solidFill>
                          <a:srgbClr val="9900FF"/>
                        </a:solidFill>
                        <a:latin typeface="Delius"/>
                        <a:ea typeface="Delius"/>
                        <a:cs typeface="Delius"/>
                        <a:sym typeface="Delius"/>
                      </a:endParaRPr>
                    </a:p>
                  </a:txBody>
                  <a:tcPr marL="91425" marR="91425" marT="91425" marB="91425"/>
                </a:tc>
                <a:tc>
                  <a:txBody>
                    <a:bodyPr/>
                    <a:lstStyle/>
                    <a:p>
                      <a:pPr marL="0" lvl="0" indent="0">
                        <a:spcBef>
                          <a:spcPts val="0"/>
                        </a:spcBef>
                        <a:spcAft>
                          <a:spcPts val="0"/>
                        </a:spcAft>
                        <a:buNone/>
                      </a:pPr>
                      <a:r>
                        <a:rPr lang="es" sz="1000">
                          <a:solidFill>
                            <a:srgbClr val="783F04"/>
                          </a:solidFill>
                          <a:latin typeface="Delius"/>
                          <a:ea typeface="Delius"/>
                          <a:cs typeface="Delius"/>
                          <a:sym typeface="Delius"/>
                        </a:rPr>
                        <a:t>Predominan siempre los sentimientos del autor, ya sean emociones, alegres o depresivas.</a:t>
                      </a:r>
                      <a:endParaRPr sz="1000">
                        <a:solidFill>
                          <a:srgbClr val="783F04"/>
                        </a:solidFill>
                        <a:latin typeface="Delius"/>
                        <a:ea typeface="Delius"/>
                        <a:cs typeface="Delius"/>
                        <a:sym typeface="Delius"/>
                      </a:endParaRPr>
                    </a:p>
                    <a:p>
                      <a:pPr marL="0" lvl="0" indent="0">
                        <a:spcBef>
                          <a:spcPts val="0"/>
                        </a:spcBef>
                        <a:spcAft>
                          <a:spcPts val="0"/>
                        </a:spcAft>
                        <a:buNone/>
                      </a:pPr>
                      <a:r>
                        <a:rPr lang="es" sz="1000">
                          <a:solidFill>
                            <a:srgbClr val="783F04"/>
                          </a:solidFill>
                          <a:latin typeface="Delius"/>
                          <a:ea typeface="Delius"/>
                          <a:cs typeface="Delius"/>
                          <a:sym typeface="Delius"/>
                        </a:rPr>
                        <a:t>el poeta expone sus emociones, sus diferentes estados de consciencia o experiencia. Se utiliza la primer apersona, acompañada de una condición subjetiva del escritor. se destaca una peculiaridad de expresión, denominada verso.</a:t>
                      </a:r>
                      <a:endParaRPr sz="1000">
                        <a:solidFill>
                          <a:srgbClr val="783F04"/>
                        </a:solidFill>
                        <a:latin typeface="Delius"/>
                        <a:ea typeface="Delius"/>
                        <a:cs typeface="Delius"/>
                        <a:sym typeface="Delius"/>
                      </a:endParaRPr>
                    </a:p>
                  </a:txBody>
                  <a:tcPr marL="91425" marR="91425" marT="91425" marB="91425"/>
                </a:tc>
              </a:tr>
              <a:tr h="296550">
                <a:tc>
                  <a:txBody>
                    <a:bodyPr/>
                    <a:lstStyle/>
                    <a:p>
                      <a:pPr marL="0" lvl="0" indent="0">
                        <a:spcBef>
                          <a:spcPts val="0"/>
                        </a:spcBef>
                        <a:spcAft>
                          <a:spcPts val="0"/>
                        </a:spcAft>
                        <a:buNone/>
                      </a:pPr>
                      <a:r>
                        <a:rPr lang="es" sz="1000" b="1">
                          <a:solidFill>
                            <a:srgbClr val="9900FF"/>
                          </a:solidFill>
                          <a:latin typeface="Delius"/>
                          <a:ea typeface="Delius"/>
                          <a:cs typeface="Delius"/>
                          <a:sym typeface="Delius"/>
                        </a:rPr>
                        <a:t>Oda</a:t>
                      </a:r>
                      <a:endParaRPr sz="1000" b="1">
                        <a:solidFill>
                          <a:srgbClr val="9900FF"/>
                        </a:solidFill>
                        <a:latin typeface="Delius"/>
                        <a:ea typeface="Delius"/>
                        <a:cs typeface="Delius"/>
                        <a:sym typeface="Delius"/>
                      </a:endParaRPr>
                    </a:p>
                  </a:txBody>
                  <a:tcPr marL="91425" marR="91425" marT="91425" marB="91425"/>
                </a:tc>
                <a:tc>
                  <a:txBody>
                    <a:bodyPr/>
                    <a:lstStyle/>
                    <a:p>
                      <a:pPr marL="0" lvl="0" indent="0">
                        <a:spcBef>
                          <a:spcPts val="0"/>
                        </a:spcBef>
                        <a:spcAft>
                          <a:spcPts val="0"/>
                        </a:spcAft>
                        <a:buClr>
                          <a:schemeClr val="dk1"/>
                        </a:buClr>
                        <a:buSzPts val="1100"/>
                        <a:buFont typeface="Arial"/>
                        <a:buNone/>
                      </a:pPr>
                      <a:r>
                        <a:rPr lang="es" sz="1000">
                          <a:solidFill>
                            <a:srgbClr val="783F04"/>
                          </a:solidFill>
                          <a:latin typeface="Delius"/>
                          <a:ea typeface="Delius"/>
                          <a:cs typeface="Delius"/>
                          <a:sym typeface="Delius"/>
                        </a:rPr>
                        <a:t>Es un poesìa pensativa y contemplativa que tiende a enaltecer y elogiar un argumento o cuestiòn.</a:t>
                      </a:r>
                      <a:endParaRPr sz="1000">
                        <a:solidFill>
                          <a:srgbClr val="783F04"/>
                        </a:solidFill>
                        <a:latin typeface="Delius"/>
                        <a:ea typeface="Delius"/>
                        <a:cs typeface="Delius"/>
                        <a:sym typeface="Delius"/>
                      </a:endParaRPr>
                    </a:p>
                  </a:txBody>
                  <a:tcPr marL="91425" marR="91425" marT="91425" marB="91425"/>
                </a:tc>
              </a:tr>
              <a:tr h="296550">
                <a:tc>
                  <a:txBody>
                    <a:bodyPr/>
                    <a:lstStyle/>
                    <a:p>
                      <a:pPr marL="0" lvl="0" indent="0">
                        <a:spcBef>
                          <a:spcPts val="0"/>
                        </a:spcBef>
                        <a:spcAft>
                          <a:spcPts val="0"/>
                        </a:spcAft>
                        <a:buNone/>
                      </a:pPr>
                      <a:r>
                        <a:rPr lang="es" sz="1000" b="1">
                          <a:solidFill>
                            <a:srgbClr val="9900FF"/>
                          </a:solidFill>
                          <a:latin typeface="Delius"/>
                          <a:ea typeface="Delius"/>
                          <a:cs typeface="Delius"/>
                          <a:sym typeface="Delius"/>
                        </a:rPr>
                        <a:t>Himno</a:t>
                      </a:r>
                      <a:endParaRPr sz="1000" b="1">
                        <a:solidFill>
                          <a:srgbClr val="9900FF"/>
                        </a:solidFill>
                        <a:latin typeface="Delius"/>
                        <a:ea typeface="Delius"/>
                        <a:cs typeface="Delius"/>
                        <a:sym typeface="Delius"/>
                      </a:endParaRPr>
                    </a:p>
                  </a:txBody>
                  <a:tcPr marL="91425" marR="91425" marT="91425" marB="91425"/>
                </a:tc>
                <a:tc>
                  <a:txBody>
                    <a:bodyPr/>
                    <a:lstStyle/>
                    <a:p>
                      <a:pPr marL="0" lvl="0" indent="0">
                        <a:spcBef>
                          <a:spcPts val="0"/>
                        </a:spcBef>
                        <a:spcAft>
                          <a:spcPts val="0"/>
                        </a:spcAft>
                        <a:buNone/>
                      </a:pPr>
                      <a:r>
                        <a:rPr lang="es" sz="1000">
                          <a:solidFill>
                            <a:srgbClr val="783F04"/>
                          </a:solidFill>
                          <a:latin typeface="Delius"/>
                          <a:ea typeface="Delius"/>
                          <a:cs typeface="Delius"/>
                          <a:sym typeface="Delius"/>
                        </a:rPr>
                        <a:t>Es una obra lírica que pronuncia pasiones patrióticas, nacionalistas, religiosas.</a:t>
                      </a:r>
                      <a:endParaRPr sz="1000">
                        <a:solidFill>
                          <a:srgbClr val="783F04"/>
                        </a:solidFill>
                        <a:latin typeface="Delius"/>
                        <a:ea typeface="Delius"/>
                        <a:cs typeface="Delius"/>
                        <a:sym typeface="Delius"/>
                      </a:endParaRPr>
                    </a:p>
                  </a:txBody>
                  <a:tcPr marL="91425" marR="91425" marT="91425" marB="91425"/>
                </a:tc>
              </a:tr>
              <a:tr h="296550">
                <a:tc>
                  <a:txBody>
                    <a:bodyPr/>
                    <a:lstStyle/>
                    <a:p>
                      <a:pPr marL="0" lvl="0" indent="0">
                        <a:spcBef>
                          <a:spcPts val="0"/>
                        </a:spcBef>
                        <a:spcAft>
                          <a:spcPts val="0"/>
                        </a:spcAft>
                        <a:buNone/>
                      </a:pPr>
                      <a:r>
                        <a:rPr lang="es" sz="1000" b="1">
                          <a:solidFill>
                            <a:srgbClr val="9900FF"/>
                          </a:solidFill>
                          <a:latin typeface="Delius"/>
                          <a:ea typeface="Delius"/>
                          <a:cs typeface="Delius"/>
                          <a:sym typeface="Delius"/>
                        </a:rPr>
                        <a:t>Elegìa</a:t>
                      </a:r>
                      <a:endParaRPr sz="1000" b="1">
                        <a:solidFill>
                          <a:srgbClr val="9900FF"/>
                        </a:solidFill>
                        <a:latin typeface="Delius"/>
                        <a:ea typeface="Delius"/>
                        <a:cs typeface="Delius"/>
                        <a:sym typeface="Delius"/>
                      </a:endParaRPr>
                    </a:p>
                  </a:txBody>
                  <a:tcPr marL="91425" marR="91425" marT="91425" marB="91425"/>
                </a:tc>
                <a:tc>
                  <a:txBody>
                    <a:bodyPr/>
                    <a:lstStyle/>
                    <a:p>
                      <a:pPr marL="0" lvl="0" indent="0">
                        <a:spcBef>
                          <a:spcPts val="0"/>
                        </a:spcBef>
                        <a:spcAft>
                          <a:spcPts val="0"/>
                        </a:spcAft>
                        <a:buNone/>
                      </a:pPr>
                      <a:r>
                        <a:rPr lang="es" sz="1000">
                          <a:solidFill>
                            <a:srgbClr val="783F04"/>
                          </a:solidFill>
                          <a:latin typeface="Delius"/>
                          <a:ea typeface="Delius"/>
                          <a:cs typeface="Delius"/>
                          <a:sym typeface="Delius"/>
                        </a:rPr>
                        <a:t>Se enfoca al poema derivado de la muerte de un ser querido. Composición poética que expresa melancolía, el dolor ante desdichas propias o ajenas.</a:t>
                      </a:r>
                      <a:endParaRPr sz="1000">
                        <a:solidFill>
                          <a:srgbClr val="783F04"/>
                        </a:solidFill>
                        <a:latin typeface="Delius"/>
                        <a:ea typeface="Delius"/>
                        <a:cs typeface="Delius"/>
                        <a:sym typeface="Delius"/>
                      </a:endParaRPr>
                    </a:p>
                  </a:txBody>
                  <a:tcPr marL="91425" marR="91425" marT="91425" marB="91425"/>
                </a:tc>
              </a:tr>
              <a:tr h="296550">
                <a:tc>
                  <a:txBody>
                    <a:bodyPr/>
                    <a:lstStyle/>
                    <a:p>
                      <a:pPr marL="0" lvl="0" indent="0">
                        <a:spcBef>
                          <a:spcPts val="0"/>
                        </a:spcBef>
                        <a:spcAft>
                          <a:spcPts val="0"/>
                        </a:spcAft>
                        <a:buNone/>
                      </a:pPr>
                      <a:r>
                        <a:rPr lang="es" sz="1000" b="1">
                          <a:solidFill>
                            <a:srgbClr val="9900FF"/>
                          </a:solidFill>
                          <a:latin typeface="Delius"/>
                          <a:ea typeface="Delius"/>
                          <a:cs typeface="Delius"/>
                          <a:sym typeface="Delius"/>
                        </a:rPr>
                        <a:t>Égloga</a:t>
                      </a:r>
                      <a:endParaRPr sz="1000" b="1">
                        <a:solidFill>
                          <a:srgbClr val="9900FF"/>
                        </a:solidFill>
                        <a:latin typeface="Delius"/>
                        <a:ea typeface="Delius"/>
                        <a:cs typeface="Delius"/>
                        <a:sym typeface="Delius"/>
                      </a:endParaRPr>
                    </a:p>
                  </a:txBody>
                  <a:tcPr marL="91425" marR="91425" marT="91425" marB="91425"/>
                </a:tc>
                <a:tc>
                  <a:txBody>
                    <a:bodyPr/>
                    <a:lstStyle/>
                    <a:p>
                      <a:pPr marL="0" lvl="0" indent="0">
                        <a:spcBef>
                          <a:spcPts val="0"/>
                        </a:spcBef>
                        <a:spcAft>
                          <a:spcPts val="0"/>
                        </a:spcAft>
                        <a:buNone/>
                      </a:pPr>
                      <a:r>
                        <a:rPr lang="es" sz="1000">
                          <a:solidFill>
                            <a:srgbClr val="783F04"/>
                          </a:solidFill>
                          <a:latin typeface="Delius"/>
                          <a:ea typeface="Delius"/>
                          <a:cs typeface="Delius"/>
                          <a:sym typeface="Delius"/>
                        </a:rPr>
                        <a:t>Escrito constituido por sentimientos afectuosos y de entusiasmo por el hábitat que les rodea.</a:t>
                      </a:r>
                      <a:endParaRPr sz="1000">
                        <a:solidFill>
                          <a:srgbClr val="783F04"/>
                        </a:solidFill>
                        <a:latin typeface="Delius"/>
                        <a:ea typeface="Delius"/>
                        <a:cs typeface="Delius"/>
                        <a:sym typeface="Delius"/>
                      </a:endParaRPr>
                    </a:p>
                  </a:txBody>
                  <a:tcPr marL="91425" marR="91425" marT="91425" marB="91425"/>
                </a:tc>
              </a:tr>
              <a:tr h="296550">
                <a:tc>
                  <a:txBody>
                    <a:bodyPr/>
                    <a:lstStyle/>
                    <a:p>
                      <a:pPr marL="0" lvl="0" indent="0">
                        <a:spcBef>
                          <a:spcPts val="0"/>
                        </a:spcBef>
                        <a:spcAft>
                          <a:spcPts val="0"/>
                        </a:spcAft>
                        <a:buNone/>
                      </a:pPr>
                      <a:r>
                        <a:rPr lang="es" sz="1000" b="1">
                          <a:solidFill>
                            <a:srgbClr val="9900FF"/>
                          </a:solidFill>
                          <a:latin typeface="Delius"/>
                          <a:ea typeface="Delius"/>
                          <a:cs typeface="Delius"/>
                          <a:sym typeface="Delius"/>
                        </a:rPr>
                        <a:t>Canciòn</a:t>
                      </a:r>
                      <a:endParaRPr sz="1000" b="1">
                        <a:solidFill>
                          <a:srgbClr val="9900FF"/>
                        </a:solidFill>
                        <a:latin typeface="Delius"/>
                        <a:ea typeface="Delius"/>
                        <a:cs typeface="Delius"/>
                        <a:sym typeface="Delius"/>
                      </a:endParaRPr>
                    </a:p>
                  </a:txBody>
                  <a:tcPr marL="91425" marR="91425" marT="91425" marB="91425"/>
                </a:tc>
                <a:tc>
                  <a:txBody>
                    <a:bodyPr/>
                    <a:lstStyle/>
                    <a:p>
                      <a:pPr marL="0" lvl="0" indent="0">
                        <a:spcBef>
                          <a:spcPts val="0"/>
                        </a:spcBef>
                        <a:spcAft>
                          <a:spcPts val="0"/>
                        </a:spcAft>
                        <a:buNone/>
                      </a:pPr>
                      <a:r>
                        <a:rPr lang="es" sz="1000">
                          <a:solidFill>
                            <a:srgbClr val="783F04"/>
                          </a:solidFill>
                          <a:latin typeface="Delius"/>
                          <a:ea typeface="Delius"/>
                          <a:cs typeface="Delius"/>
                          <a:sym typeface="Delius"/>
                        </a:rPr>
                        <a:t>-lìrica por definición y es cuando se expresa el sentimiento mediante una canción, es una de las màs difundidas, si no es que la más difundida del género lìrico.</a:t>
                      </a:r>
                      <a:endParaRPr sz="1000">
                        <a:solidFill>
                          <a:srgbClr val="783F04"/>
                        </a:solidFill>
                        <a:latin typeface="Delius"/>
                        <a:ea typeface="Delius"/>
                        <a:cs typeface="Delius"/>
                        <a:sym typeface="Delius"/>
                      </a:endParaRPr>
                    </a:p>
                  </a:txBody>
                  <a:tcPr marL="91425" marR="91425" marT="91425" marB="91425"/>
                </a:tc>
              </a:tr>
              <a:tr h="296550">
                <a:tc>
                  <a:txBody>
                    <a:bodyPr/>
                    <a:lstStyle/>
                    <a:p>
                      <a:pPr marL="0" lvl="0" indent="0">
                        <a:spcBef>
                          <a:spcPts val="0"/>
                        </a:spcBef>
                        <a:spcAft>
                          <a:spcPts val="0"/>
                        </a:spcAft>
                        <a:buNone/>
                      </a:pPr>
                      <a:r>
                        <a:rPr lang="es" sz="1000" b="1">
                          <a:solidFill>
                            <a:srgbClr val="9900FF"/>
                          </a:solidFill>
                          <a:latin typeface="Delius"/>
                          <a:ea typeface="Delius"/>
                          <a:cs typeface="Delius"/>
                          <a:sym typeface="Delius"/>
                        </a:rPr>
                        <a:t>Satica</a:t>
                      </a:r>
                      <a:endParaRPr sz="1000" b="1">
                        <a:solidFill>
                          <a:srgbClr val="9900FF"/>
                        </a:solidFill>
                        <a:latin typeface="Delius"/>
                        <a:ea typeface="Delius"/>
                        <a:cs typeface="Delius"/>
                        <a:sym typeface="Delius"/>
                      </a:endParaRPr>
                    </a:p>
                  </a:txBody>
                  <a:tcPr marL="91425" marR="91425" marT="91425" marB="91425"/>
                </a:tc>
                <a:tc>
                  <a:txBody>
                    <a:bodyPr/>
                    <a:lstStyle/>
                    <a:p>
                      <a:pPr marL="0" lvl="0" indent="0">
                        <a:spcBef>
                          <a:spcPts val="0"/>
                        </a:spcBef>
                        <a:spcAft>
                          <a:spcPts val="0"/>
                        </a:spcAft>
                        <a:buClr>
                          <a:schemeClr val="dk1"/>
                        </a:buClr>
                        <a:buSzPts val="1100"/>
                        <a:buFont typeface="Arial"/>
                        <a:buNone/>
                      </a:pPr>
                      <a:r>
                        <a:rPr lang="es" sz="1000">
                          <a:solidFill>
                            <a:srgbClr val="783F04"/>
                          </a:solidFill>
                          <a:latin typeface="Delius"/>
                          <a:ea typeface="Delius"/>
                          <a:cs typeface="Delius"/>
                          <a:sym typeface="Delius"/>
                        </a:rPr>
                        <a:t>Obra que de una forma ingeniosa, crítica corrupciones propias o sociales.</a:t>
                      </a:r>
                      <a:endParaRPr sz="1000">
                        <a:solidFill>
                          <a:srgbClr val="783F04"/>
                        </a:solidFill>
                        <a:latin typeface="Delius"/>
                        <a:ea typeface="Delius"/>
                        <a:cs typeface="Delius"/>
                        <a:sym typeface="Delius"/>
                      </a:endParaRPr>
                    </a:p>
                  </a:txBody>
                  <a:tcPr marL="91425" marR="91425" marT="91425" marB="91425"/>
                </a:tc>
              </a:tr>
              <a:tr h="296550">
                <a:tc>
                  <a:txBody>
                    <a:bodyPr/>
                    <a:lstStyle/>
                    <a:p>
                      <a:pPr marL="0" lvl="0" indent="0">
                        <a:spcBef>
                          <a:spcPts val="0"/>
                        </a:spcBef>
                        <a:spcAft>
                          <a:spcPts val="0"/>
                        </a:spcAft>
                        <a:buNone/>
                      </a:pPr>
                      <a:r>
                        <a:rPr lang="es" sz="1000" b="1">
                          <a:solidFill>
                            <a:srgbClr val="9900FF"/>
                          </a:solidFill>
                          <a:latin typeface="Delius"/>
                          <a:ea typeface="Delius"/>
                          <a:cs typeface="Delius"/>
                          <a:sym typeface="Delius"/>
                        </a:rPr>
                        <a:t>Gènero èpico</a:t>
                      </a:r>
                      <a:endParaRPr sz="1000" b="1">
                        <a:solidFill>
                          <a:srgbClr val="9900FF"/>
                        </a:solidFill>
                        <a:latin typeface="Delius"/>
                        <a:ea typeface="Delius"/>
                        <a:cs typeface="Delius"/>
                        <a:sym typeface="Delius"/>
                      </a:endParaRPr>
                    </a:p>
                  </a:txBody>
                  <a:tcPr marL="91425" marR="91425" marT="91425" marB="91425"/>
                </a:tc>
                <a:tc>
                  <a:txBody>
                    <a:bodyPr/>
                    <a:lstStyle/>
                    <a:p>
                      <a:pPr marL="0" lvl="0" indent="0">
                        <a:spcBef>
                          <a:spcPts val="0"/>
                        </a:spcBef>
                        <a:spcAft>
                          <a:spcPts val="0"/>
                        </a:spcAft>
                        <a:buNone/>
                      </a:pPr>
                      <a:r>
                        <a:rPr lang="es" sz="1000">
                          <a:solidFill>
                            <a:srgbClr val="783F04"/>
                          </a:solidFill>
                          <a:latin typeface="Delius"/>
                          <a:ea typeface="Delius"/>
                          <a:cs typeface="Delius"/>
                          <a:sym typeface="Delius"/>
                        </a:rPr>
                        <a:t>El escritor relata sobre situaciones particulares, individuos, entornos, relaciones, eventualidades que se desarrollan en tiempo y espacio. El autor realiza diálogos para que sus personajes cuentan su lado más íntimo, sus reflexiones, emociones y propósitos.</a:t>
                      </a:r>
                      <a:endParaRPr sz="1000">
                        <a:solidFill>
                          <a:srgbClr val="783F04"/>
                        </a:solidFill>
                        <a:latin typeface="Delius"/>
                        <a:ea typeface="Delius"/>
                        <a:cs typeface="Delius"/>
                        <a:sym typeface="Delius"/>
                      </a:endParaRPr>
                    </a:p>
                  </a:txBody>
                  <a:tcPr marL="91425" marR="91425" marT="91425" marB="91425"/>
                </a:tc>
              </a:tr>
              <a:tr h="296550">
                <a:tc>
                  <a:txBody>
                    <a:bodyPr/>
                    <a:lstStyle/>
                    <a:p>
                      <a:pPr marL="0" lvl="0" indent="0">
                        <a:spcBef>
                          <a:spcPts val="0"/>
                        </a:spcBef>
                        <a:spcAft>
                          <a:spcPts val="0"/>
                        </a:spcAft>
                        <a:buNone/>
                      </a:pPr>
                      <a:r>
                        <a:rPr lang="es" sz="1000" b="1">
                          <a:solidFill>
                            <a:srgbClr val="9900FF"/>
                          </a:solidFill>
                          <a:latin typeface="Delius"/>
                          <a:ea typeface="Delius"/>
                          <a:cs typeface="Delius"/>
                          <a:sym typeface="Delius"/>
                        </a:rPr>
                        <a:t>Epopeya</a:t>
                      </a:r>
                      <a:endParaRPr sz="1000" b="1">
                        <a:solidFill>
                          <a:srgbClr val="9900FF"/>
                        </a:solidFill>
                        <a:latin typeface="Delius"/>
                        <a:ea typeface="Delius"/>
                        <a:cs typeface="Delius"/>
                        <a:sym typeface="Delius"/>
                      </a:endParaRPr>
                    </a:p>
                  </a:txBody>
                  <a:tcPr marL="91425" marR="91425" marT="91425" marB="91425"/>
                </a:tc>
                <a:tc>
                  <a:txBody>
                    <a:bodyPr/>
                    <a:lstStyle/>
                    <a:p>
                      <a:pPr marL="0" lvl="0" indent="0">
                        <a:spcBef>
                          <a:spcPts val="0"/>
                        </a:spcBef>
                        <a:spcAft>
                          <a:spcPts val="0"/>
                        </a:spcAft>
                        <a:buNone/>
                      </a:pPr>
                      <a:r>
                        <a:rPr lang="es" sz="1000">
                          <a:solidFill>
                            <a:srgbClr val="783F04"/>
                          </a:solidFill>
                          <a:latin typeface="Delius"/>
                          <a:ea typeface="Delius"/>
                          <a:cs typeface="Delius"/>
                          <a:sym typeface="Delius"/>
                        </a:rPr>
                        <a:t>Narra acciones que merecen ser recordadas y que se consideran de mucho valor para un pueblo.</a:t>
                      </a:r>
                      <a:endParaRPr sz="1000">
                        <a:solidFill>
                          <a:srgbClr val="783F04"/>
                        </a:solidFill>
                        <a:latin typeface="Delius"/>
                        <a:ea typeface="Delius"/>
                        <a:cs typeface="Delius"/>
                        <a:sym typeface="Delius"/>
                      </a:endParaRPr>
                    </a:p>
                  </a:txBody>
                  <a:tcPr marL="91425" marR="91425" marT="91425" marB="91425"/>
                </a:tc>
              </a:tr>
              <a:tr h="296550">
                <a:tc>
                  <a:txBody>
                    <a:bodyPr/>
                    <a:lstStyle/>
                    <a:p>
                      <a:pPr marL="0" lvl="0" indent="0">
                        <a:spcBef>
                          <a:spcPts val="0"/>
                        </a:spcBef>
                        <a:spcAft>
                          <a:spcPts val="0"/>
                        </a:spcAft>
                        <a:buNone/>
                      </a:pPr>
                      <a:r>
                        <a:rPr lang="es" sz="1000" b="1">
                          <a:solidFill>
                            <a:srgbClr val="9900FF"/>
                          </a:solidFill>
                          <a:latin typeface="Delius"/>
                          <a:ea typeface="Delius"/>
                          <a:cs typeface="Delius"/>
                          <a:sym typeface="Delius"/>
                        </a:rPr>
                        <a:t>Poema èpico</a:t>
                      </a:r>
                      <a:endParaRPr sz="1000" b="1">
                        <a:solidFill>
                          <a:srgbClr val="9900FF"/>
                        </a:solidFill>
                        <a:latin typeface="Delius"/>
                        <a:ea typeface="Delius"/>
                        <a:cs typeface="Delius"/>
                        <a:sym typeface="Delius"/>
                      </a:endParaRPr>
                    </a:p>
                  </a:txBody>
                  <a:tcPr marL="91425" marR="91425" marT="91425" marB="91425"/>
                </a:tc>
                <a:tc>
                  <a:txBody>
                    <a:bodyPr/>
                    <a:lstStyle/>
                    <a:p>
                      <a:pPr marL="0" lvl="0" indent="0">
                        <a:spcBef>
                          <a:spcPts val="0"/>
                        </a:spcBef>
                        <a:spcAft>
                          <a:spcPts val="0"/>
                        </a:spcAft>
                        <a:buNone/>
                      </a:pPr>
                      <a:r>
                        <a:rPr lang="es" sz="1000">
                          <a:solidFill>
                            <a:srgbClr val="783F04"/>
                          </a:solidFill>
                          <a:latin typeface="Delius"/>
                          <a:ea typeface="Delius"/>
                          <a:cs typeface="Delius"/>
                          <a:sym typeface="Delius"/>
                        </a:rPr>
                        <a:t>Da cuenta de aventuras memorables de un ídolo propio de su nación, con la intención de honrar al país.</a:t>
                      </a:r>
                      <a:endParaRPr sz="1000">
                        <a:solidFill>
                          <a:srgbClr val="783F04"/>
                        </a:solidFill>
                        <a:latin typeface="Delius"/>
                        <a:ea typeface="Delius"/>
                        <a:cs typeface="Delius"/>
                        <a:sym typeface="Delius"/>
                      </a:endParaRPr>
                    </a:p>
                  </a:txBody>
                  <a:tcPr marL="91425" marR="91425" marT="91425" marB="91425"/>
                </a:tc>
              </a:tr>
              <a:tr h="296550">
                <a:tc>
                  <a:txBody>
                    <a:bodyPr/>
                    <a:lstStyle/>
                    <a:p>
                      <a:pPr marL="0" lvl="0" indent="0">
                        <a:spcBef>
                          <a:spcPts val="0"/>
                        </a:spcBef>
                        <a:spcAft>
                          <a:spcPts val="0"/>
                        </a:spcAft>
                        <a:buNone/>
                      </a:pPr>
                      <a:r>
                        <a:rPr lang="es" sz="1000" b="1">
                          <a:solidFill>
                            <a:srgbClr val="9900FF"/>
                          </a:solidFill>
                          <a:latin typeface="Delius"/>
                          <a:ea typeface="Delius"/>
                          <a:cs typeface="Delius"/>
                          <a:sym typeface="Delius"/>
                        </a:rPr>
                        <a:t>Romance</a:t>
                      </a:r>
                      <a:endParaRPr sz="1000" b="1">
                        <a:solidFill>
                          <a:srgbClr val="9900FF"/>
                        </a:solidFill>
                        <a:latin typeface="Delius"/>
                        <a:ea typeface="Delius"/>
                        <a:cs typeface="Delius"/>
                        <a:sym typeface="Delius"/>
                      </a:endParaRPr>
                    </a:p>
                  </a:txBody>
                  <a:tcPr marL="91425" marR="91425" marT="91425" marB="91425"/>
                </a:tc>
                <a:tc>
                  <a:txBody>
                    <a:bodyPr/>
                    <a:lstStyle/>
                    <a:p>
                      <a:pPr marL="0" lvl="0" indent="0">
                        <a:spcBef>
                          <a:spcPts val="0"/>
                        </a:spcBef>
                        <a:spcAft>
                          <a:spcPts val="0"/>
                        </a:spcAft>
                        <a:buNone/>
                      </a:pPr>
                      <a:r>
                        <a:rPr lang="es" sz="1000">
                          <a:solidFill>
                            <a:srgbClr val="783F04"/>
                          </a:solidFill>
                          <a:latin typeface="Delius"/>
                          <a:ea typeface="Delius"/>
                          <a:cs typeface="Delius"/>
                          <a:sym typeface="Delius"/>
                        </a:rPr>
                        <a:t>Se trata de un texto escrito que cuenta historias valientes, afectivas y sentimentales.</a:t>
                      </a:r>
                      <a:endParaRPr sz="1000">
                        <a:solidFill>
                          <a:srgbClr val="783F04"/>
                        </a:solidFill>
                        <a:latin typeface="Delius"/>
                        <a:ea typeface="Delius"/>
                        <a:cs typeface="Delius"/>
                        <a:sym typeface="Delius"/>
                      </a:endParaRPr>
                    </a:p>
                  </a:txBody>
                  <a:tcPr marL="91425" marR="91425" marT="91425" marB="91425"/>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graphicFrame>
        <p:nvGraphicFramePr>
          <p:cNvPr id="70" name="Shape 70"/>
          <p:cNvGraphicFramePr/>
          <p:nvPr/>
        </p:nvGraphicFramePr>
        <p:xfrm>
          <a:off x="163875" y="187400"/>
          <a:ext cx="8816250" cy="2803980"/>
        </p:xfrm>
        <a:graphic>
          <a:graphicData uri="http://schemas.openxmlformats.org/drawingml/2006/table">
            <a:tbl>
              <a:tblPr>
                <a:noFill/>
                <a:tableStyleId>{3A828B20-CED7-41C2-9DC4-F3689A26F082}</a:tableStyleId>
              </a:tblPr>
              <a:tblGrid>
                <a:gridCol w="1675025"/>
                <a:gridCol w="7141225"/>
              </a:tblGrid>
              <a:tr h="296550">
                <a:tc>
                  <a:txBody>
                    <a:bodyPr/>
                    <a:lstStyle/>
                    <a:p>
                      <a:pPr marL="0" lvl="0" indent="0" algn="ctr" rtl="0">
                        <a:spcBef>
                          <a:spcPts val="0"/>
                        </a:spcBef>
                        <a:spcAft>
                          <a:spcPts val="0"/>
                        </a:spcAft>
                        <a:buNone/>
                      </a:pPr>
                      <a:r>
                        <a:rPr lang="es" sz="1200" b="1" dirty="0">
                          <a:latin typeface="Delius"/>
                          <a:ea typeface="Delius"/>
                          <a:cs typeface="Delius"/>
                          <a:sym typeface="Delius"/>
                        </a:rPr>
                        <a:t>Género/ subgènero             </a:t>
                      </a:r>
                      <a:endParaRPr sz="1200" b="1" dirty="0">
                        <a:solidFill>
                          <a:srgbClr val="9900FF"/>
                        </a:solidFill>
                        <a:latin typeface="Delius"/>
                        <a:ea typeface="Delius"/>
                        <a:cs typeface="Delius"/>
                        <a:sym typeface="Deliu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s" sz="1200" b="1">
                          <a:latin typeface="Delius"/>
                          <a:ea typeface="Delius"/>
                          <a:cs typeface="Delius"/>
                          <a:sym typeface="Delius"/>
                        </a:rPr>
                        <a:t>Caracterìsticas</a:t>
                      </a:r>
                      <a:endParaRPr sz="1200" b="1">
                        <a:solidFill>
                          <a:srgbClr val="783F04"/>
                        </a:solidFill>
                        <a:latin typeface="Delius"/>
                        <a:ea typeface="Delius"/>
                        <a:cs typeface="Delius"/>
                        <a:sym typeface="Deliu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296550">
                <a:tc>
                  <a:txBody>
                    <a:bodyPr/>
                    <a:lstStyle/>
                    <a:p>
                      <a:pPr marL="0" lvl="0" indent="0" rtl="0">
                        <a:spcBef>
                          <a:spcPts val="0"/>
                        </a:spcBef>
                        <a:spcAft>
                          <a:spcPts val="0"/>
                        </a:spcAft>
                        <a:buNone/>
                      </a:pPr>
                      <a:r>
                        <a:rPr lang="es" sz="1000" b="1">
                          <a:solidFill>
                            <a:srgbClr val="9900FF"/>
                          </a:solidFill>
                          <a:latin typeface="Delius"/>
                          <a:ea typeface="Delius"/>
                          <a:cs typeface="Delius"/>
                          <a:sym typeface="Delius"/>
                        </a:rPr>
                        <a:t>Drama</a:t>
                      </a:r>
                      <a:endParaRPr sz="1000" b="1">
                        <a:solidFill>
                          <a:srgbClr val="9900FF"/>
                        </a:solidFill>
                        <a:latin typeface="Delius"/>
                        <a:ea typeface="Delius"/>
                        <a:cs typeface="Delius"/>
                        <a:sym typeface="Delius"/>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rtl="0">
                        <a:spcBef>
                          <a:spcPts val="0"/>
                        </a:spcBef>
                        <a:spcAft>
                          <a:spcPts val="0"/>
                        </a:spcAft>
                        <a:buNone/>
                      </a:pPr>
                      <a:r>
                        <a:rPr lang="es" sz="1000">
                          <a:solidFill>
                            <a:srgbClr val="783F04"/>
                          </a:solidFill>
                          <a:latin typeface="Delius"/>
                          <a:ea typeface="Delius"/>
                          <a:cs typeface="Delius"/>
                          <a:sym typeface="Delius"/>
                        </a:rPr>
                        <a:t>Se cuentan historias con una serie de inconvenientes, con posibles mediaciones de elementos extravagantes y su conclusión casi siempre es oscura. </a:t>
                      </a:r>
                      <a:endParaRPr sz="1000">
                        <a:solidFill>
                          <a:srgbClr val="783F04"/>
                        </a:solidFill>
                        <a:latin typeface="Delius"/>
                        <a:ea typeface="Delius"/>
                        <a:cs typeface="Delius"/>
                        <a:sym typeface="Delius"/>
                      </a:endParaRPr>
                    </a:p>
                  </a:txBody>
                  <a:tcPr marL="91425" marR="91425" marT="91425" marB="91425">
                    <a:lnT w="9525" cap="flat" cmpd="sng">
                      <a:solidFill>
                        <a:srgbClr val="9E9E9E"/>
                      </a:solidFill>
                      <a:prstDash val="solid"/>
                      <a:round/>
                      <a:headEnd type="none" w="sm" len="sm"/>
                      <a:tailEnd type="none" w="sm" len="sm"/>
                    </a:lnT>
                  </a:tcPr>
                </a:tc>
              </a:tr>
              <a:tr h="296550">
                <a:tc>
                  <a:txBody>
                    <a:bodyPr/>
                    <a:lstStyle/>
                    <a:p>
                      <a:pPr marL="0" lvl="0" indent="0" rtl="0">
                        <a:spcBef>
                          <a:spcPts val="0"/>
                        </a:spcBef>
                        <a:spcAft>
                          <a:spcPts val="0"/>
                        </a:spcAft>
                        <a:buNone/>
                      </a:pPr>
                      <a:r>
                        <a:rPr lang="es" sz="1000" b="1">
                          <a:solidFill>
                            <a:srgbClr val="9900FF"/>
                          </a:solidFill>
                          <a:latin typeface="Delius"/>
                          <a:ea typeface="Delius"/>
                          <a:cs typeface="Delius"/>
                          <a:sym typeface="Delius"/>
                        </a:rPr>
                        <a:t>Opera</a:t>
                      </a:r>
                      <a:endParaRPr sz="1000" b="1">
                        <a:solidFill>
                          <a:srgbClr val="9900FF"/>
                        </a:solidFill>
                        <a:latin typeface="Delius"/>
                        <a:ea typeface="Delius"/>
                        <a:cs typeface="Delius"/>
                        <a:sym typeface="Delius"/>
                      </a:endParaRPr>
                    </a:p>
                  </a:txBody>
                  <a:tcPr marL="91425" marR="91425" marT="91425" marB="91425"/>
                </a:tc>
                <a:tc>
                  <a:txBody>
                    <a:bodyPr/>
                    <a:lstStyle/>
                    <a:p>
                      <a:pPr marL="0" lvl="0" indent="0" rtl="0">
                        <a:spcBef>
                          <a:spcPts val="0"/>
                        </a:spcBef>
                        <a:spcAft>
                          <a:spcPts val="0"/>
                        </a:spcAft>
                        <a:buNone/>
                      </a:pPr>
                      <a:r>
                        <a:rPr lang="es" sz="1000" dirty="0">
                          <a:solidFill>
                            <a:srgbClr val="783F04"/>
                          </a:solidFill>
                          <a:latin typeface="Delius"/>
                          <a:ea typeface="Delius"/>
                          <a:cs typeface="Delius"/>
                          <a:sym typeface="Delius"/>
                        </a:rPr>
                        <a:t>Se escucha como una obra del tipo dramática, en la que los actores, en vez de recitar sus papeles, se dedican a cantarlos desde comienzo a fin de la obra. </a:t>
                      </a:r>
                      <a:endParaRPr sz="1000" dirty="0">
                        <a:solidFill>
                          <a:srgbClr val="783F04"/>
                        </a:solidFill>
                        <a:latin typeface="Delius"/>
                        <a:ea typeface="Delius"/>
                        <a:cs typeface="Delius"/>
                        <a:sym typeface="Delius"/>
                      </a:endParaRPr>
                    </a:p>
                  </a:txBody>
                  <a:tcPr marL="91425" marR="91425" marT="91425" marB="91425"/>
                </a:tc>
              </a:tr>
              <a:tr h="296550">
                <a:tc>
                  <a:txBody>
                    <a:bodyPr/>
                    <a:lstStyle/>
                    <a:p>
                      <a:pPr marL="0" lvl="0" indent="0" rtl="0">
                        <a:spcBef>
                          <a:spcPts val="0"/>
                        </a:spcBef>
                        <a:spcAft>
                          <a:spcPts val="0"/>
                        </a:spcAft>
                        <a:buNone/>
                      </a:pPr>
                      <a:r>
                        <a:rPr lang="es" sz="1000" b="1">
                          <a:solidFill>
                            <a:srgbClr val="9900FF"/>
                          </a:solidFill>
                          <a:latin typeface="Delius"/>
                          <a:ea typeface="Delius"/>
                          <a:cs typeface="Delius"/>
                          <a:sym typeface="Delius"/>
                        </a:rPr>
                        <a:t>Farsa</a:t>
                      </a:r>
                      <a:endParaRPr sz="1000" b="1">
                        <a:solidFill>
                          <a:srgbClr val="9900FF"/>
                        </a:solidFill>
                        <a:latin typeface="Delius"/>
                        <a:ea typeface="Delius"/>
                        <a:cs typeface="Delius"/>
                        <a:sym typeface="Delius"/>
                      </a:endParaRPr>
                    </a:p>
                  </a:txBody>
                  <a:tcPr marL="91425" marR="91425" marT="91425" marB="91425"/>
                </a:tc>
                <a:tc>
                  <a:txBody>
                    <a:bodyPr/>
                    <a:lstStyle/>
                    <a:p>
                      <a:pPr marL="0" lvl="0" indent="0" rtl="0">
                        <a:spcBef>
                          <a:spcPts val="0"/>
                        </a:spcBef>
                        <a:spcAft>
                          <a:spcPts val="0"/>
                        </a:spcAft>
                        <a:buNone/>
                      </a:pPr>
                      <a:r>
                        <a:rPr lang="es" sz="1000">
                          <a:solidFill>
                            <a:srgbClr val="783F04"/>
                          </a:solidFill>
                          <a:latin typeface="Delius"/>
                          <a:ea typeface="Delius"/>
                          <a:cs typeface="Delius"/>
                          <a:sym typeface="Delius"/>
                        </a:rPr>
                        <a:t>contextos en que los protagonistas tienden a tener comportamientos extravagantes e insólitos, sin embargo habitualmente conservando una pizca de credibilidad.</a:t>
                      </a:r>
                      <a:endParaRPr sz="1000">
                        <a:solidFill>
                          <a:srgbClr val="783F04"/>
                        </a:solidFill>
                        <a:latin typeface="Delius"/>
                        <a:ea typeface="Delius"/>
                        <a:cs typeface="Delius"/>
                        <a:sym typeface="Delius"/>
                      </a:endParaRPr>
                    </a:p>
                  </a:txBody>
                  <a:tcPr marL="91425" marR="91425" marT="91425" marB="91425"/>
                </a:tc>
              </a:tr>
              <a:tr h="296550">
                <a:tc>
                  <a:txBody>
                    <a:bodyPr/>
                    <a:lstStyle/>
                    <a:p>
                      <a:pPr marL="0" lvl="0" indent="0" rtl="0">
                        <a:spcBef>
                          <a:spcPts val="0"/>
                        </a:spcBef>
                        <a:spcAft>
                          <a:spcPts val="0"/>
                        </a:spcAft>
                        <a:buNone/>
                      </a:pPr>
                      <a:r>
                        <a:rPr lang="es" sz="1000" b="1">
                          <a:solidFill>
                            <a:srgbClr val="9900FF"/>
                          </a:solidFill>
                          <a:latin typeface="Delius"/>
                          <a:ea typeface="Delius"/>
                          <a:cs typeface="Delius"/>
                          <a:sym typeface="Delius"/>
                        </a:rPr>
                        <a:t>Tragicomedia</a:t>
                      </a:r>
                      <a:endParaRPr sz="1000" b="1">
                        <a:solidFill>
                          <a:srgbClr val="9900FF"/>
                        </a:solidFill>
                        <a:latin typeface="Delius"/>
                        <a:ea typeface="Delius"/>
                        <a:cs typeface="Delius"/>
                        <a:sym typeface="Delius"/>
                      </a:endParaRPr>
                    </a:p>
                  </a:txBody>
                  <a:tcPr marL="91425" marR="91425" marT="91425" marB="91425"/>
                </a:tc>
                <a:tc>
                  <a:txBody>
                    <a:bodyPr/>
                    <a:lstStyle/>
                    <a:p>
                      <a:pPr marL="0" lvl="0" indent="0" rtl="0">
                        <a:spcBef>
                          <a:spcPts val="0"/>
                        </a:spcBef>
                        <a:spcAft>
                          <a:spcPts val="0"/>
                        </a:spcAft>
                        <a:buNone/>
                      </a:pPr>
                      <a:r>
                        <a:rPr lang="es" sz="1000">
                          <a:solidFill>
                            <a:srgbClr val="783F04"/>
                          </a:solidFill>
                          <a:latin typeface="Delius"/>
                          <a:ea typeface="Delius"/>
                          <a:cs typeface="Delius"/>
                          <a:sym typeface="Delius"/>
                        </a:rPr>
                        <a:t>Se pueden diferenciar secuencias trágicas y luego cómicas, en una misma obra; dando lugar aunque también abriendo espacio a la ironía y la parodia.</a:t>
                      </a:r>
                      <a:endParaRPr sz="1000">
                        <a:solidFill>
                          <a:srgbClr val="783F04"/>
                        </a:solidFill>
                        <a:latin typeface="Delius"/>
                        <a:ea typeface="Delius"/>
                        <a:cs typeface="Delius"/>
                        <a:sym typeface="Delius"/>
                      </a:endParaRPr>
                    </a:p>
                  </a:txBody>
                  <a:tcPr marL="91425" marR="91425" marT="91425" marB="91425"/>
                </a:tc>
              </a:tr>
              <a:tr h="296550">
                <a:tc>
                  <a:txBody>
                    <a:bodyPr/>
                    <a:lstStyle/>
                    <a:p>
                      <a:pPr marL="0" lvl="0" indent="0" rtl="0">
                        <a:spcBef>
                          <a:spcPts val="0"/>
                        </a:spcBef>
                        <a:spcAft>
                          <a:spcPts val="0"/>
                        </a:spcAft>
                        <a:buNone/>
                      </a:pPr>
                      <a:r>
                        <a:rPr lang="es" sz="1000" b="1">
                          <a:solidFill>
                            <a:srgbClr val="9900FF"/>
                          </a:solidFill>
                          <a:latin typeface="Delius"/>
                          <a:ea typeface="Delius"/>
                          <a:cs typeface="Delius"/>
                          <a:sym typeface="Delius"/>
                        </a:rPr>
                        <a:t>Melodrama</a:t>
                      </a:r>
                      <a:endParaRPr sz="1000" b="1">
                        <a:solidFill>
                          <a:srgbClr val="9900FF"/>
                        </a:solidFill>
                        <a:latin typeface="Delius"/>
                        <a:ea typeface="Delius"/>
                        <a:cs typeface="Delius"/>
                        <a:sym typeface="Delius"/>
                      </a:endParaRPr>
                    </a:p>
                  </a:txBody>
                  <a:tcPr marL="91425" marR="91425" marT="91425" marB="91425"/>
                </a:tc>
                <a:tc>
                  <a:txBody>
                    <a:bodyPr/>
                    <a:lstStyle/>
                    <a:p>
                      <a:pPr marL="0" lvl="0" indent="0" rtl="0">
                        <a:spcBef>
                          <a:spcPts val="0"/>
                        </a:spcBef>
                        <a:spcAft>
                          <a:spcPts val="0"/>
                        </a:spcAft>
                        <a:buNone/>
                      </a:pPr>
                      <a:r>
                        <a:rPr lang="es" sz="1000">
                          <a:solidFill>
                            <a:srgbClr val="783F04"/>
                          </a:solidFill>
                          <a:latin typeface="Delius"/>
                          <a:ea typeface="Delius"/>
                          <a:cs typeface="Delius"/>
                          <a:sym typeface="Delius"/>
                        </a:rPr>
                        <a:t>Se utiliza la exageración en las partes más románticas de la obra, como principio fundamental, con el fin de despertar en el público sentimientos y pasiones.</a:t>
                      </a:r>
                      <a:endParaRPr sz="1000">
                        <a:solidFill>
                          <a:srgbClr val="783F04"/>
                        </a:solidFill>
                        <a:latin typeface="Delius"/>
                        <a:ea typeface="Delius"/>
                        <a:cs typeface="Delius"/>
                        <a:sym typeface="Delius"/>
                      </a:endParaRPr>
                    </a:p>
                  </a:txBody>
                  <a:tcPr marL="91425" marR="91425" marT="91425" marB="91425"/>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graphicFrame>
        <p:nvGraphicFramePr>
          <p:cNvPr id="65" name="Shape 65"/>
          <p:cNvGraphicFramePr/>
          <p:nvPr/>
        </p:nvGraphicFramePr>
        <p:xfrm>
          <a:off x="211025" y="124450"/>
          <a:ext cx="8816250" cy="4327890"/>
        </p:xfrm>
        <a:graphic>
          <a:graphicData uri="http://schemas.openxmlformats.org/drawingml/2006/table">
            <a:tbl>
              <a:tblPr>
                <a:noFill/>
                <a:tableStyleId>{3A828B20-CED7-41C2-9DC4-F3689A26F082}</a:tableStyleId>
              </a:tblPr>
              <a:tblGrid>
                <a:gridCol w="1675025"/>
                <a:gridCol w="7141225"/>
              </a:tblGrid>
              <a:tr h="296550">
                <a:tc>
                  <a:txBody>
                    <a:bodyPr/>
                    <a:lstStyle/>
                    <a:p>
                      <a:pPr marL="0" lvl="0" indent="0" algn="ctr" rtl="0">
                        <a:spcBef>
                          <a:spcPts val="0"/>
                        </a:spcBef>
                        <a:spcAft>
                          <a:spcPts val="0"/>
                        </a:spcAft>
                        <a:buNone/>
                      </a:pPr>
                      <a:r>
                        <a:rPr lang="es" sz="1200" b="1">
                          <a:latin typeface="Delius"/>
                          <a:ea typeface="Delius"/>
                          <a:cs typeface="Delius"/>
                          <a:sym typeface="Delius"/>
                        </a:rPr>
                        <a:t>Género/ subgènero             </a:t>
                      </a:r>
                      <a:endParaRPr sz="1200" b="1">
                        <a:latin typeface="Delius"/>
                        <a:ea typeface="Delius"/>
                        <a:cs typeface="Delius"/>
                        <a:sym typeface="Delius"/>
                      </a:endParaRPr>
                    </a:p>
                  </a:txBody>
                  <a:tcPr marL="91425" marR="91425" marT="91425" marB="91425"/>
                </a:tc>
                <a:tc>
                  <a:txBody>
                    <a:bodyPr/>
                    <a:lstStyle/>
                    <a:p>
                      <a:pPr marL="0" lvl="0" indent="0" algn="ctr" rtl="0">
                        <a:spcBef>
                          <a:spcPts val="0"/>
                        </a:spcBef>
                        <a:spcAft>
                          <a:spcPts val="0"/>
                        </a:spcAft>
                        <a:buNone/>
                      </a:pPr>
                      <a:r>
                        <a:rPr lang="es" sz="1200" b="1">
                          <a:latin typeface="Delius"/>
                          <a:ea typeface="Delius"/>
                          <a:cs typeface="Delius"/>
                          <a:sym typeface="Delius"/>
                        </a:rPr>
                        <a:t>Caracterìsticas</a:t>
                      </a:r>
                      <a:endParaRPr sz="1200" b="1">
                        <a:latin typeface="Delius"/>
                        <a:ea typeface="Delius"/>
                        <a:cs typeface="Delius"/>
                        <a:sym typeface="Delius"/>
                      </a:endParaRPr>
                    </a:p>
                  </a:txBody>
                  <a:tcPr marL="91425" marR="91425" marT="91425" marB="91425"/>
                </a:tc>
              </a:tr>
              <a:tr h="296550">
                <a:tc>
                  <a:txBody>
                    <a:bodyPr/>
                    <a:lstStyle/>
                    <a:p>
                      <a:pPr marL="0" lvl="0" indent="0" rtl="0">
                        <a:spcBef>
                          <a:spcPts val="0"/>
                        </a:spcBef>
                        <a:spcAft>
                          <a:spcPts val="0"/>
                        </a:spcAft>
                        <a:buNone/>
                      </a:pPr>
                      <a:r>
                        <a:rPr lang="es" sz="1000" b="1">
                          <a:solidFill>
                            <a:srgbClr val="9900FF"/>
                          </a:solidFill>
                          <a:latin typeface="Delius"/>
                          <a:ea typeface="Delius"/>
                          <a:cs typeface="Delius"/>
                          <a:sym typeface="Delius"/>
                        </a:rPr>
                        <a:t>Fàbula</a:t>
                      </a:r>
                      <a:endParaRPr sz="1000" b="1">
                        <a:solidFill>
                          <a:srgbClr val="9900FF"/>
                        </a:solidFill>
                        <a:latin typeface="Delius"/>
                        <a:ea typeface="Delius"/>
                        <a:cs typeface="Delius"/>
                        <a:sym typeface="Delius"/>
                      </a:endParaRPr>
                    </a:p>
                  </a:txBody>
                  <a:tcPr marL="91425" marR="91425" marT="91425" marB="91425"/>
                </a:tc>
                <a:tc>
                  <a:txBody>
                    <a:bodyPr/>
                    <a:lstStyle/>
                    <a:p>
                      <a:pPr marL="0" lvl="0" indent="0" rtl="0">
                        <a:spcBef>
                          <a:spcPts val="0"/>
                        </a:spcBef>
                        <a:spcAft>
                          <a:spcPts val="0"/>
                        </a:spcAft>
                        <a:buNone/>
                      </a:pPr>
                      <a:r>
                        <a:rPr lang="es" sz="1000">
                          <a:solidFill>
                            <a:srgbClr val="783F04"/>
                          </a:solidFill>
                          <a:latin typeface="Delius"/>
                          <a:ea typeface="Delius"/>
                          <a:cs typeface="Delius"/>
                          <a:sym typeface="Delius"/>
                        </a:rPr>
                        <a:t>Narración de prosa de una historieta o leyenda de la cual se consigue extraer una enseñanza o moraleja, sus protagonistas la mayoría de las veces son animales.</a:t>
                      </a:r>
                      <a:endParaRPr sz="1000">
                        <a:solidFill>
                          <a:srgbClr val="783F04"/>
                        </a:solidFill>
                        <a:latin typeface="Delius"/>
                        <a:ea typeface="Delius"/>
                        <a:cs typeface="Delius"/>
                        <a:sym typeface="Delius"/>
                      </a:endParaRPr>
                    </a:p>
                  </a:txBody>
                  <a:tcPr marL="91425" marR="91425" marT="91425" marB="91425"/>
                </a:tc>
              </a:tr>
              <a:tr h="296550">
                <a:tc>
                  <a:txBody>
                    <a:bodyPr/>
                    <a:lstStyle/>
                    <a:p>
                      <a:pPr marL="0" lvl="0" indent="0" rtl="0">
                        <a:spcBef>
                          <a:spcPts val="0"/>
                        </a:spcBef>
                        <a:spcAft>
                          <a:spcPts val="0"/>
                        </a:spcAft>
                        <a:buNone/>
                      </a:pPr>
                      <a:r>
                        <a:rPr lang="es" sz="1000" b="1">
                          <a:solidFill>
                            <a:srgbClr val="9900FF"/>
                          </a:solidFill>
                          <a:latin typeface="Delius"/>
                          <a:ea typeface="Delius"/>
                          <a:cs typeface="Delius"/>
                          <a:sym typeface="Delius"/>
                        </a:rPr>
                        <a:t>Epístola</a:t>
                      </a:r>
                      <a:endParaRPr sz="1000" b="1">
                        <a:solidFill>
                          <a:srgbClr val="9900FF"/>
                        </a:solidFill>
                        <a:latin typeface="Delius"/>
                        <a:ea typeface="Delius"/>
                        <a:cs typeface="Delius"/>
                        <a:sym typeface="Delius"/>
                      </a:endParaRPr>
                    </a:p>
                  </a:txBody>
                  <a:tcPr marL="91425" marR="91425" marT="91425" marB="91425"/>
                </a:tc>
                <a:tc>
                  <a:txBody>
                    <a:bodyPr/>
                    <a:lstStyle/>
                    <a:p>
                      <a:pPr marL="0" lvl="0" indent="0" rtl="0">
                        <a:spcBef>
                          <a:spcPts val="0"/>
                        </a:spcBef>
                        <a:spcAft>
                          <a:spcPts val="0"/>
                        </a:spcAft>
                        <a:buNone/>
                      </a:pPr>
                      <a:r>
                        <a:rPr lang="es" sz="1000">
                          <a:solidFill>
                            <a:srgbClr val="783F04"/>
                          </a:solidFill>
                          <a:latin typeface="Delius"/>
                          <a:ea typeface="Delius"/>
                          <a:cs typeface="Delius"/>
                          <a:sym typeface="Delius"/>
                        </a:rPr>
                        <a:t>Escrita en verso, exhibe cierto inconveniente, con características generales.</a:t>
                      </a:r>
                      <a:endParaRPr sz="1000">
                        <a:solidFill>
                          <a:srgbClr val="783F04"/>
                        </a:solidFill>
                        <a:latin typeface="Delius"/>
                        <a:ea typeface="Delius"/>
                        <a:cs typeface="Delius"/>
                        <a:sym typeface="Delius"/>
                      </a:endParaRPr>
                    </a:p>
                  </a:txBody>
                  <a:tcPr marL="91425" marR="91425" marT="91425" marB="91425"/>
                </a:tc>
              </a:tr>
              <a:tr h="569425">
                <a:tc>
                  <a:txBody>
                    <a:bodyPr/>
                    <a:lstStyle/>
                    <a:p>
                      <a:pPr marL="0" lvl="0" indent="0" rtl="0">
                        <a:spcBef>
                          <a:spcPts val="0"/>
                        </a:spcBef>
                        <a:spcAft>
                          <a:spcPts val="0"/>
                        </a:spcAft>
                        <a:buNone/>
                      </a:pPr>
                      <a:r>
                        <a:rPr lang="es" sz="1000" b="1">
                          <a:solidFill>
                            <a:srgbClr val="9900FF"/>
                          </a:solidFill>
                          <a:latin typeface="Delius"/>
                          <a:ea typeface="Delius"/>
                          <a:cs typeface="Delius"/>
                          <a:sym typeface="Delius"/>
                        </a:rPr>
                        <a:t>Cuento</a:t>
                      </a:r>
                      <a:endParaRPr sz="1000" b="1">
                        <a:solidFill>
                          <a:srgbClr val="9900FF"/>
                        </a:solidFill>
                        <a:latin typeface="Delius"/>
                        <a:ea typeface="Delius"/>
                        <a:cs typeface="Delius"/>
                        <a:sym typeface="Delius"/>
                      </a:endParaRPr>
                    </a:p>
                  </a:txBody>
                  <a:tcPr marL="91425" marR="91425" marT="91425" marB="91425"/>
                </a:tc>
                <a:tc>
                  <a:txBody>
                    <a:bodyPr/>
                    <a:lstStyle/>
                    <a:p>
                      <a:pPr marL="0" lvl="0" indent="0" rtl="0">
                        <a:spcBef>
                          <a:spcPts val="0"/>
                        </a:spcBef>
                        <a:spcAft>
                          <a:spcPts val="0"/>
                        </a:spcAft>
                        <a:buNone/>
                      </a:pPr>
                      <a:r>
                        <a:rPr lang="es" sz="1000">
                          <a:solidFill>
                            <a:srgbClr val="783F04"/>
                          </a:solidFill>
                          <a:latin typeface="Delius"/>
                          <a:ea typeface="Delius"/>
                          <a:cs typeface="Delius"/>
                          <a:sym typeface="Delius"/>
                        </a:rPr>
                        <a:t>Es un escrito en la mayoría de los casos breve, de un acontecimiento ficticio. Se conforma de muy pocos personajes, que solo realizan una acción, que se enmarca en un mismo foco temático. Tiene como propósito incitar al lector a encontrarle una refutación emocional.</a:t>
                      </a:r>
                      <a:endParaRPr sz="1000">
                        <a:solidFill>
                          <a:srgbClr val="783F04"/>
                        </a:solidFill>
                        <a:latin typeface="Delius"/>
                        <a:ea typeface="Delius"/>
                        <a:cs typeface="Delius"/>
                        <a:sym typeface="Delius"/>
                      </a:endParaRPr>
                    </a:p>
                  </a:txBody>
                  <a:tcPr marL="91425" marR="91425" marT="91425" marB="91425"/>
                </a:tc>
              </a:tr>
              <a:tr h="381725">
                <a:tc>
                  <a:txBody>
                    <a:bodyPr/>
                    <a:lstStyle/>
                    <a:p>
                      <a:pPr marL="0" lvl="0" indent="0" rtl="0">
                        <a:spcBef>
                          <a:spcPts val="0"/>
                        </a:spcBef>
                        <a:spcAft>
                          <a:spcPts val="0"/>
                        </a:spcAft>
                        <a:buNone/>
                      </a:pPr>
                      <a:r>
                        <a:rPr lang="es" sz="1000" b="1">
                          <a:solidFill>
                            <a:srgbClr val="9900FF"/>
                          </a:solidFill>
                          <a:latin typeface="Delius"/>
                          <a:ea typeface="Delius"/>
                          <a:cs typeface="Delius"/>
                          <a:sym typeface="Delius"/>
                        </a:rPr>
                        <a:t>Leyenda</a:t>
                      </a:r>
                      <a:endParaRPr sz="1000" b="1">
                        <a:solidFill>
                          <a:srgbClr val="9900FF"/>
                        </a:solidFill>
                        <a:latin typeface="Delius"/>
                        <a:ea typeface="Delius"/>
                        <a:cs typeface="Delius"/>
                        <a:sym typeface="Delius"/>
                      </a:endParaRPr>
                    </a:p>
                  </a:txBody>
                  <a:tcPr marL="91425" marR="91425" marT="91425" marB="91425"/>
                </a:tc>
                <a:tc>
                  <a:txBody>
                    <a:bodyPr/>
                    <a:lstStyle/>
                    <a:p>
                      <a:pPr marL="0" lvl="0" indent="0" rtl="0">
                        <a:spcBef>
                          <a:spcPts val="0"/>
                        </a:spcBef>
                        <a:spcAft>
                          <a:spcPts val="0"/>
                        </a:spcAft>
                        <a:buNone/>
                      </a:pPr>
                      <a:r>
                        <a:rPr lang="es" sz="1000">
                          <a:solidFill>
                            <a:srgbClr val="783F04"/>
                          </a:solidFill>
                          <a:latin typeface="Delius"/>
                          <a:ea typeface="Delius"/>
                          <a:cs typeface="Delius"/>
                          <a:sym typeface="Delius"/>
                        </a:rPr>
                        <a:t>Pequeño escrito que basa su historia en una narración tradicional, encontrándose envuelta en misterio, del estilo de historias de terror y cosas sobrenaturales o extraterrestres. </a:t>
                      </a:r>
                      <a:endParaRPr sz="1000">
                        <a:solidFill>
                          <a:srgbClr val="783F04"/>
                        </a:solidFill>
                        <a:latin typeface="Delius"/>
                        <a:ea typeface="Delius"/>
                        <a:cs typeface="Delius"/>
                        <a:sym typeface="Delius"/>
                      </a:endParaRPr>
                    </a:p>
                  </a:txBody>
                  <a:tcPr marL="91425" marR="91425" marT="91425" marB="91425"/>
                </a:tc>
              </a:tr>
              <a:tr h="557650">
                <a:tc>
                  <a:txBody>
                    <a:bodyPr/>
                    <a:lstStyle/>
                    <a:p>
                      <a:pPr marL="0" lvl="0" indent="0" rtl="0">
                        <a:spcBef>
                          <a:spcPts val="0"/>
                        </a:spcBef>
                        <a:spcAft>
                          <a:spcPts val="0"/>
                        </a:spcAft>
                        <a:buNone/>
                      </a:pPr>
                      <a:r>
                        <a:rPr lang="es" sz="1000" b="1">
                          <a:solidFill>
                            <a:srgbClr val="9900FF"/>
                          </a:solidFill>
                          <a:latin typeface="Delius"/>
                          <a:ea typeface="Delius"/>
                          <a:cs typeface="Delius"/>
                          <a:sym typeface="Delius"/>
                        </a:rPr>
                        <a:t>Novela</a:t>
                      </a:r>
                      <a:endParaRPr sz="1000" b="1">
                        <a:solidFill>
                          <a:srgbClr val="9900FF"/>
                        </a:solidFill>
                        <a:latin typeface="Delius"/>
                        <a:ea typeface="Delius"/>
                        <a:cs typeface="Delius"/>
                        <a:sym typeface="Delius"/>
                      </a:endParaRPr>
                    </a:p>
                  </a:txBody>
                  <a:tcPr marL="91425" marR="91425" marT="91425" marB="91425"/>
                </a:tc>
                <a:tc>
                  <a:txBody>
                    <a:bodyPr/>
                    <a:lstStyle/>
                    <a:p>
                      <a:pPr marL="0" lvl="0" indent="0" rtl="0">
                        <a:spcBef>
                          <a:spcPts val="0"/>
                        </a:spcBef>
                        <a:spcAft>
                          <a:spcPts val="0"/>
                        </a:spcAft>
                        <a:buNone/>
                      </a:pPr>
                      <a:r>
                        <a:rPr lang="es" sz="1000">
                          <a:solidFill>
                            <a:srgbClr val="783F04"/>
                          </a:solidFill>
                          <a:latin typeface="Delius"/>
                          <a:ea typeface="Delius"/>
                          <a:cs typeface="Delius"/>
                          <a:sym typeface="Delius"/>
                        </a:rPr>
                        <a:t>Se expresa como una narración extensa, con una historia argumentada, mucho mejor desarrollada que en el cuento. Se escribe en prosa, y se incluyen personajes tanto de la realidad, como imaginarios; se plantea un problema, y el desenlace del mismo, puede ser bueno o malo.</a:t>
                      </a:r>
                      <a:endParaRPr sz="1000">
                        <a:solidFill>
                          <a:srgbClr val="783F04"/>
                        </a:solidFill>
                        <a:latin typeface="Delius"/>
                        <a:ea typeface="Delius"/>
                        <a:cs typeface="Delius"/>
                        <a:sym typeface="Delius"/>
                      </a:endParaRPr>
                    </a:p>
                  </a:txBody>
                  <a:tcPr marL="91425" marR="91425" marT="91425" marB="91425"/>
                </a:tc>
              </a:tr>
              <a:tr h="296550">
                <a:tc>
                  <a:txBody>
                    <a:bodyPr/>
                    <a:lstStyle/>
                    <a:p>
                      <a:pPr marL="0" lvl="0" indent="0" rtl="0">
                        <a:spcBef>
                          <a:spcPts val="0"/>
                        </a:spcBef>
                        <a:spcAft>
                          <a:spcPts val="0"/>
                        </a:spcAft>
                        <a:buNone/>
                      </a:pPr>
                      <a:r>
                        <a:rPr lang="es" sz="1000" b="1">
                          <a:solidFill>
                            <a:srgbClr val="9900FF"/>
                          </a:solidFill>
                          <a:latin typeface="Delius"/>
                          <a:ea typeface="Delius"/>
                          <a:cs typeface="Delius"/>
                          <a:sym typeface="Delius"/>
                        </a:rPr>
                        <a:t>Género dramático</a:t>
                      </a:r>
                      <a:endParaRPr sz="1000" b="1">
                        <a:solidFill>
                          <a:srgbClr val="9900FF"/>
                        </a:solidFill>
                        <a:latin typeface="Delius"/>
                        <a:ea typeface="Delius"/>
                        <a:cs typeface="Delius"/>
                        <a:sym typeface="Delius"/>
                      </a:endParaRPr>
                    </a:p>
                  </a:txBody>
                  <a:tcPr marL="91425" marR="91425" marT="91425" marB="91425"/>
                </a:tc>
                <a:tc>
                  <a:txBody>
                    <a:bodyPr/>
                    <a:lstStyle/>
                    <a:p>
                      <a:pPr marL="0" lvl="0" indent="0" rtl="0">
                        <a:spcBef>
                          <a:spcPts val="0"/>
                        </a:spcBef>
                        <a:spcAft>
                          <a:spcPts val="0"/>
                        </a:spcAft>
                        <a:buNone/>
                      </a:pPr>
                      <a:r>
                        <a:rPr lang="es" sz="1000">
                          <a:solidFill>
                            <a:srgbClr val="783F04"/>
                          </a:solidFill>
                          <a:latin typeface="Delius"/>
                          <a:ea typeface="Delius"/>
                          <a:cs typeface="Delius"/>
                          <a:sym typeface="Delius"/>
                        </a:rPr>
                        <a:t>se despliegan uno o varios problemas, concebidos por relaciones internas entre los personajes, fuera de que el narrador los presente ni califique, sin hacerles demostrar sus sentimientos.</a:t>
                      </a:r>
                      <a:endParaRPr sz="1000">
                        <a:solidFill>
                          <a:srgbClr val="783F04"/>
                        </a:solidFill>
                        <a:latin typeface="Delius"/>
                        <a:ea typeface="Delius"/>
                        <a:cs typeface="Delius"/>
                        <a:sym typeface="Delius"/>
                      </a:endParaRPr>
                    </a:p>
                  </a:txBody>
                  <a:tcPr marL="91425" marR="91425" marT="91425" marB="91425"/>
                </a:tc>
              </a:tr>
              <a:tr h="296550">
                <a:tc>
                  <a:txBody>
                    <a:bodyPr/>
                    <a:lstStyle/>
                    <a:p>
                      <a:pPr marL="0" lvl="0" indent="0" rtl="0">
                        <a:spcBef>
                          <a:spcPts val="0"/>
                        </a:spcBef>
                        <a:spcAft>
                          <a:spcPts val="0"/>
                        </a:spcAft>
                        <a:buNone/>
                      </a:pPr>
                      <a:r>
                        <a:rPr lang="es" sz="1000" b="1">
                          <a:solidFill>
                            <a:srgbClr val="9900FF"/>
                          </a:solidFill>
                          <a:latin typeface="Delius"/>
                          <a:ea typeface="Delius"/>
                          <a:cs typeface="Delius"/>
                          <a:sym typeface="Delius"/>
                        </a:rPr>
                        <a:t>tragedia</a:t>
                      </a:r>
                      <a:endParaRPr sz="1000" b="1">
                        <a:solidFill>
                          <a:srgbClr val="9900FF"/>
                        </a:solidFill>
                        <a:latin typeface="Delius"/>
                        <a:ea typeface="Delius"/>
                        <a:cs typeface="Delius"/>
                        <a:sym typeface="Delius"/>
                      </a:endParaRPr>
                    </a:p>
                  </a:txBody>
                  <a:tcPr marL="91425" marR="91425" marT="91425" marB="91425"/>
                </a:tc>
                <a:tc>
                  <a:txBody>
                    <a:bodyPr/>
                    <a:lstStyle/>
                    <a:p>
                      <a:pPr marL="0" lvl="0" indent="0" rtl="0">
                        <a:spcBef>
                          <a:spcPts val="0"/>
                        </a:spcBef>
                        <a:spcAft>
                          <a:spcPts val="0"/>
                        </a:spcAft>
                        <a:buNone/>
                      </a:pPr>
                      <a:r>
                        <a:rPr lang="es" sz="1000">
                          <a:solidFill>
                            <a:srgbClr val="783F04"/>
                          </a:solidFill>
                          <a:latin typeface="Delius"/>
                          <a:ea typeface="Delius"/>
                          <a:cs typeface="Delius"/>
                          <a:sym typeface="Delius"/>
                        </a:rPr>
                        <a:t>demostración de terroríficos problemas entre los  protagonistas de carácter muy pasional, que culminada con un destino necesario, tras la crónica de una muerte anunciada.</a:t>
                      </a:r>
                      <a:r>
                        <a:rPr lang="es" sz="1200">
                          <a:solidFill>
                            <a:schemeClr val="dk1"/>
                          </a:solidFill>
                        </a:rPr>
                        <a:t> </a:t>
                      </a:r>
                      <a:endParaRPr sz="1000">
                        <a:solidFill>
                          <a:srgbClr val="783F04"/>
                        </a:solidFill>
                        <a:latin typeface="Delius"/>
                        <a:ea typeface="Delius"/>
                        <a:cs typeface="Delius"/>
                        <a:sym typeface="Delius"/>
                      </a:endParaRPr>
                    </a:p>
                  </a:txBody>
                  <a:tcPr marL="91425" marR="91425" marT="91425" marB="91425"/>
                </a:tc>
              </a:tr>
              <a:tr h="320575">
                <a:tc>
                  <a:txBody>
                    <a:bodyPr/>
                    <a:lstStyle/>
                    <a:p>
                      <a:pPr marL="0" lvl="0" indent="0" rtl="0">
                        <a:spcBef>
                          <a:spcPts val="0"/>
                        </a:spcBef>
                        <a:spcAft>
                          <a:spcPts val="0"/>
                        </a:spcAft>
                        <a:buNone/>
                      </a:pPr>
                      <a:r>
                        <a:rPr lang="es" sz="1000" b="1">
                          <a:solidFill>
                            <a:srgbClr val="9900FF"/>
                          </a:solidFill>
                          <a:latin typeface="Delius"/>
                          <a:ea typeface="Delius"/>
                          <a:cs typeface="Delius"/>
                          <a:sym typeface="Delius"/>
                        </a:rPr>
                        <a:t>Comedia</a:t>
                      </a:r>
                      <a:endParaRPr sz="1000" b="1">
                        <a:solidFill>
                          <a:srgbClr val="9900FF"/>
                        </a:solidFill>
                        <a:latin typeface="Delius"/>
                        <a:ea typeface="Delius"/>
                        <a:cs typeface="Delius"/>
                        <a:sym typeface="Delius"/>
                      </a:endParaRPr>
                    </a:p>
                  </a:txBody>
                  <a:tcPr marL="91425" marR="91425" marT="91425" marB="91425"/>
                </a:tc>
                <a:tc>
                  <a:txBody>
                    <a:bodyPr/>
                    <a:lstStyle/>
                    <a:p>
                      <a:pPr marL="0" lvl="0" indent="0" rtl="0">
                        <a:spcBef>
                          <a:spcPts val="0"/>
                        </a:spcBef>
                        <a:spcAft>
                          <a:spcPts val="0"/>
                        </a:spcAft>
                        <a:buNone/>
                      </a:pPr>
                      <a:r>
                        <a:rPr lang="es" sz="1000">
                          <a:solidFill>
                            <a:srgbClr val="783F04"/>
                          </a:solidFill>
                          <a:latin typeface="Delius"/>
                          <a:ea typeface="Delius"/>
                          <a:cs typeface="Delius"/>
                          <a:sym typeface="Delius"/>
                        </a:rPr>
                        <a:t>representar a partir de un apuro conflictivo pero de la parte alegre de la vida cotidiana, teniendo un conclusión feliz</a:t>
                      </a:r>
                      <a:r>
                        <a:rPr lang="es" sz="1200">
                          <a:solidFill>
                            <a:schemeClr val="dk1"/>
                          </a:solidFill>
                        </a:rPr>
                        <a:t>.</a:t>
                      </a:r>
                      <a:endParaRPr sz="1000">
                        <a:solidFill>
                          <a:srgbClr val="783F04"/>
                        </a:solidFill>
                        <a:latin typeface="Delius"/>
                        <a:ea typeface="Delius"/>
                        <a:cs typeface="Delius"/>
                        <a:sym typeface="Delius"/>
                      </a:endParaRPr>
                    </a:p>
                  </a:txBody>
                  <a:tcPr marL="91425" marR="91425" marT="91425" marB="91425"/>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185681076"/>
              </p:ext>
            </p:extLst>
          </p:nvPr>
        </p:nvGraphicFramePr>
        <p:xfrm>
          <a:off x="179512" y="51470"/>
          <a:ext cx="7776864" cy="2840989"/>
        </p:xfrm>
        <a:graphic>
          <a:graphicData uri="http://schemas.openxmlformats.org/drawingml/2006/table">
            <a:tbl>
              <a:tblPr firstRow="1" bandRow="1">
                <a:tableStyleId>{3A828B20-CED7-41C2-9DC4-F3689A26F082}</a:tableStyleId>
              </a:tblPr>
              <a:tblGrid>
                <a:gridCol w="2214246"/>
                <a:gridCol w="5562618"/>
              </a:tblGrid>
              <a:tr h="576064">
                <a:tc>
                  <a:txBody>
                    <a:bodyPr/>
                    <a:lstStyle/>
                    <a:p>
                      <a:r>
                        <a:rPr lang="es-MX" sz="1000" dirty="0" smtClean="0">
                          <a:latin typeface="Delius" panose="020B0604020202020204" charset="0"/>
                        </a:rPr>
                        <a:t>Ponencia</a:t>
                      </a:r>
                      <a:r>
                        <a:rPr lang="es-MX" sz="1000" baseline="0" dirty="0" smtClean="0">
                          <a:latin typeface="Delius" panose="020B0604020202020204" charset="0"/>
                        </a:rPr>
                        <a:t> </a:t>
                      </a:r>
                      <a:endParaRPr lang="es-MX" sz="1000" dirty="0">
                        <a:latin typeface="Delius" panose="020B0604020202020204" charset="0"/>
                      </a:endParaRPr>
                    </a:p>
                  </a:txBody>
                  <a:tcPr/>
                </a:tc>
                <a:tc>
                  <a:txBody>
                    <a:bodyPr/>
                    <a:lstStyle/>
                    <a:p>
                      <a:r>
                        <a:rPr lang="es-ES" sz="1000" dirty="0" smtClean="0">
                          <a:latin typeface="Delius" panose="020B0604020202020204" charset="0"/>
                        </a:rPr>
                        <a:t>Es un texto argumentativo que se elabora para ser expuesto a manera de una reflexión o tesis algún asunto académico particular. En ese sentido, una ponencia se encuentra dirigida hacia una comunidad académica que se encuentra ligada a una temática en especial</a:t>
                      </a:r>
                      <a:endParaRPr lang="es-MX" sz="1000" dirty="0">
                        <a:latin typeface="Delius" panose="020B0604020202020204" charset="0"/>
                      </a:endParaRPr>
                    </a:p>
                  </a:txBody>
                  <a:tcPr/>
                </a:tc>
              </a:tr>
              <a:tr h="575871">
                <a:tc>
                  <a:txBody>
                    <a:bodyPr/>
                    <a:lstStyle/>
                    <a:p>
                      <a:r>
                        <a:rPr lang="es-MX" sz="1000" dirty="0" smtClean="0">
                          <a:latin typeface="Delius" panose="020B0604020202020204" charset="0"/>
                        </a:rPr>
                        <a:t>Proyecto</a:t>
                      </a:r>
                      <a:r>
                        <a:rPr lang="es-MX" sz="1000" baseline="0" dirty="0" smtClean="0">
                          <a:latin typeface="Delius" panose="020B0604020202020204" charset="0"/>
                        </a:rPr>
                        <a:t> de investigación</a:t>
                      </a:r>
                      <a:endParaRPr lang="es-MX" sz="1000" dirty="0">
                        <a:latin typeface="Delius" panose="020B0604020202020204" charset="0"/>
                      </a:endParaRPr>
                    </a:p>
                  </a:txBody>
                  <a:tcPr/>
                </a:tc>
                <a:tc>
                  <a:txBody>
                    <a:bodyPr/>
                    <a:lstStyle/>
                    <a:p>
                      <a:r>
                        <a:rPr lang="es-ES" sz="1000" dirty="0" smtClean="0">
                          <a:latin typeface="Delius" panose="020B0604020202020204" charset="0"/>
                        </a:rPr>
                        <a:t>Es un procedimiento científico destinado a recabar información y formular hipótesis sobre un determinado fenómeno social o científico. </a:t>
                      </a:r>
                      <a:endParaRPr lang="es-MX" sz="1000" dirty="0">
                        <a:latin typeface="Delius" panose="020B0604020202020204" charset="0"/>
                      </a:endParaRPr>
                    </a:p>
                  </a:txBody>
                  <a:tcPr/>
                </a:tc>
              </a:tr>
              <a:tr h="412143">
                <a:tc>
                  <a:txBody>
                    <a:bodyPr/>
                    <a:lstStyle/>
                    <a:p>
                      <a:r>
                        <a:rPr lang="es-MX" sz="1000" dirty="0" smtClean="0">
                          <a:latin typeface="Delius" panose="020B0604020202020204" charset="0"/>
                        </a:rPr>
                        <a:t>Diario</a:t>
                      </a:r>
                      <a:endParaRPr lang="es-MX" sz="1000" dirty="0">
                        <a:latin typeface="Delius" panose="020B0604020202020204" charset="0"/>
                      </a:endParaRPr>
                    </a:p>
                  </a:txBody>
                  <a:tcPr/>
                </a:tc>
                <a:tc>
                  <a:txBody>
                    <a:bodyPr/>
                    <a:lstStyle/>
                    <a:p>
                      <a:r>
                        <a:rPr lang="es-ES" sz="1000" dirty="0" smtClean="0">
                          <a:latin typeface="Delius" panose="020B0604020202020204" charset="0"/>
                        </a:rPr>
                        <a:t>Es una reflexión de lo que la docente ha logrado dentro o fuera del aula al llevar a la práctica la situación didáctica. considerar que cuando escribimos, no solo es para nosotros, sino, más bien para que personas ajenas (autoridades inmediatas), comprendan lo que está registrado en el diario.</a:t>
                      </a:r>
                      <a:endParaRPr lang="es-MX" sz="1000" dirty="0">
                        <a:latin typeface="Delius" panose="020B0604020202020204" charset="0"/>
                      </a:endParaRPr>
                    </a:p>
                  </a:txBody>
                  <a:tcPr/>
                </a:tc>
              </a:tr>
              <a:tr h="575871">
                <a:tc>
                  <a:txBody>
                    <a:bodyPr/>
                    <a:lstStyle/>
                    <a:p>
                      <a:r>
                        <a:rPr lang="es-MX" sz="1000" dirty="0" smtClean="0">
                          <a:latin typeface="Delius" panose="020B0604020202020204" charset="0"/>
                        </a:rPr>
                        <a:t>Informe de práctica</a:t>
                      </a:r>
                      <a:endParaRPr lang="es-MX" sz="1000" dirty="0">
                        <a:latin typeface="Delius" panose="020B0604020202020204" charset="0"/>
                      </a:endParaRPr>
                    </a:p>
                  </a:txBody>
                  <a:tcPr/>
                </a:tc>
                <a:tc>
                  <a:txBody>
                    <a:bodyPr/>
                    <a:lstStyle/>
                    <a:p>
                      <a:r>
                        <a:rPr lang="es-ES" sz="1000" dirty="0" smtClean="0">
                          <a:latin typeface="Delius" panose="020B0604020202020204" charset="0"/>
                        </a:rPr>
                        <a:t>Es un documento analítico-reflexivo del proceso de intervención que realizó el estudiante en su periodo de práctica profesional, un proceso de mejora que el estudiante realiza al momento de atender alguno de los problemas de la práctica o un proceso </a:t>
                      </a:r>
                      <a:r>
                        <a:rPr lang="es-ES" sz="1000" dirty="0" err="1" smtClean="0">
                          <a:latin typeface="Delius" panose="020B0604020202020204" charset="0"/>
                        </a:rPr>
                        <a:t>autorreflexivo</a:t>
                      </a:r>
                      <a:r>
                        <a:rPr lang="es-ES" sz="1000" dirty="0" smtClean="0">
                          <a:latin typeface="Delius" panose="020B0604020202020204" charset="0"/>
                        </a:rPr>
                        <a:t>.</a:t>
                      </a:r>
                      <a:endParaRPr lang="es-MX" sz="1000" dirty="0">
                        <a:latin typeface="Delius" panose="020B0604020202020204" charset="0"/>
                      </a:endParaRPr>
                    </a:p>
                  </a:txBody>
                  <a:tcPr/>
                </a:tc>
              </a:tr>
              <a:tr h="412143">
                <a:tc>
                  <a:txBody>
                    <a:bodyPr/>
                    <a:lstStyle/>
                    <a:p>
                      <a:r>
                        <a:rPr lang="es-MX" sz="1000" dirty="0" smtClean="0">
                          <a:latin typeface="Delius" panose="020B0604020202020204" charset="0"/>
                        </a:rPr>
                        <a:t>Portafolio </a:t>
                      </a:r>
                      <a:endParaRPr lang="es-MX" sz="1000" dirty="0">
                        <a:latin typeface="Delius" panose="020B0604020202020204" charset="0"/>
                      </a:endParaRPr>
                    </a:p>
                  </a:txBody>
                  <a:tcPr/>
                </a:tc>
                <a:tc>
                  <a:txBody>
                    <a:bodyPr/>
                    <a:lstStyle/>
                    <a:p>
                      <a:r>
                        <a:rPr lang="es-ES" sz="1000" dirty="0" smtClean="0">
                          <a:latin typeface="Delius" panose="020B0604020202020204" charset="0"/>
                        </a:rPr>
                        <a:t>Sistema de evaluación que consiste en la recolección de productos desarrollados por un alumno. De esta manera, el docente puede evaluar el trabajo del estudiante.</a:t>
                      </a:r>
                      <a:endParaRPr lang="es-MX" sz="1000" dirty="0">
                        <a:latin typeface="Delius" panose="020B0604020202020204" charset="0"/>
                      </a:endParaRPr>
                    </a:p>
                  </a:txBody>
                  <a:tcPr/>
                </a:tc>
              </a:tr>
            </a:tbl>
          </a:graphicData>
        </a:graphic>
      </p:graphicFrame>
    </p:spTree>
    <p:extLst>
      <p:ext uri="{BB962C8B-B14F-4D97-AF65-F5344CB8AC3E}">
        <p14:creationId xmlns:p14="http://schemas.microsoft.com/office/powerpoint/2010/main" val="423102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latin typeface="Chelsea Market" panose="020B0604020202020204" charset="0"/>
                <a:ea typeface="Chelsea Market" panose="020B0604020202020204" charset="0"/>
              </a:rPr>
              <a:t>Conclusión: </a:t>
            </a:r>
            <a:r>
              <a:rPr lang="es-MX" sz="1600" dirty="0" smtClean="0">
                <a:latin typeface="Chelsea Market" panose="020B0604020202020204" charset="0"/>
                <a:ea typeface="Chelsea Market" panose="020B0604020202020204" charset="0"/>
              </a:rPr>
              <a:t/>
            </a:r>
            <a:br>
              <a:rPr lang="es-MX" sz="1600" dirty="0" smtClean="0">
                <a:latin typeface="Chelsea Market" panose="020B0604020202020204" charset="0"/>
                <a:ea typeface="Chelsea Market" panose="020B0604020202020204" charset="0"/>
              </a:rPr>
            </a:br>
            <a:r>
              <a:rPr lang="es-MX" sz="1600" dirty="0" smtClean="0">
                <a:latin typeface="Chelsea Market" panose="020B0604020202020204" charset="0"/>
                <a:ea typeface="Chelsea Market" panose="020B0604020202020204" charset="0"/>
              </a:rPr>
              <a:t>Con estas similitudes, características y conceptos de cada uno de estos géneros podremos lograr una mejor distinción de ellos asimismo el cómo elaborarlos detalladamente y con toda su gramática y buena organización. Esto nos puede servir al crear un ensayo, monografía, cuenta etc. </a:t>
            </a:r>
            <a:br>
              <a:rPr lang="es-MX" sz="1600" dirty="0" smtClean="0">
                <a:latin typeface="Chelsea Market" panose="020B0604020202020204" charset="0"/>
                <a:ea typeface="Chelsea Market" panose="020B0604020202020204" charset="0"/>
              </a:rPr>
            </a:br>
            <a:r>
              <a:rPr lang="es-MX" sz="1600" dirty="0" smtClean="0">
                <a:latin typeface="Chelsea Market" panose="020B0604020202020204" charset="0"/>
                <a:ea typeface="Chelsea Market" panose="020B0604020202020204" charset="0"/>
              </a:rPr>
              <a:t>Yo no sabia en lo que consistían algunos de los géneros literarios, gracias a este cuadro tengo una visión mucho mejor de lo que son </a:t>
            </a:r>
            <a:r>
              <a:rPr lang="es-MX" dirty="0" smtClean="0">
                <a:latin typeface="Chelsea Market" panose="020B0604020202020204" charset="0"/>
                <a:ea typeface="Chelsea Market" panose="020B0604020202020204" charset="0"/>
              </a:rPr>
              <a:t/>
            </a:r>
            <a:br>
              <a:rPr lang="es-MX" dirty="0" smtClean="0">
                <a:latin typeface="Chelsea Market" panose="020B0604020202020204" charset="0"/>
                <a:ea typeface="Chelsea Market" panose="020B0604020202020204" charset="0"/>
              </a:rPr>
            </a:br>
            <a:endParaRPr lang="es-MX" dirty="0">
              <a:latin typeface="Chelsea Market" panose="020B0604020202020204" charset="0"/>
              <a:ea typeface="Chelsea Market" panose="020B0604020202020204" charset="0"/>
            </a:endParaRPr>
          </a:p>
        </p:txBody>
      </p:sp>
    </p:spTree>
    <p:extLst>
      <p:ext uri="{BB962C8B-B14F-4D97-AF65-F5344CB8AC3E}">
        <p14:creationId xmlns:p14="http://schemas.microsoft.com/office/powerpoint/2010/main" val="3820364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23583" y="2"/>
            <a:ext cx="8509715" cy="1005839"/>
          </a:xfrm>
        </p:spPr>
        <p:txBody>
          <a:bodyPr>
            <a:normAutofit/>
          </a:bodyPr>
          <a:lstStyle/>
          <a:p>
            <a:r>
              <a:rPr lang="es-MX" sz="1100" dirty="0"/>
              <a:t>Nombre del alumno:________________________________</a:t>
            </a:r>
            <a:br>
              <a:rPr lang="es-MX" sz="1100" dirty="0"/>
            </a:br>
            <a:r>
              <a:rPr lang="es-MX" sz="1100" dirty="0"/>
              <a:t>Curso____________________  grado y sección ___________</a:t>
            </a:r>
            <a:br>
              <a:rPr lang="es-MX" sz="1100" dirty="0"/>
            </a:br>
            <a:r>
              <a:rPr lang="es-MX" sz="1100" dirty="0"/>
              <a:t>Fecha ________________</a:t>
            </a:r>
            <a:br>
              <a:rPr lang="es-MX" sz="1100" dirty="0"/>
            </a:br>
            <a:r>
              <a:rPr lang="es-MX" sz="1100" dirty="0"/>
              <a:t>Puntos _______________    calificación _______________</a:t>
            </a:r>
            <a:br>
              <a:rPr lang="es-MX" sz="1100" dirty="0"/>
            </a:br>
            <a:r>
              <a:rPr lang="es-MX" sz="1100" dirty="0"/>
              <a:t>El alumno describirá las características de los diferentes documentos académicos </a:t>
            </a:r>
            <a:br>
              <a:rPr lang="es-MX" sz="1100" dirty="0"/>
            </a:br>
            <a:endParaRPr lang="es-MX" sz="1100" dirty="0"/>
          </a:p>
        </p:txBody>
      </p:sp>
      <p:sp>
        <p:nvSpPr>
          <p:cNvPr id="3" name="Subtítulo 2"/>
          <p:cNvSpPr>
            <a:spLocks noGrp="1"/>
          </p:cNvSpPr>
          <p:nvPr>
            <p:ph type="subTitle" idx="1"/>
          </p:nvPr>
        </p:nvSpPr>
        <p:spPr/>
        <p:txBody>
          <a:bodyPr/>
          <a:lstStyle/>
          <a:p>
            <a:endParaRPr lang="es-MX" dirty="0"/>
          </a:p>
        </p:txBody>
      </p:sp>
      <p:pic>
        <p:nvPicPr>
          <p:cNvPr id="4" name="Picture 4" descr="Resultado de imagen para rubrica para evaluar cuadros comparativos"/>
          <p:cNvPicPr>
            <a:picLocks noChangeAspect="1" noChangeArrowheads="1"/>
          </p:cNvPicPr>
          <p:nvPr/>
        </p:nvPicPr>
        <p:blipFill rotWithShape="1">
          <a:blip r:embed="rId2">
            <a:extLst>
              <a:ext uri="{28A0092B-C50C-407E-A947-70E740481C1C}">
                <a14:useLocalDpi xmlns:a14="http://schemas.microsoft.com/office/drawing/2010/main" val="0"/>
              </a:ext>
            </a:extLst>
          </a:blip>
          <a:srcRect l="10642" t="12209" r="10641" b="5195"/>
          <a:stretch/>
        </p:blipFill>
        <p:spPr bwMode="auto">
          <a:xfrm>
            <a:off x="182880" y="1005841"/>
            <a:ext cx="8793480" cy="3978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96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203598"/>
            <a:ext cx="8520600" cy="841800"/>
          </a:xfrm>
        </p:spPr>
        <p:txBody>
          <a:bodyPr/>
          <a:lstStyle/>
          <a:p>
            <a:r>
              <a:rPr lang="es-MX" dirty="0" smtClean="0"/>
              <a:t>Nota reflexiva </a:t>
            </a:r>
            <a:r>
              <a:rPr lang="es-MX" sz="2000" dirty="0" smtClean="0"/>
              <a:t/>
            </a:r>
            <a:br>
              <a:rPr lang="es-MX" sz="2000" dirty="0" smtClean="0"/>
            </a:br>
            <a:r>
              <a:rPr lang="es-MX" sz="1600" dirty="0" smtClean="0"/>
              <a:t>Este trabajo lo hemos realizado en equipo, sin embargo esto no quiere decir que cada quien hizo su parte, todas realizamos el trabajo de todas. Cada una leyó detalladamente las presentaciones y algunas otras fuentes bibliográficas para depurar la información mas conveniente y mas explicita y precisa. </a:t>
            </a:r>
            <a:br>
              <a:rPr lang="es-MX" sz="1600" dirty="0" smtClean="0"/>
            </a:br>
            <a:r>
              <a:rPr lang="es-MX" sz="1600" dirty="0" smtClean="0"/>
              <a:t>A mi consideración pienso que las competencias de la unidad que se pretendían lograr se adquirieron, ya que ahora sabemos detalladamente cómo se realiza y qué es lo que debe llevar un genero literario y diferenciarlo de otro </a:t>
            </a:r>
            <a:endParaRPr lang="es-MX" sz="1600" dirty="0"/>
          </a:p>
        </p:txBody>
      </p:sp>
    </p:spTree>
    <p:extLst>
      <p:ext uri="{BB962C8B-B14F-4D97-AF65-F5344CB8AC3E}">
        <p14:creationId xmlns:p14="http://schemas.microsoft.com/office/powerpoint/2010/main" val="413874212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904</Words>
  <Application>Microsoft Office PowerPoint</Application>
  <PresentationFormat>Presentación en pantalla (16:9)</PresentationFormat>
  <Paragraphs>70</Paragraphs>
  <Slides>9</Slides>
  <Notes>4</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Arial</vt:lpstr>
      <vt:lpstr>Chelsea Market</vt:lpstr>
      <vt:lpstr>Calibri Light</vt:lpstr>
      <vt:lpstr>Delius</vt:lpstr>
      <vt:lpstr>Calibri</vt:lpstr>
      <vt:lpstr>Simple Light</vt:lpstr>
      <vt:lpstr>Tema de Office</vt:lpstr>
      <vt:lpstr>    Escuela Normal de Educación Preescolar Nohemi Carolina Mendoza Alvarez  Optativo  6to semestre  Competencias de la unidad:   Utiliza la comprensión lectora para ampliar sus conocimientos y como insumo para la producción de textos  académicos.    Diferencia las características particulares de los géneros discursivos que se utilizan en el ámbito de la actividad académica para orientar la elaboración de sus producciones escritas.    Géneros literarios  18/04/18  </vt:lpstr>
      <vt:lpstr>Introducción   El presente cuadro comparativo menciona algunas de las características acerca de los diferentes géneros literarios, se pretende abordar características de cada uno de ellos, su concepto en sí viene dentro de lo que lo caracteriza. Conforme vamos creciendo, y pasando de un nivel educativo a otro va aumentando nuestra manera de escribir y leer. Va aumentando nuestro léxico y el cómo vamos realizando un  texto. Sin embargo no conocemos las características y lo que debe llevar cada uno o tan siquiera para qué sirven, leemos muchos cuentos o leyendas para los niños y no notamos las similitudes de estos    </vt:lpstr>
      <vt:lpstr>Presentación de PowerPoint</vt:lpstr>
      <vt:lpstr>Presentación de PowerPoint</vt:lpstr>
      <vt:lpstr>Presentación de PowerPoint</vt:lpstr>
      <vt:lpstr>Presentación de PowerPoint</vt:lpstr>
      <vt:lpstr>Conclusión:  Con estas similitudes, características y conceptos de cada uno de estos géneros podremos lograr una mejor distinción de ellos asimismo el cómo elaborarlos detalladamente y con toda su gramática y buena organización. Esto nos puede servir al crear un ensayo, monografía, cuenta etc.  Yo no sabia en lo que consistían algunos de los géneros literarios, gracias a este cuadro tengo una visión mucho mejor de lo que son  </vt:lpstr>
      <vt:lpstr>Nombre del alumno:________________________________ Curso____________________  grado y sección ___________ Fecha ________________ Puntos _______________    calificación _______________ El alumno describirá las características de los diferentes documentos académicos  </vt:lpstr>
      <vt:lpstr>Nota reflexiva  Este trabajo lo hemos realizado en equipo, sin embargo esto no quiere decir que cada quien hizo su parte, todas realizamos el trabajo de todas. Cada una leyó detalladamente las presentaciones y algunas otras fuentes bibliográficas para depurar la información mas conveniente y mas explicita y precisa.  A mi consideración pienso que las competencias de la unidad que se pretendían lograr se adquirieron, ya que ahora sabemos detalladamente cómo se realiza y qué es lo que debe llevar un genero literario y diferenciarlo de otro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Normal de Educación Preescolar Nohemi Carolina Mendoza Alvarez  Optativo  6to semestre  Competencias de la unidad:     Géneros literarios</dc:title>
  <dc:creator>nohemi carolina mendoza alvarez</dc:creator>
  <cp:lastModifiedBy>nohemi carolina mendoza alvarez</cp:lastModifiedBy>
  <cp:revision>7</cp:revision>
  <dcterms:modified xsi:type="dcterms:W3CDTF">2018-05-03T15:45:28Z</dcterms:modified>
</cp:coreProperties>
</file>