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7" r:id="rId2"/>
    <p:sldId id="265" r:id="rId3"/>
    <p:sldId id="256" r:id="rId4"/>
    <p:sldId id="259" r:id="rId5"/>
    <p:sldId id="260" r:id="rId6"/>
    <p:sldId id="264" r:id="rId7"/>
    <p:sldId id="262" r:id="rId8"/>
    <p:sldId id="266" r:id="rId9"/>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9182" autoAdjust="0"/>
  </p:normalViewPr>
  <p:slideViewPr>
    <p:cSldViewPr>
      <p:cViewPr varScale="1">
        <p:scale>
          <a:sx n="82" d="100"/>
          <a:sy n="82" d="100"/>
        </p:scale>
        <p:origin x="1614"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67AA56A-81ED-44A5-9140-A58DF24A6EB3}" type="datetimeFigureOut">
              <a:rPr lang="es-ES" smtClean="0"/>
              <a:t>03/05/2018</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EB7AA71-6432-4DA5-82A8-A659E84B1E79}" type="slidenum">
              <a:rPr lang="es-ES" smtClean="0"/>
              <a:t>‹Nº›</a:t>
            </a:fld>
            <a:endParaRPr lang="es-ES"/>
          </a:p>
        </p:txBody>
      </p:sp>
    </p:spTree>
    <p:extLst>
      <p:ext uri="{BB962C8B-B14F-4D97-AF65-F5344CB8AC3E}">
        <p14:creationId xmlns:p14="http://schemas.microsoft.com/office/powerpoint/2010/main" val="4216573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dirty="0"/>
          </a:p>
        </p:txBody>
      </p:sp>
      <p:sp>
        <p:nvSpPr>
          <p:cNvPr id="4" name="3 Marcador de número de diapositiva"/>
          <p:cNvSpPr>
            <a:spLocks noGrp="1"/>
          </p:cNvSpPr>
          <p:nvPr>
            <p:ph type="sldNum" sz="quarter" idx="10"/>
          </p:nvPr>
        </p:nvSpPr>
        <p:spPr/>
        <p:txBody>
          <a:bodyPr/>
          <a:lstStyle/>
          <a:p>
            <a:fld id="{CEB7AA71-6432-4DA5-82A8-A659E84B1E79}" type="slidenum">
              <a:rPr lang="es-ES" smtClean="0"/>
              <a:t>4</a:t>
            </a:fld>
            <a:endParaRPr lang="es-ES"/>
          </a:p>
        </p:txBody>
      </p:sp>
    </p:spTree>
    <p:extLst>
      <p:ext uri="{BB962C8B-B14F-4D97-AF65-F5344CB8AC3E}">
        <p14:creationId xmlns:p14="http://schemas.microsoft.com/office/powerpoint/2010/main" val="31936300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40528147-5F80-4037-AF04-C8A986706E92}" type="datetimeFigureOut">
              <a:rPr lang="es-ES" smtClean="0"/>
              <a:t>03/05/2018</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EBC000A8-C345-4736-B719-10CC8FFFA792}" type="slidenum">
              <a:rPr lang="es-ES" smtClean="0"/>
              <a:t>‹Nº›</a:t>
            </a:fld>
            <a:endParaRPr lang="es-ES"/>
          </a:p>
        </p:txBody>
      </p:sp>
    </p:spTree>
    <p:extLst>
      <p:ext uri="{BB962C8B-B14F-4D97-AF65-F5344CB8AC3E}">
        <p14:creationId xmlns:p14="http://schemas.microsoft.com/office/powerpoint/2010/main" val="40847367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40528147-5F80-4037-AF04-C8A986706E92}" type="datetimeFigureOut">
              <a:rPr lang="es-ES" smtClean="0"/>
              <a:t>03/05/2018</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EBC000A8-C345-4736-B719-10CC8FFFA792}" type="slidenum">
              <a:rPr lang="es-ES" smtClean="0"/>
              <a:t>‹Nº›</a:t>
            </a:fld>
            <a:endParaRPr lang="es-ES"/>
          </a:p>
        </p:txBody>
      </p:sp>
    </p:spTree>
    <p:extLst>
      <p:ext uri="{BB962C8B-B14F-4D97-AF65-F5344CB8AC3E}">
        <p14:creationId xmlns:p14="http://schemas.microsoft.com/office/powerpoint/2010/main" val="862810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40528147-5F80-4037-AF04-C8A986706E92}" type="datetimeFigureOut">
              <a:rPr lang="es-ES" smtClean="0"/>
              <a:t>03/05/2018</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EBC000A8-C345-4736-B719-10CC8FFFA792}" type="slidenum">
              <a:rPr lang="es-ES" smtClean="0"/>
              <a:t>‹Nº›</a:t>
            </a:fld>
            <a:endParaRPr lang="es-ES"/>
          </a:p>
        </p:txBody>
      </p:sp>
    </p:spTree>
    <p:extLst>
      <p:ext uri="{BB962C8B-B14F-4D97-AF65-F5344CB8AC3E}">
        <p14:creationId xmlns:p14="http://schemas.microsoft.com/office/powerpoint/2010/main" val="29360902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40528147-5F80-4037-AF04-C8A986706E92}" type="datetimeFigureOut">
              <a:rPr lang="es-ES" smtClean="0"/>
              <a:t>03/05/2018</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EBC000A8-C345-4736-B719-10CC8FFFA792}" type="slidenum">
              <a:rPr lang="es-ES" smtClean="0"/>
              <a:t>‹Nº›</a:t>
            </a:fld>
            <a:endParaRPr lang="es-ES"/>
          </a:p>
        </p:txBody>
      </p:sp>
    </p:spTree>
    <p:extLst>
      <p:ext uri="{BB962C8B-B14F-4D97-AF65-F5344CB8AC3E}">
        <p14:creationId xmlns:p14="http://schemas.microsoft.com/office/powerpoint/2010/main" val="27489162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40528147-5F80-4037-AF04-C8A986706E92}" type="datetimeFigureOut">
              <a:rPr lang="es-ES" smtClean="0"/>
              <a:t>03/05/2018</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EBC000A8-C345-4736-B719-10CC8FFFA792}" type="slidenum">
              <a:rPr lang="es-ES" smtClean="0"/>
              <a:t>‹Nº›</a:t>
            </a:fld>
            <a:endParaRPr lang="es-ES"/>
          </a:p>
        </p:txBody>
      </p:sp>
    </p:spTree>
    <p:extLst>
      <p:ext uri="{BB962C8B-B14F-4D97-AF65-F5344CB8AC3E}">
        <p14:creationId xmlns:p14="http://schemas.microsoft.com/office/powerpoint/2010/main" val="6586796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40528147-5F80-4037-AF04-C8A986706E92}" type="datetimeFigureOut">
              <a:rPr lang="es-ES" smtClean="0"/>
              <a:t>03/05/2018</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EBC000A8-C345-4736-B719-10CC8FFFA792}" type="slidenum">
              <a:rPr lang="es-ES" smtClean="0"/>
              <a:t>‹Nº›</a:t>
            </a:fld>
            <a:endParaRPr lang="es-ES"/>
          </a:p>
        </p:txBody>
      </p:sp>
    </p:spTree>
    <p:extLst>
      <p:ext uri="{BB962C8B-B14F-4D97-AF65-F5344CB8AC3E}">
        <p14:creationId xmlns:p14="http://schemas.microsoft.com/office/powerpoint/2010/main" val="20076175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40528147-5F80-4037-AF04-C8A986706E92}" type="datetimeFigureOut">
              <a:rPr lang="es-ES" smtClean="0"/>
              <a:t>03/05/2018</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EBC000A8-C345-4736-B719-10CC8FFFA792}" type="slidenum">
              <a:rPr lang="es-ES" smtClean="0"/>
              <a:t>‹Nº›</a:t>
            </a:fld>
            <a:endParaRPr lang="es-ES"/>
          </a:p>
        </p:txBody>
      </p:sp>
    </p:spTree>
    <p:extLst>
      <p:ext uri="{BB962C8B-B14F-4D97-AF65-F5344CB8AC3E}">
        <p14:creationId xmlns:p14="http://schemas.microsoft.com/office/powerpoint/2010/main" val="40051219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40528147-5F80-4037-AF04-C8A986706E92}" type="datetimeFigureOut">
              <a:rPr lang="es-ES" smtClean="0"/>
              <a:t>03/05/2018</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EBC000A8-C345-4736-B719-10CC8FFFA792}" type="slidenum">
              <a:rPr lang="es-ES" smtClean="0"/>
              <a:t>‹Nº›</a:t>
            </a:fld>
            <a:endParaRPr lang="es-ES"/>
          </a:p>
        </p:txBody>
      </p:sp>
    </p:spTree>
    <p:extLst>
      <p:ext uri="{BB962C8B-B14F-4D97-AF65-F5344CB8AC3E}">
        <p14:creationId xmlns:p14="http://schemas.microsoft.com/office/powerpoint/2010/main" val="24378341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40528147-5F80-4037-AF04-C8A986706E92}" type="datetimeFigureOut">
              <a:rPr lang="es-ES" smtClean="0"/>
              <a:t>03/05/2018</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EBC000A8-C345-4736-B719-10CC8FFFA792}" type="slidenum">
              <a:rPr lang="es-ES" smtClean="0"/>
              <a:t>‹Nº›</a:t>
            </a:fld>
            <a:endParaRPr lang="es-ES"/>
          </a:p>
        </p:txBody>
      </p:sp>
    </p:spTree>
    <p:extLst>
      <p:ext uri="{BB962C8B-B14F-4D97-AF65-F5344CB8AC3E}">
        <p14:creationId xmlns:p14="http://schemas.microsoft.com/office/powerpoint/2010/main" val="23236879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40528147-5F80-4037-AF04-C8A986706E92}" type="datetimeFigureOut">
              <a:rPr lang="es-ES" smtClean="0"/>
              <a:t>03/05/2018</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EBC000A8-C345-4736-B719-10CC8FFFA792}" type="slidenum">
              <a:rPr lang="es-ES" smtClean="0"/>
              <a:t>‹Nº›</a:t>
            </a:fld>
            <a:endParaRPr lang="es-ES"/>
          </a:p>
        </p:txBody>
      </p:sp>
    </p:spTree>
    <p:extLst>
      <p:ext uri="{BB962C8B-B14F-4D97-AF65-F5344CB8AC3E}">
        <p14:creationId xmlns:p14="http://schemas.microsoft.com/office/powerpoint/2010/main" val="31118719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40528147-5F80-4037-AF04-C8A986706E92}" type="datetimeFigureOut">
              <a:rPr lang="es-ES" smtClean="0"/>
              <a:t>03/05/2018</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EBC000A8-C345-4736-B719-10CC8FFFA792}" type="slidenum">
              <a:rPr lang="es-ES" smtClean="0"/>
              <a:t>‹Nº›</a:t>
            </a:fld>
            <a:endParaRPr lang="es-ES"/>
          </a:p>
        </p:txBody>
      </p:sp>
    </p:spTree>
    <p:extLst>
      <p:ext uri="{BB962C8B-B14F-4D97-AF65-F5344CB8AC3E}">
        <p14:creationId xmlns:p14="http://schemas.microsoft.com/office/powerpoint/2010/main" val="20527789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528147-5F80-4037-AF04-C8A986706E92}" type="datetimeFigureOut">
              <a:rPr lang="es-ES" smtClean="0"/>
              <a:t>03/05/2018</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C000A8-C345-4736-B719-10CC8FFFA792}" type="slidenum">
              <a:rPr lang="es-ES" smtClean="0"/>
              <a:t>‹Nº›</a:t>
            </a:fld>
            <a:endParaRPr lang="es-ES"/>
          </a:p>
        </p:txBody>
      </p:sp>
    </p:spTree>
    <p:extLst>
      <p:ext uri="{BB962C8B-B14F-4D97-AF65-F5344CB8AC3E}">
        <p14:creationId xmlns:p14="http://schemas.microsoft.com/office/powerpoint/2010/main" val="18086450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1763688" y="383062"/>
            <a:ext cx="7380312" cy="1138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2000" b="1" i="0" u="none" strike="noStrike" cap="none" normalizeH="0" baseline="0" dirty="0" smtClean="0">
                <a:ln>
                  <a:noFill/>
                </a:ln>
                <a:solidFill>
                  <a:schemeClr val="tx1"/>
                </a:solidFill>
                <a:effectLst/>
                <a:latin typeface="Arial" pitchFamily="34" charset="0"/>
                <a:ea typeface="Calibri" pitchFamily="34" charset="0"/>
                <a:cs typeface="Arial" pitchFamily="34" charset="0"/>
              </a:rPr>
              <a:t>ESCUELA NORMAL DE EDUCACI</a:t>
            </a:r>
            <a:r>
              <a:rPr kumimoji="0" lang="es-MX" sz="2000" b="1" i="0" u="none" strike="noStrike" cap="none" normalizeH="0" baseline="0" dirty="0" smtClean="0">
                <a:ln>
                  <a:noFill/>
                </a:ln>
                <a:solidFill>
                  <a:schemeClr val="tx1"/>
                </a:solidFill>
                <a:effectLst/>
                <a:latin typeface="Calibri"/>
                <a:ea typeface="Calibri" pitchFamily="34" charset="0"/>
                <a:cs typeface="Arial" pitchFamily="34" charset="0"/>
              </a:rPr>
              <a:t>Ó</a:t>
            </a:r>
            <a:r>
              <a:rPr kumimoji="0" lang="es-MX" sz="2000" b="1" i="0" u="none" strike="noStrike" cap="none" normalizeH="0" baseline="0" dirty="0" smtClean="0">
                <a:ln>
                  <a:noFill/>
                </a:ln>
                <a:solidFill>
                  <a:schemeClr val="tx1"/>
                </a:solidFill>
                <a:effectLst/>
                <a:latin typeface="Arial" pitchFamily="34" charset="0"/>
                <a:ea typeface="Calibri" pitchFamily="34" charset="0"/>
                <a:cs typeface="Arial" pitchFamily="34" charset="0"/>
              </a:rPr>
              <a:t>N PREESCOLAR</a:t>
            </a:r>
            <a:endParaRPr kumimoji="0" lang="es-E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b="1" i="0" u="none" strike="noStrike" cap="none" normalizeH="0" baseline="0" dirty="0" smtClean="0">
                <a:ln>
                  <a:noFill/>
                </a:ln>
                <a:solidFill>
                  <a:schemeClr val="tx1"/>
                </a:solidFill>
                <a:effectLst/>
                <a:latin typeface="Arial" pitchFamily="34" charset="0"/>
                <a:ea typeface="Calibri" pitchFamily="34" charset="0"/>
                <a:cs typeface="Arial" pitchFamily="34" charset="0"/>
              </a:rPr>
              <a:t>LICENCIATURA EN EDUCACI</a:t>
            </a:r>
            <a:r>
              <a:rPr kumimoji="0" lang="es-MX" b="1" i="0" u="none" strike="noStrike" cap="none" normalizeH="0" baseline="0" dirty="0" smtClean="0">
                <a:ln>
                  <a:noFill/>
                </a:ln>
                <a:solidFill>
                  <a:schemeClr val="tx1"/>
                </a:solidFill>
                <a:effectLst/>
                <a:latin typeface="Calibri"/>
                <a:ea typeface="Calibri" pitchFamily="34" charset="0"/>
                <a:cs typeface="Arial" pitchFamily="34" charset="0"/>
              </a:rPr>
              <a:t>Ó</a:t>
            </a:r>
            <a:r>
              <a:rPr kumimoji="0" lang="es-MX" b="1" i="0" u="none" strike="noStrike" cap="none" normalizeH="0" baseline="0" dirty="0" smtClean="0">
                <a:ln>
                  <a:noFill/>
                </a:ln>
                <a:solidFill>
                  <a:schemeClr val="tx1"/>
                </a:solidFill>
                <a:effectLst/>
                <a:latin typeface="Arial" pitchFamily="34" charset="0"/>
                <a:ea typeface="Calibri" pitchFamily="34" charset="0"/>
                <a:cs typeface="Arial" pitchFamily="34" charset="0"/>
              </a:rPr>
              <a:t>N PREESCOLAR</a:t>
            </a:r>
            <a:endParaRPr kumimoji="0" lang="es-E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sz="1200" b="1" i="0" u="none" strike="noStrike" cap="none" normalizeH="0" baseline="0" dirty="0" smtClean="0">
                <a:ln>
                  <a:noFill/>
                </a:ln>
                <a:solidFill>
                  <a:schemeClr val="tx1"/>
                </a:solidFill>
                <a:effectLst/>
                <a:latin typeface="Arial" pitchFamily="34" charset="0"/>
                <a:ea typeface="Calibri" pitchFamily="34" charset="0"/>
                <a:cs typeface="Arial" pitchFamily="34" charset="0"/>
              </a:rPr>
              <a:t>CICLO ESCOLAR</a:t>
            </a:r>
            <a:endParaRPr kumimoji="0" lang="es-MX" sz="16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sz="16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2017-2018</a:t>
            </a:r>
            <a:r>
              <a:rPr kumimoji="0" lang="es-ES" sz="1600" b="0" i="0" u="none" strike="noStrike" cap="none" normalizeH="0" baseline="0" dirty="0" smtClean="0">
                <a:ln>
                  <a:noFill/>
                </a:ln>
                <a:solidFill>
                  <a:schemeClr val="tx1"/>
                </a:solidFill>
                <a:effectLst/>
                <a:latin typeface="Arial" pitchFamily="34" charset="0"/>
                <a:cs typeface="Arial" pitchFamily="34" charset="0"/>
              </a:rPr>
              <a:t> </a:t>
            </a:r>
            <a:endParaRPr kumimoji="0" lang="es-ES"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4 Rectángulo"/>
          <p:cNvSpPr/>
          <p:nvPr/>
        </p:nvSpPr>
        <p:spPr>
          <a:xfrm>
            <a:off x="467544" y="2420888"/>
            <a:ext cx="8496944" cy="2369880"/>
          </a:xfrm>
          <a:prstGeom prst="rect">
            <a:avLst/>
          </a:prstGeom>
        </p:spPr>
        <p:txBody>
          <a:bodyPr wrap="square">
            <a:spAutoFit/>
          </a:bodyPr>
          <a:lstStyle/>
          <a:p>
            <a:pPr algn="ctr"/>
            <a:r>
              <a:rPr lang="es-ES" sz="2000" b="1" dirty="0" smtClean="0"/>
              <a:t>Cuadros comparativos</a:t>
            </a:r>
          </a:p>
          <a:p>
            <a:pPr algn="ctr"/>
            <a:endParaRPr lang="es-ES_tradnl" sz="1600" b="1" dirty="0">
              <a:latin typeface="Arial" pitchFamily="34" charset="0"/>
              <a:cs typeface="Arial" pitchFamily="34" charset="0"/>
            </a:endParaRPr>
          </a:p>
          <a:p>
            <a:pPr algn="ctr"/>
            <a:endParaRPr lang="es-ES" sz="1600" b="1" dirty="0">
              <a:latin typeface="Arial" pitchFamily="34" charset="0"/>
              <a:cs typeface="Arial" pitchFamily="34" charset="0"/>
            </a:endParaRPr>
          </a:p>
          <a:p>
            <a:pPr algn="ctr"/>
            <a:r>
              <a:rPr lang="es-ES" sz="1600" b="1" dirty="0" smtClean="0">
                <a:latin typeface="Arial" pitchFamily="34" charset="0"/>
                <a:cs typeface="Arial" pitchFamily="34" charset="0"/>
              </a:rPr>
              <a:t>Optativa</a:t>
            </a:r>
          </a:p>
          <a:p>
            <a:pPr algn="ctr"/>
            <a:r>
              <a:rPr lang="es-ES_tradnl" sz="1600" b="1" dirty="0" smtClean="0">
                <a:latin typeface="Arial" pitchFamily="34" charset="0"/>
                <a:cs typeface="Arial" pitchFamily="34" charset="0"/>
              </a:rPr>
              <a:t>6to Semestre</a:t>
            </a:r>
          </a:p>
          <a:p>
            <a:pPr algn="ctr"/>
            <a:endParaRPr lang="es-ES_tradnl" sz="1600" b="1" dirty="0">
              <a:latin typeface="Arial" pitchFamily="34" charset="0"/>
              <a:cs typeface="Arial" pitchFamily="34" charset="0"/>
            </a:endParaRPr>
          </a:p>
          <a:p>
            <a:pPr algn="ctr"/>
            <a:r>
              <a:rPr lang="es-ES_tradnl" sz="1600" dirty="0" smtClean="0">
                <a:latin typeface="Arial" pitchFamily="34" charset="0"/>
                <a:cs typeface="Arial" pitchFamily="34" charset="0"/>
              </a:rPr>
              <a:t>Lorena Elizabeth Mares López</a:t>
            </a:r>
          </a:p>
          <a:p>
            <a:pPr algn="ctr"/>
            <a:endParaRPr lang="es-ES_tradnl" sz="1600" dirty="0">
              <a:latin typeface="Arial" pitchFamily="34" charset="0"/>
              <a:cs typeface="Arial" pitchFamily="34" charset="0"/>
            </a:endParaRPr>
          </a:p>
          <a:p>
            <a:pPr algn="ctr"/>
            <a:r>
              <a:rPr lang="es-ES_tradnl" sz="1600" dirty="0" smtClean="0">
                <a:latin typeface="Arial" pitchFamily="34" charset="0"/>
                <a:cs typeface="Arial" pitchFamily="34" charset="0"/>
              </a:rPr>
              <a:t> </a:t>
            </a:r>
            <a:endParaRPr lang="es-ES" sz="1600" dirty="0">
              <a:latin typeface="Arial" pitchFamily="34" charset="0"/>
              <a:cs typeface="Arial" pitchFamily="34" charset="0"/>
            </a:endParaRPr>
          </a:p>
        </p:txBody>
      </p:sp>
      <p:pic>
        <p:nvPicPr>
          <p:cNvPr id="6" name="5 Imagen"/>
          <p:cNvPicPr/>
          <p:nvPr/>
        </p:nvPicPr>
        <p:blipFill rotWithShape="1">
          <a:blip r:embed="rId2" cstate="print">
            <a:extLst>
              <a:ext uri="{28A0092B-C50C-407E-A947-70E740481C1C}">
                <a14:useLocalDpi xmlns:a14="http://schemas.microsoft.com/office/drawing/2010/main" val="0"/>
              </a:ext>
            </a:extLst>
          </a:blip>
          <a:srcRect l="20751" r="18535"/>
          <a:stretch/>
        </p:blipFill>
        <p:spPr bwMode="auto">
          <a:xfrm>
            <a:off x="467544" y="296031"/>
            <a:ext cx="1512168" cy="1512168"/>
          </a:xfrm>
          <a:prstGeom prst="rect">
            <a:avLst/>
          </a:prstGeom>
          <a:noFill/>
          <a:ln>
            <a:noFill/>
          </a:ln>
        </p:spPr>
      </p:pic>
      <p:sp>
        <p:nvSpPr>
          <p:cNvPr id="7" name="6 CuadroTexto"/>
          <p:cNvSpPr txBox="1"/>
          <p:nvPr/>
        </p:nvSpPr>
        <p:spPr>
          <a:xfrm>
            <a:off x="4788024" y="6258798"/>
            <a:ext cx="4240648" cy="338554"/>
          </a:xfrm>
          <a:prstGeom prst="rect">
            <a:avLst/>
          </a:prstGeom>
          <a:noFill/>
        </p:spPr>
        <p:txBody>
          <a:bodyPr wrap="none" rtlCol="0">
            <a:spAutoFit/>
          </a:bodyPr>
          <a:lstStyle/>
          <a:p>
            <a:r>
              <a:rPr lang="es-MX" sz="1600" b="1" dirty="0">
                <a:latin typeface="Arial" pitchFamily="34" charset="0"/>
                <a:cs typeface="Arial" pitchFamily="34" charset="0"/>
              </a:rPr>
              <a:t>Saltillo, Coahuila de Zaragoza   </a:t>
            </a:r>
            <a:r>
              <a:rPr lang="es-MX" sz="1600" b="1" dirty="0" smtClean="0">
                <a:latin typeface="Arial" pitchFamily="34" charset="0"/>
                <a:cs typeface="Arial" pitchFamily="34" charset="0"/>
              </a:rPr>
              <a:t>Abril 2018</a:t>
            </a:r>
            <a:endParaRPr lang="es-ES" sz="1600" dirty="0">
              <a:latin typeface="Arial" pitchFamily="34" charset="0"/>
              <a:cs typeface="Arial" pitchFamily="34" charset="0"/>
            </a:endParaRPr>
          </a:p>
        </p:txBody>
      </p:sp>
      <p:sp>
        <p:nvSpPr>
          <p:cNvPr id="8" name="7 Rectángulo"/>
          <p:cNvSpPr/>
          <p:nvPr/>
        </p:nvSpPr>
        <p:spPr>
          <a:xfrm>
            <a:off x="251520" y="4653136"/>
            <a:ext cx="8712968" cy="1754326"/>
          </a:xfrm>
          <a:prstGeom prst="rect">
            <a:avLst/>
          </a:prstGeom>
        </p:spPr>
        <p:txBody>
          <a:bodyPr wrap="square">
            <a:spAutoFit/>
          </a:bodyPr>
          <a:lstStyle/>
          <a:p>
            <a:r>
              <a:rPr lang="es-MX" b="1" dirty="0" smtClean="0"/>
              <a:t>COMPETENCIAS DEL CURSO:</a:t>
            </a:r>
          </a:p>
          <a:p>
            <a:pPr marL="285750" indent="-285750">
              <a:buFont typeface="Arial" pitchFamily="34" charset="0"/>
              <a:buChar char="•"/>
            </a:pPr>
            <a:r>
              <a:rPr lang="es-MX" dirty="0" smtClean="0"/>
              <a:t>Utiliza </a:t>
            </a:r>
            <a:r>
              <a:rPr lang="es-MX" dirty="0"/>
              <a:t>la comprensión lectora para ampliar sus conocimientos y como insumo para la producción de textos académicos. </a:t>
            </a:r>
            <a:endParaRPr lang="es-ES" dirty="0"/>
          </a:p>
          <a:p>
            <a:pPr marL="285750" indent="-285750">
              <a:buFont typeface="Arial" pitchFamily="34" charset="0"/>
              <a:buChar char="•"/>
            </a:pPr>
            <a:r>
              <a:rPr lang="es-MX" dirty="0" smtClean="0"/>
              <a:t>Diferencia </a:t>
            </a:r>
            <a:r>
              <a:rPr lang="es-MX" dirty="0"/>
              <a:t>las características particulares de los géneros discursivos que se utilizan en el ámbito de la actividad académica para orientar la elaboración de sus producciones escritas</a:t>
            </a:r>
            <a:endParaRPr lang="es-ES" dirty="0"/>
          </a:p>
        </p:txBody>
      </p:sp>
    </p:spTree>
    <p:extLst>
      <p:ext uri="{BB962C8B-B14F-4D97-AF65-F5344CB8AC3E}">
        <p14:creationId xmlns:p14="http://schemas.microsoft.com/office/powerpoint/2010/main" val="17688298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23528" y="476672"/>
            <a:ext cx="8352928" cy="5649491"/>
          </a:xfrm>
        </p:spPr>
        <p:txBody>
          <a:bodyPr>
            <a:normAutofit/>
          </a:bodyPr>
          <a:lstStyle/>
          <a:p>
            <a:pPr marL="0" indent="0">
              <a:lnSpc>
                <a:spcPct val="220000"/>
              </a:lnSpc>
              <a:buNone/>
            </a:pPr>
            <a:r>
              <a:rPr lang="es-MX" sz="1600" b="1" dirty="0" smtClean="0">
                <a:latin typeface="Arial" panose="020B0604020202020204" pitchFamily="34" charset="0"/>
                <a:cs typeface="Arial" panose="020B0604020202020204" pitchFamily="34" charset="0"/>
              </a:rPr>
              <a:t>INTRODUCCIÓN...</a:t>
            </a:r>
          </a:p>
          <a:p>
            <a:pPr marL="0" indent="0">
              <a:lnSpc>
                <a:spcPct val="200000"/>
              </a:lnSpc>
              <a:buNone/>
            </a:pPr>
            <a:r>
              <a:rPr lang="es-MX" sz="1400" dirty="0" smtClean="0">
                <a:latin typeface="Arial" panose="020B0604020202020204" pitchFamily="34" charset="0"/>
                <a:cs typeface="Arial" panose="020B0604020202020204" pitchFamily="34" charset="0"/>
              </a:rPr>
              <a:t>Las distintas experiencias que hemos tenido a lo largo de nuestra licenciatura con los distintos géneros discursivos son herramientas que permiten expresarnos, cada uno es diferente sin embargo todos responden a una serie de preguntas  vinculadas </a:t>
            </a:r>
            <a:r>
              <a:rPr lang="es-MX" sz="1400" dirty="0">
                <a:latin typeface="Arial" panose="020B0604020202020204" pitchFamily="34" charset="0"/>
                <a:cs typeface="Arial" panose="020B0604020202020204" pitchFamily="34" charset="0"/>
              </a:rPr>
              <a:t>con el contexto ‘en el que’ y ‘para el que’ se desarrollan; es decir, su formación depende del quehacer humano que la establece, el cual, a su vez, emplea la lengua (oral o escrita</a:t>
            </a:r>
            <a:r>
              <a:rPr lang="es-MX" sz="1400" dirty="0" smtClean="0">
                <a:latin typeface="Arial" panose="020B0604020202020204" pitchFamily="34" charset="0"/>
                <a:cs typeface="Arial" panose="020B0604020202020204" pitchFamily="34" charset="0"/>
              </a:rPr>
              <a:t>).</a:t>
            </a:r>
          </a:p>
          <a:p>
            <a:pPr marL="0" indent="0">
              <a:lnSpc>
                <a:spcPct val="200000"/>
              </a:lnSpc>
              <a:buNone/>
            </a:pPr>
            <a:r>
              <a:rPr lang="es-MX" sz="1400" dirty="0" smtClean="0">
                <a:latin typeface="Arial" panose="020B0604020202020204" pitchFamily="34" charset="0"/>
                <a:cs typeface="Arial" panose="020B0604020202020204" pitchFamily="34" charset="0"/>
              </a:rPr>
              <a:t>Para el uso de los antes mencionados géneros discursivos en </a:t>
            </a:r>
            <a:r>
              <a:rPr lang="es-MX" sz="1400" dirty="0">
                <a:latin typeface="Arial" panose="020B0604020202020204" pitchFamily="34" charset="0"/>
                <a:cs typeface="Arial" panose="020B0604020202020204" pitchFamily="34" charset="0"/>
              </a:rPr>
              <a:t>el proceso de comunicación básica, </a:t>
            </a:r>
            <a:r>
              <a:rPr lang="es-MX" sz="1400" dirty="0" smtClean="0">
                <a:latin typeface="Arial" panose="020B0604020202020204" pitchFamily="34" charset="0"/>
                <a:cs typeface="Arial" panose="020B0604020202020204" pitchFamily="34" charset="0"/>
              </a:rPr>
              <a:t>es necesario un emisor, el cuál </a:t>
            </a:r>
            <a:r>
              <a:rPr lang="es-MX" sz="1400" dirty="0">
                <a:latin typeface="Arial" panose="020B0604020202020204" pitchFamily="34" charset="0"/>
                <a:cs typeface="Arial" panose="020B0604020202020204" pitchFamily="34" charset="0"/>
              </a:rPr>
              <a:t>transmite una determinada información al receptor con un objetivo específico. </a:t>
            </a:r>
            <a:endParaRPr lang="es-MX" sz="1400" dirty="0" smtClean="0">
              <a:latin typeface="Arial" panose="020B0604020202020204" pitchFamily="34" charset="0"/>
              <a:cs typeface="Arial" panose="020B0604020202020204" pitchFamily="34" charset="0"/>
            </a:endParaRPr>
          </a:p>
          <a:p>
            <a:pPr marL="0" indent="0">
              <a:lnSpc>
                <a:spcPct val="200000"/>
              </a:lnSpc>
              <a:buNone/>
            </a:pPr>
            <a:r>
              <a:rPr lang="es-MX" sz="1400" dirty="0" smtClean="0">
                <a:latin typeface="Arial" panose="020B0604020202020204" pitchFamily="34" charset="0"/>
                <a:cs typeface="Arial" panose="020B0604020202020204" pitchFamily="34" charset="0"/>
              </a:rPr>
              <a:t>La elaboración de dicho cuadro comparativo, permite, como su nombre lo menciona, comparar los distintos géneros literarios para así reconocer la funcionalidad que cada uno tiene. </a:t>
            </a:r>
          </a:p>
        </p:txBody>
      </p:sp>
    </p:spTree>
    <p:extLst>
      <p:ext uri="{BB962C8B-B14F-4D97-AF65-F5344CB8AC3E}">
        <p14:creationId xmlns:p14="http://schemas.microsoft.com/office/powerpoint/2010/main" val="17572135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extLst>
              <p:ext uri="{D42A27DB-BD31-4B8C-83A1-F6EECF244321}">
                <p14:modId xmlns:p14="http://schemas.microsoft.com/office/powerpoint/2010/main" val="961761709"/>
              </p:ext>
            </p:extLst>
          </p:nvPr>
        </p:nvGraphicFramePr>
        <p:xfrm>
          <a:off x="107504" y="-1474"/>
          <a:ext cx="8928992" cy="6901780"/>
        </p:xfrm>
        <a:graphic>
          <a:graphicData uri="http://schemas.openxmlformats.org/drawingml/2006/table">
            <a:tbl>
              <a:tblPr firstRow="1" firstCol="1" bandRow="1">
                <a:tableStyleId>{5940675A-B579-460E-94D1-54222C63F5DA}</a:tableStyleId>
              </a:tblPr>
              <a:tblGrid>
                <a:gridCol w="1872208"/>
                <a:gridCol w="1512168"/>
                <a:gridCol w="1296144"/>
                <a:gridCol w="1584176"/>
                <a:gridCol w="2664296"/>
              </a:tblGrid>
              <a:tr h="191480">
                <a:tc>
                  <a:txBody>
                    <a:bodyPr/>
                    <a:lstStyle/>
                    <a:p>
                      <a:pPr algn="ctr">
                        <a:lnSpc>
                          <a:spcPct val="115000"/>
                        </a:lnSpc>
                        <a:spcAft>
                          <a:spcPts val="0"/>
                        </a:spcAft>
                      </a:pPr>
                      <a:r>
                        <a:rPr lang="es-ES_tradnl" sz="1200" b="1" dirty="0">
                          <a:effectLst/>
                        </a:rPr>
                        <a:t>Conceptos</a:t>
                      </a:r>
                      <a:endParaRPr lang="es-ES" sz="1200" b="1" dirty="0">
                        <a:effectLst/>
                        <a:latin typeface="Calibri"/>
                        <a:ea typeface="Calibri"/>
                        <a:cs typeface="Times New Roman"/>
                      </a:endParaRPr>
                    </a:p>
                  </a:txBody>
                  <a:tcPr marL="46729" marR="46729" marT="0" marB="0"/>
                </a:tc>
                <a:tc>
                  <a:txBody>
                    <a:bodyPr/>
                    <a:lstStyle/>
                    <a:p>
                      <a:pPr algn="ctr">
                        <a:lnSpc>
                          <a:spcPct val="115000"/>
                        </a:lnSpc>
                        <a:spcAft>
                          <a:spcPts val="0"/>
                        </a:spcAft>
                      </a:pPr>
                      <a:r>
                        <a:rPr lang="es-ES_tradnl" sz="1200" b="1" dirty="0">
                          <a:effectLst/>
                        </a:rPr>
                        <a:t>Características</a:t>
                      </a:r>
                      <a:endParaRPr lang="es-ES" sz="1200" b="1" dirty="0">
                        <a:effectLst/>
                        <a:latin typeface="Calibri"/>
                        <a:ea typeface="Calibri"/>
                        <a:cs typeface="Times New Roman"/>
                      </a:endParaRPr>
                    </a:p>
                  </a:txBody>
                  <a:tcPr marL="46729" marR="46729" marT="0" marB="0"/>
                </a:tc>
                <a:tc>
                  <a:txBody>
                    <a:bodyPr/>
                    <a:lstStyle/>
                    <a:p>
                      <a:pPr algn="ctr">
                        <a:lnSpc>
                          <a:spcPct val="115000"/>
                        </a:lnSpc>
                        <a:spcAft>
                          <a:spcPts val="0"/>
                        </a:spcAft>
                      </a:pPr>
                      <a:r>
                        <a:rPr lang="es-ES_tradnl" sz="1200" b="1" dirty="0">
                          <a:effectLst/>
                        </a:rPr>
                        <a:t>Funciones</a:t>
                      </a:r>
                      <a:endParaRPr lang="es-ES" sz="1200" b="1" dirty="0">
                        <a:effectLst/>
                        <a:latin typeface="Calibri"/>
                        <a:ea typeface="Calibri"/>
                        <a:cs typeface="Times New Roman"/>
                      </a:endParaRPr>
                    </a:p>
                  </a:txBody>
                  <a:tcPr marL="46729" marR="46729" marT="0" marB="0"/>
                </a:tc>
                <a:tc>
                  <a:txBody>
                    <a:bodyPr/>
                    <a:lstStyle/>
                    <a:p>
                      <a:pPr algn="ctr">
                        <a:lnSpc>
                          <a:spcPct val="115000"/>
                        </a:lnSpc>
                        <a:spcAft>
                          <a:spcPts val="0"/>
                        </a:spcAft>
                      </a:pPr>
                      <a:r>
                        <a:rPr lang="es-ES_tradnl" sz="1200" b="1" dirty="0">
                          <a:effectLst/>
                        </a:rPr>
                        <a:t>Estructura</a:t>
                      </a:r>
                      <a:endParaRPr lang="es-ES" sz="1200" b="1" dirty="0">
                        <a:effectLst/>
                        <a:latin typeface="Calibri"/>
                        <a:ea typeface="Calibri"/>
                        <a:cs typeface="Times New Roman"/>
                      </a:endParaRPr>
                    </a:p>
                  </a:txBody>
                  <a:tcPr marL="46729" marR="46729" marT="0" marB="0"/>
                </a:tc>
                <a:tc>
                  <a:txBody>
                    <a:bodyPr/>
                    <a:lstStyle/>
                    <a:p>
                      <a:pPr algn="ctr">
                        <a:lnSpc>
                          <a:spcPct val="115000"/>
                        </a:lnSpc>
                        <a:spcAft>
                          <a:spcPts val="0"/>
                        </a:spcAft>
                      </a:pPr>
                      <a:r>
                        <a:rPr lang="es-ES_tradnl" sz="1200" b="1" dirty="0">
                          <a:effectLst/>
                        </a:rPr>
                        <a:t>Tipos</a:t>
                      </a:r>
                      <a:endParaRPr lang="es-ES" sz="1200" b="1" dirty="0">
                        <a:effectLst/>
                        <a:latin typeface="Calibri"/>
                        <a:ea typeface="Calibri"/>
                        <a:cs typeface="Times New Roman"/>
                      </a:endParaRPr>
                    </a:p>
                  </a:txBody>
                  <a:tcPr marL="46729" marR="46729" marT="0" marB="0"/>
                </a:tc>
              </a:tr>
              <a:tr h="2309968">
                <a:tc>
                  <a:txBody>
                    <a:bodyPr/>
                    <a:lstStyle/>
                    <a:p>
                      <a:pPr>
                        <a:lnSpc>
                          <a:spcPct val="115000"/>
                        </a:lnSpc>
                        <a:spcAft>
                          <a:spcPts val="0"/>
                        </a:spcAft>
                      </a:pPr>
                      <a:r>
                        <a:rPr lang="es-ES_tradnl" sz="1000" u="sng" dirty="0">
                          <a:effectLst/>
                          <a:latin typeface="Arial" pitchFamily="34" charset="0"/>
                          <a:cs typeface="Arial" pitchFamily="34" charset="0"/>
                        </a:rPr>
                        <a:t>Monografía: </a:t>
                      </a:r>
                      <a:r>
                        <a:rPr lang="es-ES_tradnl" sz="1000" dirty="0">
                          <a:effectLst/>
                          <a:latin typeface="Arial" pitchFamily="34" charset="0"/>
                          <a:cs typeface="Arial" pitchFamily="34" charset="0"/>
                        </a:rPr>
                        <a:t>Escritura sobre una única temática. El diccionario de la RAE la define como: Descripción y tratado especial de determinada parte de una ciencia o asunto particular. // Documento que maneja un tema en concreto; utiliza y organiza los datos compilados y procesados, teniendo en cuenta las diferentes fuentes y autor o autores</a:t>
                      </a:r>
                      <a:endParaRPr lang="es-ES" sz="1000" dirty="0">
                        <a:effectLst/>
                        <a:latin typeface="Arial" pitchFamily="34" charset="0"/>
                        <a:ea typeface="Calibri"/>
                        <a:cs typeface="Arial" pitchFamily="34" charset="0"/>
                      </a:endParaRPr>
                    </a:p>
                  </a:txBody>
                  <a:tcPr marL="46729" marR="46729" marT="0" marB="0"/>
                </a:tc>
                <a:tc>
                  <a:txBody>
                    <a:bodyPr/>
                    <a:lstStyle/>
                    <a:p>
                      <a:pPr marL="342900" lvl="0" indent="-342900">
                        <a:lnSpc>
                          <a:spcPct val="115000"/>
                        </a:lnSpc>
                        <a:spcAft>
                          <a:spcPts val="0"/>
                        </a:spcAft>
                        <a:buFont typeface="Wingdings"/>
                        <a:buChar char=""/>
                      </a:pPr>
                      <a:r>
                        <a:rPr lang="es-ES_tradnl" sz="1000" dirty="0">
                          <a:effectLst/>
                          <a:latin typeface="Arial" pitchFamily="34" charset="0"/>
                          <a:cs typeface="Arial" pitchFamily="34" charset="0"/>
                        </a:rPr>
                        <a:t>El objeto de estudio debe ser reconocido por todos</a:t>
                      </a:r>
                      <a:endParaRPr lang="es-ES" sz="1000" dirty="0">
                        <a:effectLst/>
                        <a:latin typeface="Arial" pitchFamily="34" charset="0"/>
                        <a:cs typeface="Arial" pitchFamily="34" charset="0"/>
                      </a:endParaRPr>
                    </a:p>
                    <a:p>
                      <a:pPr marL="342900" lvl="0" indent="-342900">
                        <a:lnSpc>
                          <a:spcPct val="115000"/>
                        </a:lnSpc>
                        <a:spcAft>
                          <a:spcPts val="0"/>
                        </a:spcAft>
                        <a:buFont typeface="Wingdings"/>
                        <a:buChar char=""/>
                      </a:pPr>
                      <a:r>
                        <a:rPr lang="es-ES_tradnl" sz="1000" dirty="0">
                          <a:effectLst/>
                          <a:latin typeface="Arial" pitchFamily="34" charset="0"/>
                          <a:cs typeface="Arial" pitchFamily="34" charset="0"/>
                        </a:rPr>
                        <a:t>Datos nuevos</a:t>
                      </a:r>
                      <a:endParaRPr lang="es-ES" sz="1000" dirty="0">
                        <a:effectLst/>
                        <a:latin typeface="Arial" pitchFamily="34" charset="0"/>
                        <a:cs typeface="Arial" pitchFamily="34" charset="0"/>
                      </a:endParaRPr>
                    </a:p>
                    <a:p>
                      <a:pPr marL="342900" lvl="0" indent="-342900">
                        <a:lnSpc>
                          <a:spcPct val="115000"/>
                        </a:lnSpc>
                        <a:spcAft>
                          <a:spcPts val="0"/>
                        </a:spcAft>
                        <a:buFont typeface="Wingdings"/>
                        <a:buChar char=""/>
                      </a:pPr>
                      <a:r>
                        <a:rPr lang="es-ES_tradnl" sz="1000" dirty="0">
                          <a:effectLst/>
                          <a:latin typeface="Arial" pitchFamily="34" charset="0"/>
                          <a:cs typeface="Arial" pitchFamily="34" charset="0"/>
                        </a:rPr>
                        <a:t>Utilidad</a:t>
                      </a:r>
                      <a:endParaRPr lang="es-ES" sz="1000" dirty="0">
                        <a:effectLst/>
                        <a:latin typeface="Arial" pitchFamily="34" charset="0"/>
                        <a:cs typeface="Arial" pitchFamily="34" charset="0"/>
                      </a:endParaRPr>
                    </a:p>
                    <a:p>
                      <a:pPr marL="342900" lvl="0" indent="-342900">
                        <a:lnSpc>
                          <a:spcPct val="115000"/>
                        </a:lnSpc>
                        <a:spcAft>
                          <a:spcPts val="0"/>
                        </a:spcAft>
                        <a:buFont typeface="Wingdings"/>
                        <a:buChar char=""/>
                      </a:pPr>
                      <a:r>
                        <a:rPr lang="es-ES_tradnl" sz="1000" dirty="0">
                          <a:effectLst/>
                          <a:latin typeface="Arial" pitchFamily="34" charset="0"/>
                          <a:cs typeface="Arial" pitchFamily="34" charset="0"/>
                        </a:rPr>
                        <a:t>Elementos que impugnen o confirmen otras hipótesis</a:t>
                      </a:r>
                      <a:endParaRPr lang="es-ES" sz="1000" dirty="0">
                        <a:effectLst/>
                        <a:latin typeface="Arial" pitchFamily="34" charset="0"/>
                        <a:ea typeface="Calibri"/>
                        <a:cs typeface="Arial" pitchFamily="34" charset="0"/>
                      </a:endParaRPr>
                    </a:p>
                  </a:txBody>
                  <a:tcPr marL="46729" marR="46729" marT="0" marB="0"/>
                </a:tc>
                <a:tc>
                  <a:txBody>
                    <a:bodyPr/>
                    <a:lstStyle/>
                    <a:p>
                      <a:pPr>
                        <a:lnSpc>
                          <a:spcPct val="115000"/>
                        </a:lnSpc>
                        <a:spcAft>
                          <a:spcPts val="0"/>
                        </a:spcAft>
                      </a:pPr>
                      <a:r>
                        <a:rPr lang="es-ES_tradnl" sz="1000" dirty="0">
                          <a:effectLst/>
                          <a:latin typeface="Arial" pitchFamily="34" charset="0"/>
                          <a:cs typeface="Arial" pitchFamily="34" charset="0"/>
                        </a:rPr>
                        <a:t>Exponer un tema de manera concreta para profundizar en un investigación científica que ya ha sido realizada o dar comienzo a una nueva</a:t>
                      </a:r>
                      <a:endParaRPr lang="es-ES" sz="1000" dirty="0">
                        <a:effectLst/>
                        <a:latin typeface="Arial" pitchFamily="34" charset="0"/>
                        <a:ea typeface="Calibri"/>
                        <a:cs typeface="Arial" pitchFamily="34" charset="0"/>
                      </a:endParaRPr>
                    </a:p>
                  </a:txBody>
                  <a:tcPr marL="46729" marR="46729" marT="0" marB="0"/>
                </a:tc>
                <a:tc>
                  <a:txBody>
                    <a:bodyPr/>
                    <a:lstStyle/>
                    <a:p>
                      <a:pPr>
                        <a:lnSpc>
                          <a:spcPct val="115000"/>
                        </a:lnSpc>
                        <a:spcAft>
                          <a:spcPts val="0"/>
                        </a:spcAft>
                      </a:pPr>
                      <a:r>
                        <a:rPr lang="es-ES_tradnl" sz="1000" dirty="0">
                          <a:effectLst/>
                          <a:latin typeface="Arial" pitchFamily="34" charset="0"/>
                          <a:cs typeface="Arial" pitchFamily="34" charset="0"/>
                        </a:rPr>
                        <a:t>INTRODUCCIÒN: Planteamiento del tema, presentación sintetizada.</a:t>
                      </a:r>
                      <a:endParaRPr lang="es-ES" sz="1000" dirty="0">
                        <a:effectLst/>
                        <a:latin typeface="Arial" pitchFamily="34" charset="0"/>
                        <a:cs typeface="Arial" pitchFamily="34" charset="0"/>
                      </a:endParaRPr>
                    </a:p>
                    <a:p>
                      <a:pPr>
                        <a:lnSpc>
                          <a:spcPct val="115000"/>
                        </a:lnSpc>
                        <a:spcAft>
                          <a:spcPts val="0"/>
                        </a:spcAft>
                      </a:pPr>
                      <a:r>
                        <a:rPr lang="es-ES_tradnl" sz="1000" dirty="0">
                          <a:effectLst/>
                          <a:latin typeface="Arial" pitchFamily="34" charset="0"/>
                          <a:cs typeface="Arial" pitchFamily="34" charset="0"/>
                        </a:rPr>
                        <a:t>DESARROLLO: Fundamentación, su función es exponer y demostrar.</a:t>
                      </a:r>
                      <a:endParaRPr lang="es-ES" sz="1000" dirty="0">
                        <a:effectLst/>
                        <a:latin typeface="Arial" pitchFamily="34" charset="0"/>
                        <a:cs typeface="Arial" pitchFamily="34" charset="0"/>
                      </a:endParaRPr>
                    </a:p>
                    <a:p>
                      <a:pPr>
                        <a:lnSpc>
                          <a:spcPct val="115000"/>
                        </a:lnSpc>
                        <a:spcAft>
                          <a:spcPts val="0"/>
                        </a:spcAft>
                      </a:pPr>
                      <a:r>
                        <a:rPr lang="es-ES_tradnl" sz="1000" dirty="0">
                          <a:effectLst/>
                          <a:latin typeface="Arial" pitchFamily="34" charset="0"/>
                          <a:cs typeface="Arial" pitchFamily="34" charset="0"/>
                        </a:rPr>
                        <a:t>CIERRE: Resumen completo (argumentos, pruebas y ejemplos)  </a:t>
                      </a:r>
                      <a:endParaRPr lang="es-ES" sz="1000" dirty="0">
                        <a:effectLst/>
                        <a:latin typeface="Arial" pitchFamily="34" charset="0"/>
                        <a:ea typeface="Calibri"/>
                        <a:cs typeface="Arial" pitchFamily="34" charset="0"/>
                      </a:endParaRPr>
                    </a:p>
                  </a:txBody>
                  <a:tcPr marL="46729" marR="46729" marT="0" marB="0"/>
                </a:tc>
                <a:tc>
                  <a:txBody>
                    <a:bodyPr/>
                    <a:lstStyle/>
                    <a:p>
                      <a:pPr>
                        <a:lnSpc>
                          <a:spcPct val="115000"/>
                        </a:lnSpc>
                        <a:spcAft>
                          <a:spcPts val="0"/>
                        </a:spcAft>
                      </a:pPr>
                      <a:r>
                        <a:rPr lang="es-ES_tradnl" sz="1000" u="sng" dirty="0">
                          <a:effectLst/>
                          <a:latin typeface="Arial" pitchFamily="34" charset="0"/>
                          <a:cs typeface="Arial" pitchFamily="34" charset="0"/>
                        </a:rPr>
                        <a:t>De compilación: </a:t>
                      </a:r>
                      <a:endParaRPr lang="es-ES" sz="1000" dirty="0">
                        <a:effectLst/>
                        <a:latin typeface="Arial" pitchFamily="34" charset="0"/>
                        <a:cs typeface="Arial" pitchFamily="34" charset="0"/>
                      </a:endParaRPr>
                    </a:p>
                    <a:p>
                      <a:pPr marL="342900" lvl="0" indent="-342900">
                        <a:lnSpc>
                          <a:spcPct val="115000"/>
                        </a:lnSpc>
                        <a:spcAft>
                          <a:spcPts val="0"/>
                        </a:spcAft>
                        <a:buFont typeface="Symbol"/>
                        <a:buChar char=""/>
                      </a:pPr>
                      <a:r>
                        <a:rPr lang="es-ES_tradnl" sz="1000" dirty="0">
                          <a:effectLst/>
                          <a:latin typeface="Arial" pitchFamily="34" charset="0"/>
                          <a:cs typeface="Arial" pitchFamily="34" charset="0"/>
                        </a:rPr>
                        <a:t>Elige tema</a:t>
                      </a:r>
                      <a:endParaRPr lang="es-ES" sz="1000" dirty="0">
                        <a:effectLst/>
                        <a:latin typeface="Arial" pitchFamily="34" charset="0"/>
                        <a:cs typeface="Arial" pitchFamily="34" charset="0"/>
                      </a:endParaRPr>
                    </a:p>
                    <a:p>
                      <a:pPr marL="342900" lvl="0" indent="-342900">
                        <a:lnSpc>
                          <a:spcPct val="115000"/>
                        </a:lnSpc>
                        <a:spcAft>
                          <a:spcPts val="0"/>
                        </a:spcAft>
                        <a:buFont typeface="Symbol"/>
                        <a:buChar char=""/>
                      </a:pPr>
                      <a:r>
                        <a:rPr lang="es-ES_tradnl" sz="1000" dirty="0">
                          <a:effectLst/>
                          <a:latin typeface="Arial" pitchFamily="34" charset="0"/>
                          <a:cs typeface="Arial" pitchFamily="34" charset="0"/>
                        </a:rPr>
                        <a:t>Analiza</a:t>
                      </a:r>
                      <a:endParaRPr lang="es-ES" sz="1000" dirty="0">
                        <a:effectLst/>
                        <a:latin typeface="Arial" pitchFamily="34" charset="0"/>
                        <a:cs typeface="Arial" pitchFamily="34" charset="0"/>
                      </a:endParaRPr>
                    </a:p>
                    <a:p>
                      <a:pPr marL="342900" lvl="0" indent="-342900">
                        <a:lnSpc>
                          <a:spcPct val="115000"/>
                        </a:lnSpc>
                        <a:spcAft>
                          <a:spcPts val="0"/>
                        </a:spcAft>
                        <a:buFont typeface="Symbol"/>
                        <a:buChar char=""/>
                      </a:pPr>
                      <a:r>
                        <a:rPr lang="es-ES_tradnl" sz="1000" dirty="0">
                          <a:effectLst/>
                          <a:latin typeface="Arial" pitchFamily="34" charset="0"/>
                          <a:cs typeface="Arial" pitchFamily="34" charset="0"/>
                        </a:rPr>
                        <a:t>Redacción crítica</a:t>
                      </a:r>
                      <a:endParaRPr lang="es-ES" sz="1000" dirty="0">
                        <a:effectLst/>
                        <a:latin typeface="Arial" pitchFamily="34" charset="0"/>
                        <a:cs typeface="Arial" pitchFamily="34" charset="0"/>
                      </a:endParaRPr>
                    </a:p>
                    <a:p>
                      <a:pPr marL="342900" lvl="0" indent="-342900">
                        <a:lnSpc>
                          <a:spcPct val="115000"/>
                        </a:lnSpc>
                        <a:spcAft>
                          <a:spcPts val="0"/>
                        </a:spcAft>
                        <a:buFont typeface="Symbol"/>
                        <a:buChar char=""/>
                      </a:pPr>
                      <a:r>
                        <a:rPr lang="es-ES_tradnl" sz="1000" dirty="0">
                          <a:effectLst/>
                          <a:latin typeface="Arial" pitchFamily="34" charset="0"/>
                          <a:cs typeface="Arial" pitchFamily="34" charset="0"/>
                        </a:rPr>
                        <a:t>Opinión personal</a:t>
                      </a:r>
                      <a:endParaRPr lang="es-ES" sz="1000" dirty="0">
                        <a:effectLst/>
                        <a:latin typeface="Arial" pitchFamily="34" charset="0"/>
                        <a:cs typeface="Arial" pitchFamily="34" charset="0"/>
                      </a:endParaRPr>
                    </a:p>
                    <a:p>
                      <a:pPr>
                        <a:lnSpc>
                          <a:spcPct val="115000"/>
                        </a:lnSpc>
                        <a:spcAft>
                          <a:spcPts val="0"/>
                        </a:spcAft>
                      </a:pPr>
                      <a:r>
                        <a:rPr lang="es-ES_tradnl" sz="1000" u="sng" dirty="0">
                          <a:effectLst/>
                          <a:latin typeface="Arial" pitchFamily="34" charset="0"/>
                          <a:cs typeface="Arial" pitchFamily="34" charset="0"/>
                        </a:rPr>
                        <a:t>De Investigación:</a:t>
                      </a:r>
                      <a:r>
                        <a:rPr lang="es-ES_tradnl" sz="1000" dirty="0">
                          <a:effectLst/>
                          <a:latin typeface="Arial" pitchFamily="34" charset="0"/>
                          <a:cs typeface="Arial" pitchFamily="34" charset="0"/>
                        </a:rPr>
                        <a:t> </a:t>
                      </a:r>
                      <a:endParaRPr lang="es-ES" sz="1000" dirty="0">
                        <a:effectLst/>
                        <a:latin typeface="Arial" pitchFamily="34" charset="0"/>
                        <a:cs typeface="Arial" pitchFamily="34" charset="0"/>
                      </a:endParaRPr>
                    </a:p>
                    <a:p>
                      <a:pPr marL="342900" lvl="0" indent="-342900">
                        <a:lnSpc>
                          <a:spcPct val="115000"/>
                        </a:lnSpc>
                        <a:spcAft>
                          <a:spcPts val="0"/>
                        </a:spcAft>
                        <a:buFont typeface="Symbol"/>
                        <a:buChar char=""/>
                      </a:pPr>
                      <a:r>
                        <a:rPr lang="es-ES_tradnl" sz="1000" dirty="0">
                          <a:effectLst/>
                          <a:latin typeface="Arial" pitchFamily="34" charset="0"/>
                          <a:cs typeface="Arial" pitchFamily="34" charset="0"/>
                        </a:rPr>
                        <a:t>Tema nuevo</a:t>
                      </a:r>
                      <a:endParaRPr lang="es-ES" sz="1000" dirty="0">
                        <a:effectLst/>
                        <a:latin typeface="Arial" pitchFamily="34" charset="0"/>
                        <a:cs typeface="Arial" pitchFamily="34" charset="0"/>
                      </a:endParaRPr>
                    </a:p>
                    <a:p>
                      <a:pPr marL="342900" lvl="0" indent="-342900">
                        <a:lnSpc>
                          <a:spcPct val="115000"/>
                        </a:lnSpc>
                        <a:spcAft>
                          <a:spcPts val="0"/>
                        </a:spcAft>
                        <a:buFont typeface="Symbol"/>
                        <a:buChar char=""/>
                      </a:pPr>
                      <a:r>
                        <a:rPr lang="es-ES_tradnl" sz="1000" dirty="0">
                          <a:effectLst/>
                          <a:latin typeface="Arial" pitchFamily="34" charset="0"/>
                          <a:cs typeface="Arial" pitchFamily="34" charset="0"/>
                        </a:rPr>
                        <a:t>Poca indagación </a:t>
                      </a:r>
                      <a:endParaRPr lang="es-ES" sz="1000" dirty="0">
                        <a:effectLst/>
                        <a:latin typeface="Arial" pitchFamily="34" charset="0"/>
                        <a:cs typeface="Arial" pitchFamily="34" charset="0"/>
                      </a:endParaRPr>
                    </a:p>
                    <a:p>
                      <a:pPr marL="457200">
                        <a:lnSpc>
                          <a:spcPct val="115000"/>
                        </a:lnSpc>
                        <a:spcAft>
                          <a:spcPts val="0"/>
                        </a:spcAft>
                      </a:pPr>
                      <a:r>
                        <a:rPr lang="es-ES_tradnl" sz="1000" dirty="0">
                          <a:effectLst/>
                          <a:latin typeface="Arial" pitchFamily="34" charset="0"/>
                          <a:cs typeface="Arial" pitchFamily="34" charset="0"/>
                        </a:rPr>
                        <a:t>(investigación original)</a:t>
                      </a:r>
                      <a:endParaRPr lang="es-ES" sz="1000" dirty="0">
                        <a:effectLst/>
                        <a:latin typeface="Arial" pitchFamily="34" charset="0"/>
                        <a:cs typeface="Arial" pitchFamily="34" charset="0"/>
                      </a:endParaRPr>
                    </a:p>
                    <a:p>
                      <a:pPr>
                        <a:lnSpc>
                          <a:spcPct val="115000"/>
                        </a:lnSpc>
                        <a:spcAft>
                          <a:spcPts val="0"/>
                        </a:spcAft>
                      </a:pPr>
                      <a:r>
                        <a:rPr lang="es-ES_tradnl" sz="1000" u="sng" dirty="0">
                          <a:effectLst/>
                          <a:latin typeface="Arial" pitchFamily="34" charset="0"/>
                          <a:cs typeface="Arial" pitchFamily="34" charset="0"/>
                        </a:rPr>
                        <a:t>De análisis de Experiencias: </a:t>
                      </a:r>
                      <a:endParaRPr lang="es-ES" sz="1000" dirty="0">
                        <a:effectLst/>
                        <a:latin typeface="Arial" pitchFamily="34" charset="0"/>
                        <a:cs typeface="Arial" pitchFamily="34" charset="0"/>
                      </a:endParaRPr>
                    </a:p>
                    <a:p>
                      <a:pPr marL="342900" lvl="0" indent="-342900">
                        <a:lnSpc>
                          <a:spcPct val="115000"/>
                        </a:lnSpc>
                        <a:spcAft>
                          <a:spcPts val="0"/>
                        </a:spcAft>
                        <a:buFont typeface="Symbol"/>
                        <a:buChar char=""/>
                      </a:pPr>
                      <a:r>
                        <a:rPr lang="es-ES_tradnl" sz="1000" dirty="0">
                          <a:effectLst/>
                          <a:latin typeface="Arial" pitchFamily="34" charset="0"/>
                          <a:cs typeface="Arial" pitchFamily="34" charset="0"/>
                        </a:rPr>
                        <a:t>Sacar conclusiones de experiencias que se comparan con semejantes</a:t>
                      </a:r>
                      <a:endParaRPr lang="es-ES" sz="1000" dirty="0">
                        <a:effectLst/>
                        <a:latin typeface="Arial" pitchFamily="34" charset="0"/>
                        <a:ea typeface="Calibri"/>
                        <a:cs typeface="Arial" pitchFamily="34" charset="0"/>
                      </a:endParaRPr>
                    </a:p>
                  </a:txBody>
                  <a:tcPr marL="46729" marR="46729" marT="0" marB="0"/>
                </a:tc>
              </a:tr>
              <a:tr h="2016568">
                <a:tc>
                  <a:txBody>
                    <a:bodyPr/>
                    <a:lstStyle/>
                    <a:p>
                      <a:pPr>
                        <a:lnSpc>
                          <a:spcPct val="115000"/>
                        </a:lnSpc>
                        <a:spcAft>
                          <a:spcPts val="0"/>
                        </a:spcAft>
                      </a:pPr>
                      <a:r>
                        <a:rPr lang="es-ES_tradnl" sz="1000" u="sng">
                          <a:effectLst/>
                          <a:latin typeface="Arial" pitchFamily="34" charset="0"/>
                          <a:cs typeface="Arial" pitchFamily="34" charset="0"/>
                        </a:rPr>
                        <a:t>Ensayo: </a:t>
                      </a:r>
                      <a:r>
                        <a:rPr lang="es-ES_tradnl" sz="1000">
                          <a:effectLst/>
                          <a:latin typeface="Arial" pitchFamily="34" charset="0"/>
                          <a:cs typeface="Arial" pitchFamily="34" charset="0"/>
                        </a:rPr>
                        <a:t>Escrito breve que implica la recolección de la información, su discernimiento, profundización, síntesis y la apreciación del autor. </a:t>
                      </a:r>
                      <a:endParaRPr lang="es-ES" sz="1000">
                        <a:effectLst/>
                        <a:latin typeface="Arial" pitchFamily="34" charset="0"/>
                        <a:ea typeface="Calibri"/>
                        <a:cs typeface="Arial" pitchFamily="34" charset="0"/>
                      </a:endParaRPr>
                    </a:p>
                  </a:txBody>
                  <a:tcPr marL="46729" marR="46729" marT="0" marB="0"/>
                </a:tc>
                <a:tc>
                  <a:txBody>
                    <a:bodyPr/>
                    <a:lstStyle/>
                    <a:p>
                      <a:pPr marL="342900" lvl="0" indent="-342900">
                        <a:lnSpc>
                          <a:spcPct val="115000"/>
                        </a:lnSpc>
                        <a:spcAft>
                          <a:spcPts val="0"/>
                        </a:spcAft>
                        <a:buFont typeface="Wingdings"/>
                        <a:buChar char=""/>
                      </a:pPr>
                      <a:r>
                        <a:rPr lang="es-ES_tradnl" sz="1000" dirty="0">
                          <a:effectLst/>
                          <a:latin typeface="Arial" pitchFamily="34" charset="0"/>
                          <a:cs typeface="Arial" pitchFamily="34" charset="0"/>
                        </a:rPr>
                        <a:t>Combina información nueva y vieja</a:t>
                      </a:r>
                      <a:endParaRPr lang="es-ES" sz="1000" dirty="0">
                        <a:effectLst/>
                        <a:latin typeface="Arial" pitchFamily="34" charset="0"/>
                        <a:cs typeface="Arial" pitchFamily="34" charset="0"/>
                      </a:endParaRPr>
                    </a:p>
                    <a:p>
                      <a:pPr marL="342900" lvl="0" indent="-342900">
                        <a:lnSpc>
                          <a:spcPct val="115000"/>
                        </a:lnSpc>
                        <a:spcAft>
                          <a:spcPts val="0"/>
                        </a:spcAft>
                        <a:buFont typeface="Wingdings"/>
                        <a:buChar char=""/>
                      </a:pPr>
                      <a:r>
                        <a:rPr lang="es-ES_tradnl" sz="1000" dirty="0">
                          <a:effectLst/>
                          <a:latin typeface="Arial" pitchFamily="34" charset="0"/>
                          <a:cs typeface="Arial" pitchFamily="34" charset="0"/>
                        </a:rPr>
                        <a:t>Repeticiones innecesarias</a:t>
                      </a:r>
                      <a:endParaRPr lang="es-ES" sz="1000" dirty="0">
                        <a:effectLst/>
                        <a:latin typeface="Arial" pitchFamily="34" charset="0"/>
                        <a:cs typeface="Arial" pitchFamily="34" charset="0"/>
                      </a:endParaRPr>
                    </a:p>
                    <a:p>
                      <a:pPr marL="342900" lvl="0" indent="-342900">
                        <a:lnSpc>
                          <a:spcPct val="115000"/>
                        </a:lnSpc>
                        <a:spcAft>
                          <a:spcPts val="0"/>
                        </a:spcAft>
                        <a:buFont typeface="Wingdings"/>
                        <a:buChar char=""/>
                      </a:pPr>
                      <a:r>
                        <a:rPr lang="es-ES_tradnl" sz="1000" dirty="0">
                          <a:effectLst/>
                          <a:latin typeface="Arial" pitchFamily="34" charset="0"/>
                          <a:cs typeface="Arial" pitchFamily="34" charset="0"/>
                        </a:rPr>
                        <a:t>Orden lógico </a:t>
                      </a:r>
                      <a:endParaRPr lang="es-ES" sz="1000" dirty="0">
                        <a:effectLst/>
                        <a:latin typeface="Arial" pitchFamily="34" charset="0"/>
                        <a:cs typeface="Arial" pitchFamily="34" charset="0"/>
                      </a:endParaRPr>
                    </a:p>
                    <a:p>
                      <a:pPr marL="342900" lvl="0" indent="-342900">
                        <a:lnSpc>
                          <a:spcPct val="115000"/>
                        </a:lnSpc>
                        <a:spcAft>
                          <a:spcPts val="0"/>
                        </a:spcAft>
                        <a:buFont typeface="Wingdings"/>
                        <a:buChar char=""/>
                      </a:pPr>
                      <a:r>
                        <a:rPr lang="es-ES_tradnl" sz="1000" dirty="0">
                          <a:effectLst/>
                          <a:latin typeface="Arial" pitchFamily="34" charset="0"/>
                          <a:cs typeface="Arial" pitchFamily="34" charset="0"/>
                        </a:rPr>
                        <a:t>Uso adecuado de las relaciones causa y efecto</a:t>
                      </a:r>
                      <a:endParaRPr lang="es-ES" sz="1000" dirty="0">
                        <a:effectLst/>
                        <a:latin typeface="Arial" pitchFamily="34" charset="0"/>
                        <a:cs typeface="Arial" pitchFamily="34" charset="0"/>
                      </a:endParaRPr>
                    </a:p>
                    <a:p>
                      <a:pPr marL="342900" lvl="0" indent="-342900">
                        <a:lnSpc>
                          <a:spcPct val="115000"/>
                        </a:lnSpc>
                        <a:spcAft>
                          <a:spcPts val="0"/>
                        </a:spcAft>
                        <a:buFont typeface="Wingdings"/>
                        <a:buChar char=""/>
                      </a:pPr>
                      <a:r>
                        <a:rPr lang="es-ES_tradnl" sz="1000" dirty="0">
                          <a:effectLst/>
                          <a:latin typeface="Arial" pitchFamily="34" charset="0"/>
                          <a:cs typeface="Arial" pitchFamily="34" charset="0"/>
                        </a:rPr>
                        <a:t>Pregunta clave: ¿Sobre qué hago el ensayo?</a:t>
                      </a:r>
                      <a:endParaRPr lang="es-ES" sz="1000" dirty="0">
                        <a:effectLst/>
                        <a:latin typeface="Arial" pitchFamily="34" charset="0"/>
                        <a:ea typeface="Calibri"/>
                        <a:cs typeface="Arial" pitchFamily="34" charset="0"/>
                      </a:endParaRPr>
                    </a:p>
                  </a:txBody>
                  <a:tcPr marL="46729" marR="46729" marT="0" marB="0"/>
                </a:tc>
                <a:tc>
                  <a:txBody>
                    <a:bodyPr/>
                    <a:lstStyle/>
                    <a:p>
                      <a:pPr>
                        <a:lnSpc>
                          <a:spcPct val="115000"/>
                        </a:lnSpc>
                        <a:spcAft>
                          <a:spcPts val="0"/>
                        </a:spcAft>
                      </a:pPr>
                      <a:r>
                        <a:rPr lang="es-ES_tradnl" sz="1000" dirty="0">
                          <a:effectLst/>
                          <a:latin typeface="Arial" pitchFamily="34" charset="0"/>
                          <a:cs typeface="Arial" pitchFamily="34" charset="0"/>
                        </a:rPr>
                        <a:t>Argumentar sobre un tema (exposición de argumentos) y convencer al lector. </a:t>
                      </a:r>
                      <a:endParaRPr lang="es-ES" sz="1000" dirty="0">
                        <a:effectLst/>
                        <a:latin typeface="Arial" pitchFamily="34" charset="0"/>
                        <a:cs typeface="Arial" pitchFamily="34" charset="0"/>
                      </a:endParaRPr>
                    </a:p>
                    <a:p>
                      <a:pPr>
                        <a:lnSpc>
                          <a:spcPct val="115000"/>
                        </a:lnSpc>
                        <a:spcAft>
                          <a:spcPts val="0"/>
                        </a:spcAft>
                      </a:pPr>
                      <a:r>
                        <a:rPr lang="es-ES_tradnl" sz="1000" dirty="0">
                          <a:effectLst/>
                          <a:latin typeface="Arial" pitchFamily="34" charset="0"/>
                          <a:cs typeface="Arial" pitchFamily="34" charset="0"/>
                        </a:rPr>
                        <a:t> </a:t>
                      </a:r>
                      <a:endParaRPr lang="es-ES" sz="1000" dirty="0">
                        <a:effectLst/>
                        <a:latin typeface="Arial" pitchFamily="34" charset="0"/>
                        <a:cs typeface="Arial" pitchFamily="34" charset="0"/>
                      </a:endParaRPr>
                    </a:p>
                    <a:p>
                      <a:pPr>
                        <a:lnSpc>
                          <a:spcPct val="115000"/>
                        </a:lnSpc>
                        <a:spcAft>
                          <a:spcPts val="0"/>
                        </a:spcAft>
                      </a:pPr>
                      <a:r>
                        <a:rPr lang="es-ES_tradnl" sz="1000" dirty="0">
                          <a:effectLst/>
                          <a:latin typeface="Arial" pitchFamily="34" charset="0"/>
                          <a:cs typeface="Arial" pitchFamily="34" charset="0"/>
                        </a:rPr>
                        <a:t>Argumentar – Demostrar - Persuadir</a:t>
                      </a:r>
                      <a:endParaRPr lang="es-ES" sz="1000" dirty="0">
                        <a:effectLst/>
                        <a:latin typeface="Arial" pitchFamily="34" charset="0"/>
                        <a:ea typeface="Calibri"/>
                        <a:cs typeface="Arial" pitchFamily="34" charset="0"/>
                      </a:endParaRPr>
                    </a:p>
                  </a:txBody>
                  <a:tcPr marL="46729" marR="46729" marT="0" marB="0"/>
                </a:tc>
                <a:tc>
                  <a:txBody>
                    <a:bodyPr/>
                    <a:lstStyle/>
                    <a:p>
                      <a:pPr>
                        <a:lnSpc>
                          <a:spcPct val="115000"/>
                        </a:lnSpc>
                        <a:spcAft>
                          <a:spcPts val="0"/>
                        </a:spcAft>
                      </a:pPr>
                      <a:r>
                        <a:rPr lang="es-ES_tradnl" sz="1000" dirty="0">
                          <a:effectLst/>
                          <a:latin typeface="Arial" pitchFamily="34" charset="0"/>
                          <a:cs typeface="Arial" pitchFamily="34" charset="0"/>
                        </a:rPr>
                        <a:t>TÌTULO: Enunciado para orientar el tema central</a:t>
                      </a:r>
                      <a:endParaRPr lang="es-ES" sz="1000" dirty="0">
                        <a:effectLst/>
                        <a:latin typeface="Arial" pitchFamily="34" charset="0"/>
                        <a:cs typeface="Arial" pitchFamily="34" charset="0"/>
                      </a:endParaRPr>
                    </a:p>
                    <a:p>
                      <a:pPr>
                        <a:lnSpc>
                          <a:spcPct val="115000"/>
                        </a:lnSpc>
                        <a:spcAft>
                          <a:spcPts val="0"/>
                        </a:spcAft>
                      </a:pPr>
                      <a:r>
                        <a:rPr lang="es-ES_tradnl" sz="1000" dirty="0">
                          <a:effectLst/>
                          <a:latin typeface="Arial" pitchFamily="34" charset="0"/>
                          <a:cs typeface="Arial" pitchFamily="34" charset="0"/>
                        </a:rPr>
                        <a:t>PLANTEAMIENTO: delimitar, probar o refutar hipótesis, proponer.</a:t>
                      </a:r>
                      <a:endParaRPr lang="es-ES" sz="1000" dirty="0">
                        <a:effectLst/>
                        <a:latin typeface="Arial" pitchFamily="34" charset="0"/>
                        <a:cs typeface="Arial" pitchFamily="34" charset="0"/>
                      </a:endParaRPr>
                    </a:p>
                    <a:p>
                      <a:pPr>
                        <a:lnSpc>
                          <a:spcPct val="115000"/>
                        </a:lnSpc>
                        <a:spcAft>
                          <a:spcPts val="0"/>
                        </a:spcAft>
                      </a:pPr>
                      <a:r>
                        <a:rPr lang="es-ES_tradnl" sz="1000" dirty="0">
                          <a:effectLst/>
                          <a:latin typeface="Arial" pitchFamily="34" charset="0"/>
                          <a:cs typeface="Arial" pitchFamily="34" charset="0"/>
                        </a:rPr>
                        <a:t>CONCLUSIÒN: Reexamina la hipótesis. Presenta recomendaciones</a:t>
                      </a:r>
                      <a:endParaRPr lang="es-ES" sz="1000" dirty="0">
                        <a:effectLst/>
                        <a:latin typeface="Arial" pitchFamily="34" charset="0"/>
                        <a:cs typeface="Arial" pitchFamily="34" charset="0"/>
                      </a:endParaRPr>
                    </a:p>
                    <a:p>
                      <a:pPr>
                        <a:lnSpc>
                          <a:spcPct val="115000"/>
                        </a:lnSpc>
                        <a:spcAft>
                          <a:spcPts val="0"/>
                        </a:spcAft>
                      </a:pPr>
                      <a:r>
                        <a:rPr lang="es-ES_tradnl" sz="1000" dirty="0">
                          <a:effectLst/>
                          <a:latin typeface="Arial" pitchFamily="34" charset="0"/>
                          <a:cs typeface="Arial" pitchFamily="34" charset="0"/>
                        </a:rPr>
                        <a:t>BIBLIOGRAFÌA:    </a:t>
                      </a:r>
                      <a:endParaRPr lang="es-ES" sz="1000" dirty="0">
                        <a:effectLst/>
                        <a:latin typeface="Arial" pitchFamily="34" charset="0"/>
                        <a:ea typeface="Calibri"/>
                        <a:cs typeface="Arial" pitchFamily="34" charset="0"/>
                      </a:endParaRPr>
                    </a:p>
                  </a:txBody>
                  <a:tcPr marL="46729" marR="46729" marT="0" marB="0"/>
                </a:tc>
                <a:tc>
                  <a:txBody>
                    <a:bodyPr/>
                    <a:lstStyle/>
                    <a:p>
                      <a:pPr>
                        <a:lnSpc>
                          <a:spcPct val="115000"/>
                        </a:lnSpc>
                        <a:spcAft>
                          <a:spcPts val="0"/>
                        </a:spcAft>
                      </a:pPr>
                      <a:r>
                        <a:rPr lang="es-ES_tradnl" sz="1000" u="sng" dirty="0">
                          <a:effectLst/>
                          <a:latin typeface="Arial" pitchFamily="34" charset="0"/>
                          <a:cs typeface="Arial" pitchFamily="34" charset="0"/>
                        </a:rPr>
                        <a:t>Literario: </a:t>
                      </a:r>
                      <a:r>
                        <a:rPr lang="es-ES_tradnl" sz="1000" dirty="0">
                          <a:effectLst/>
                          <a:latin typeface="Arial" pitchFamily="34" charset="0"/>
                          <a:cs typeface="Arial" pitchFamily="34" charset="0"/>
                        </a:rPr>
                        <a:t>Caracterizados por la subjetividad y sencillez que se manejan; tienen amplitud de los temas.</a:t>
                      </a:r>
                      <a:endParaRPr lang="es-ES" sz="1000" dirty="0">
                        <a:effectLst/>
                        <a:latin typeface="Arial" pitchFamily="34" charset="0"/>
                        <a:cs typeface="Arial" pitchFamily="34" charset="0"/>
                      </a:endParaRPr>
                    </a:p>
                    <a:p>
                      <a:pPr>
                        <a:lnSpc>
                          <a:spcPct val="115000"/>
                        </a:lnSpc>
                        <a:spcAft>
                          <a:spcPts val="0"/>
                        </a:spcAft>
                      </a:pPr>
                      <a:r>
                        <a:rPr lang="es-ES_tradnl" sz="1000" u="sng" dirty="0">
                          <a:effectLst/>
                          <a:latin typeface="Arial" pitchFamily="34" charset="0"/>
                          <a:cs typeface="Arial" pitchFamily="34" charset="0"/>
                        </a:rPr>
                        <a:t>Científico: </a:t>
                      </a:r>
                      <a:r>
                        <a:rPr lang="es-ES_tradnl" sz="1000" dirty="0">
                          <a:effectLst/>
                          <a:latin typeface="Arial" pitchFamily="34" charset="0"/>
                          <a:cs typeface="Arial" pitchFamily="34" charset="0"/>
                        </a:rPr>
                        <a:t>Tema científico con punto de vista creativo; no exime del rigor y la objetividad de la ciencia.</a:t>
                      </a:r>
                      <a:endParaRPr lang="es-ES" sz="1000" dirty="0">
                        <a:effectLst/>
                        <a:latin typeface="Arial" pitchFamily="34" charset="0"/>
                        <a:cs typeface="Arial" pitchFamily="34" charset="0"/>
                      </a:endParaRPr>
                    </a:p>
                    <a:p>
                      <a:pPr>
                        <a:lnSpc>
                          <a:spcPct val="115000"/>
                        </a:lnSpc>
                        <a:spcAft>
                          <a:spcPts val="0"/>
                        </a:spcAft>
                      </a:pPr>
                      <a:r>
                        <a:rPr lang="es-ES_tradnl" sz="1000" u="sng" dirty="0">
                          <a:effectLst/>
                          <a:latin typeface="Arial" pitchFamily="34" charset="0"/>
                          <a:cs typeface="Arial" pitchFamily="34" charset="0"/>
                        </a:rPr>
                        <a:t>Argumentativo: </a:t>
                      </a:r>
                      <a:r>
                        <a:rPr lang="es-ES_tradnl" sz="1000" dirty="0">
                          <a:effectLst/>
                          <a:latin typeface="Arial" pitchFamily="34" charset="0"/>
                          <a:cs typeface="Arial" pitchFamily="34" charset="0"/>
                        </a:rPr>
                        <a:t>Defiende una idea brevemente, con un lenguaje formal.</a:t>
                      </a:r>
                      <a:endParaRPr lang="es-ES" sz="1000" dirty="0">
                        <a:effectLst/>
                        <a:latin typeface="Arial" pitchFamily="34" charset="0"/>
                        <a:cs typeface="Arial" pitchFamily="34" charset="0"/>
                      </a:endParaRPr>
                    </a:p>
                    <a:p>
                      <a:pPr>
                        <a:lnSpc>
                          <a:spcPct val="115000"/>
                        </a:lnSpc>
                        <a:spcAft>
                          <a:spcPts val="0"/>
                        </a:spcAft>
                      </a:pPr>
                      <a:r>
                        <a:rPr lang="es-ES_tradnl" sz="1000" u="sng" dirty="0">
                          <a:effectLst/>
                          <a:latin typeface="Arial" pitchFamily="34" charset="0"/>
                          <a:cs typeface="Arial" pitchFamily="34" charset="0"/>
                        </a:rPr>
                        <a:t>Crítico: </a:t>
                      </a:r>
                      <a:r>
                        <a:rPr lang="es-ES_tradnl" sz="1000" dirty="0">
                          <a:effectLst/>
                          <a:latin typeface="Arial" pitchFamily="34" charset="0"/>
                          <a:cs typeface="Arial" pitchFamily="34" charset="0"/>
                        </a:rPr>
                        <a:t>Estructura libre, utiliza documentación para apoyar ideas u opiniones del autor.</a:t>
                      </a:r>
                      <a:endParaRPr lang="es-ES" sz="1000" dirty="0">
                        <a:effectLst/>
                        <a:latin typeface="Arial" pitchFamily="34" charset="0"/>
                        <a:ea typeface="Calibri"/>
                        <a:cs typeface="Arial" pitchFamily="34" charset="0"/>
                      </a:endParaRPr>
                    </a:p>
                  </a:txBody>
                  <a:tcPr marL="46729" marR="46729" marT="0" marB="0"/>
                </a:tc>
              </a:tr>
              <a:tr h="2145352">
                <a:tc>
                  <a:txBody>
                    <a:bodyPr/>
                    <a:lstStyle/>
                    <a:p>
                      <a:pPr>
                        <a:lnSpc>
                          <a:spcPct val="115000"/>
                        </a:lnSpc>
                        <a:spcAft>
                          <a:spcPts val="0"/>
                        </a:spcAft>
                      </a:pPr>
                      <a:r>
                        <a:rPr lang="es-ES_tradnl" sz="1000" u="sng" dirty="0" smtClean="0">
                          <a:effectLst/>
                          <a:latin typeface="Arial" pitchFamily="34" charset="0"/>
                          <a:ea typeface="Calibri"/>
                          <a:cs typeface="Arial" pitchFamily="34" charset="0"/>
                        </a:rPr>
                        <a:t>Ponencias:</a:t>
                      </a:r>
                      <a:r>
                        <a:rPr lang="es-ES_tradnl" sz="1000" u="sng" baseline="0" dirty="0" smtClean="0">
                          <a:effectLst/>
                          <a:latin typeface="Arial" pitchFamily="34" charset="0"/>
                          <a:ea typeface="Calibri"/>
                          <a:cs typeface="Arial" pitchFamily="34" charset="0"/>
                        </a:rPr>
                        <a:t>  </a:t>
                      </a:r>
                      <a:r>
                        <a:rPr lang="es-ES_tradnl" sz="1000" u="none" baseline="0" dirty="0" smtClean="0">
                          <a:effectLst/>
                          <a:latin typeface="Arial" pitchFamily="34" charset="0"/>
                          <a:ea typeface="Calibri"/>
                          <a:cs typeface="Arial" pitchFamily="34" charset="0"/>
                        </a:rPr>
                        <a:t>Texto argumentativo que se elabora para ser expuesto a manera de una reflexión. </a:t>
                      </a:r>
                      <a:endParaRPr lang="es-ES" sz="1000" u="sng" dirty="0">
                        <a:effectLst/>
                        <a:latin typeface="Arial" pitchFamily="34" charset="0"/>
                        <a:ea typeface="Calibri"/>
                        <a:cs typeface="Arial" pitchFamily="34" charset="0"/>
                      </a:endParaRPr>
                    </a:p>
                  </a:txBody>
                  <a:tcPr marL="46729" marR="46729" marT="0" marB="0"/>
                </a:tc>
                <a:tc>
                  <a:txBody>
                    <a:bodyPr/>
                    <a:lstStyle/>
                    <a:p>
                      <a:pPr marL="342900" lvl="0" indent="-342900">
                        <a:lnSpc>
                          <a:spcPct val="115000"/>
                        </a:lnSpc>
                        <a:spcAft>
                          <a:spcPts val="0"/>
                        </a:spcAft>
                        <a:buFont typeface="Wingdings"/>
                        <a:buChar char=""/>
                      </a:pPr>
                      <a:r>
                        <a:rPr lang="es-ES_tradnl" sz="1000" dirty="0" smtClean="0">
                          <a:effectLst/>
                          <a:latin typeface="Arial" pitchFamily="34" charset="0"/>
                          <a:ea typeface="Calibri"/>
                          <a:cs typeface="Arial" pitchFamily="34" charset="0"/>
                        </a:rPr>
                        <a:t>Son derivados de un trabajo de</a:t>
                      </a:r>
                      <a:r>
                        <a:rPr lang="es-ES_tradnl" sz="1000" baseline="0" dirty="0" smtClean="0">
                          <a:effectLst/>
                          <a:latin typeface="Arial" pitchFamily="34" charset="0"/>
                          <a:ea typeface="Calibri"/>
                          <a:cs typeface="Arial" pitchFamily="34" charset="0"/>
                        </a:rPr>
                        <a:t> mayor extensión.</a:t>
                      </a:r>
                    </a:p>
                    <a:p>
                      <a:pPr marL="342900" lvl="0" indent="-342900">
                        <a:lnSpc>
                          <a:spcPct val="115000"/>
                        </a:lnSpc>
                        <a:spcAft>
                          <a:spcPts val="0"/>
                        </a:spcAft>
                        <a:buFont typeface="Wingdings"/>
                        <a:buChar char=""/>
                      </a:pPr>
                      <a:r>
                        <a:rPr lang="es-ES_tradnl" sz="1000" baseline="0" dirty="0" smtClean="0">
                          <a:effectLst/>
                          <a:latin typeface="Arial" pitchFamily="34" charset="0"/>
                          <a:ea typeface="Calibri"/>
                          <a:cs typeface="Arial" pitchFamily="34" charset="0"/>
                        </a:rPr>
                        <a:t>Deben ser elaboradas pensando en reproducir la estructura general</a:t>
                      </a:r>
                    </a:p>
                    <a:p>
                      <a:pPr marL="342900" lvl="0" indent="-342900">
                        <a:lnSpc>
                          <a:spcPct val="115000"/>
                        </a:lnSpc>
                        <a:spcAft>
                          <a:spcPts val="0"/>
                        </a:spcAft>
                        <a:buFont typeface="Wingdings"/>
                        <a:buChar char=""/>
                      </a:pPr>
                      <a:r>
                        <a:rPr lang="es-ES_tradnl" sz="1000" baseline="0" dirty="0" smtClean="0">
                          <a:effectLst/>
                          <a:latin typeface="Arial" pitchFamily="34" charset="0"/>
                          <a:ea typeface="Calibri"/>
                          <a:cs typeface="Arial" pitchFamily="34" charset="0"/>
                        </a:rPr>
                        <a:t>La presentación consta de 20 min. Con un máximo de 1 hora  </a:t>
                      </a:r>
                      <a:endParaRPr lang="es-ES" sz="1000" dirty="0">
                        <a:effectLst/>
                        <a:latin typeface="Arial" pitchFamily="34" charset="0"/>
                        <a:ea typeface="Calibri"/>
                        <a:cs typeface="Arial" pitchFamily="34" charset="0"/>
                      </a:endParaRPr>
                    </a:p>
                  </a:txBody>
                  <a:tcPr marL="46729" marR="46729" marT="0" marB="0"/>
                </a:tc>
                <a:tc>
                  <a:txBody>
                    <a:bodyPr/>
                    <a:lstStyle/>
                    <a:p>
                      <a:pPr>
                        <a:lnSpc>
                          <a:spcPct val="115000"/>
                        </a:lnSpc>
                        <a:spcAft>
                          <a:spcPts val="0"/>
                        </a:spcAft>
                      </a:pPr>
                      <a:r>
                        <a:rPr lang="es-ES_tradnl" sz="1000" dirty="0" smtClean="0">
                          <a:effectLst/>
                          <a:latin typeface="Arial" pitchFamily="34" charset="0"/>
                          <a:ea typeface="Calibri"/>
                          <a:cs typeface="Arial" pitchFamily="34" charset="0"/>
                        </a:rPr>
                        <a:t>Exposición</a:t>
                      </a:r>
                      <a:r>
                        <a:rPr lang="es-ES_tradnl" sz="1000" baseline="0" dirty="0" smtClean="0">
                          <a:effectLst/>
                          <a:latin typeface="Arial" pitchFamily="34" charset="0"/>
                          <a:ea typeface="Calibri"/>
                          <a:cs typeface="Arial" pitchFamily="34" charset="0"/>
                        </a:rPr>
                        <a:t> de serie de contenidos académicos dentro de un grupo. </a:t>
                      </a:r>
                    </a:p>
                    <a:p>
                      <a:pPr>
                        <a:lnSpc>
                          <a:spcPct val="115000"/>
                        </a:lnSpc>
                        <a:spcAft>
                          <a:spcPts val="0"/>
                        </a:spcAft>
                      </a:pPr>
                      <a:r>
                        <a:rPr lang="es-ES_tradnl" sz="1000" baseline="0" dirty="0" smtClean="0">
                          <a:effectLst/>
                          <a:latin typeface="Arial" pitchFamily="34" charset="0"/>
                          <a:ea typeface="Calibri"/>
                          <a:cs typeface="Arial" pitchFamily="34" charset="0"/>
                        </a:rPr>
                        <a:t>Presentación de aspectos relevantes en un análisis </a:t>
                      </a:r>
                      <a:endParaRPr lang="es-ES" sz="1000" dirty="0">
                        <a:effectLst/>
                        <a:latin typeface="Arial" pitchFamily="34" charset="0"/>
                        <a:ea typeface="Calibri"/>
                        <a:cs typeface="Arial" pitchFamily="34" charset="0"/>
                      </a:endParaRPr>
                    </a:p>
                  </a:txBody>
                  <a:tcPr marL="46729" marR="46729" marT="0" marB="0"/>
                </a:tc>
                <a:tc>
                  <a:txBody>
                    <a:bodyPr/>
                    <a:lstStyle/>
                    <a:p>
                      <a:pPr>
                        <a:lnSpc>
                          <a:spcPct val="115000"/>
                        </a:lnSpc>
                        <a:spcAft>
                          <a:spcPts val="0"/>
                        </a:spcAft>
                      </a:pPr>
                      <a:r>
                        <a:rPr lang="es-ES_tradnl" sz="1000" dirty="0" smtClean="0">
                          <a:effectLst/>
                          <a:latin typeface="Arial" pitchFamily="34" charset="0"/>
                          <a:ea typeface="Calibri"/>
                          <a:cs typeface="Arial" pitchFamily="34" charset="0"/>
                        </a:rPr>
                        <a:t>Título</a:t>
                      </a:r>
                    </a:p>
                    <a:p>
                      <a:pPr>
                        <a:lnSpc>
                          <a:spcPct val="115000"/>
                        </a:lnSpc>
                        <a:spcAft>
                          <a:spcPts val="0"/>
                        </a:spcAft>
                      </a:pPr>
                      <a:r>
                        <a:rPr lang="es-ES_tradnl" sz="1000" dirty="0" smtClean="0">
                          <a:effectLst/>
                          <a:latin typeface="Arial" pitchFamily="34" charset="0"/>
                          <a:ea typeface="Calibri"/>
                          <a:cs typeface="Arial" pitchFamily="34" charset="0"/>
                        </a:rPr>
                        <a:t>Autor</a:t>
                      </a:r>
                      <a:r>
                        <a:rPr lang="es-ES_tradnl" sz="1000" baseline="0" dirty="0" smtClean="0">
                          <a:effectLst/>
                          <a:latin typeface="Arial" pitchFamily="34" charset="0"/>
                          <a:ea typeface="Calibri"/>
                          <a:cs typeface="Arial" pitchFamily="34" charset="0"/>
                        </a:rPr>
                        <a:t> / Autores</a:t>
                      </a:r>
                    </a:p>
                    <a:p>
                      <a:pPr>
                        <a:lnSpc>
                          <a:spcPct val="115000"/>
                        </a:lnSpc>
                        <a:spcAft>
                          <a:spcPts val="0"/>
                        </a:spcAft>
                      </a:pPr>
                      <a:r>
                        <a:rPr lang="es-ES_tradnl" sz="1000" baseline="0" dirty="0" smtClean="0">
                          <a:effectLst/>
                          <a:latin typeface="Arial" pitchFamily="34" charset="0"/>
                          <a:ea typeface="Calibri"/>
                          <a:cs typeface="Arial" pitchFamily="34" charset="0"/>
                        </a:rPr>
                        <a:t>Resumen</a:t>
                      </a:r>
                    </a:p>
                    <a:p>
                      <a:pPr>
                        <a:lnSpc>
                          <a:spcPct val="115000"/>
                        </a:lnSpc>
                        <a:spcAft>
                          <a:spcPts val="0"/>
                        </a:spcAft>
                      </a:pPr>
                      <a:r>
                        <a:rPr lang="es-ES_tradnl" sz="1000" baseline="0" dirty="0" smtClean="0">
                          <a:effectLst/>
                          <a:latin typeface="Arial" pitchFamily="34" charset="0"/>
                          <a:ea typeface="Calibri"/>
                          <a:cs typeface="Arial" pitchFamily="34" charset="0"/>
                        </a:rPr>
                        <a:t>Palabras clave</a:t>
                      </a:r>
                    </a:p>
                    <a:p>
                      <a:pPr>
                        <a:lnSpc>
                          <a:spcPct val="115000"/>
                        </a:lnSpc>
                        <a:spcAft>
                          <a:spcPts val="0"/>
                        </a:spcAft>
                      </a:pPr>
                      <a:r>
                        <a:rPr lang="es-ES_tradnl" sz="1000" baseline="0" dirty="0" smtClean="0">
                          <a:effectLst/>
                          <a:latin typeface="Arial" pitchFamily="34" charset="0"/>
                          <a:ea typeface="Calibri"/>
                          <a:cs typeface="Arial" pitchFamily="34" charset="0"/>
                        </a:rPr>
                        <a:t>Introducción</a:t>
                      </a:r>
                    </a:p>
                    <a:p>
                      <a:pPr>
                        <a:lnSpc>
                          <a:spcPct val="115000"/>
                        </a:lnSpc>
                        <a:spcAft>
                          <a:spcPts val="0"/>
                        </a:spcAft>
                      </a:pPr>
                      <a:r>
                        <a:rPr lang="es-ES_tradnl" sz="1000" baseline="0" dirty="0" smtClean="0">
                          <a:effectLst/>
                          <a:latin typeface="Arial" pitchFamily="34" charset="0"/>
                          <a:ea typeface="Calibri"/>
                          <a:cs typeface="Arial" pitchFamily="34" charset="0"/>
                        </a:rPr>
                        <a:t>Marco referencial/ estado del arte</a:t>
                      </a:r>
                    </a:p>
                    <a:p>
                      <a:pPr>
                        <a:lnSpc>
                          <a:spcPct val="115000"/>
                        </a:lnSpc>
                        <a:spcAft>
                          <a:spcPts val="0"/>
                        </a:spcAft>
                      </a:pPr>
                      <a:r>
                        <a:rPr lang="es-ES_tradnl" sz="1000" baseline="0" dirty="0" smtClean="0">
                          <a:effectLst/>
                          <a:latin typeface="Arial" pitchFamily="34" charset="0"/>
                          <a:ea typeface="Calibri"/>
                          <a:cs typeface="Arial" pitchFamily="34" charset="0"/>
                        </a:rPr>
                        <a:t>Marco conceptual</a:t>
                      </a:r>
                    </a:p>
                    <a:p>
                      <a:pPr>
                        <a:lnSpc>
                          <a:spcPct val="115000"/>
                        </a:lnSpc>
                        <a:spcAft>
                          <a:spcPts val="0"/>
                        </a:spcAft>
                      </a:pPr>
                      <a:r>
                        <a:rPr lang="es-ES_tradnl" sz="1000" baseline="0" dirty="0" smtClean="0">
                          <a:effectLst/>
                          <a:latin typeface="Arial" pitchFamily="34" charset="0"/>
                          <a:ea typeface="Calibri"/>
                          <a:cs typeface="Arial" pitchFamily="34" charset="0"/>
                        </a:rPr>
                        <a:t>Método</a:t>
                      </a:r>
                    </a:p>
                    <a:p>
                      <a:pPr>
                        <a:lnSpc>
                          <a:spcPct val="115000"/>
                        </a:lnSpc>
                        <a:spcAft>
                          <a:spcPts val="0"/>
                        </a:spcAft>
                      </a:pPr>
                      <a:r>
                        <a:rPr lang="es-ES_tradnl" sz="1000" baseline="0" dirty="0" smtClean="0">
                          <a:effectLst/>
                          <a:latin typeface="Arial" pitchFamily="34" charset="0"/>
                          <a:ea typeface="Calibri"/>
                          <a:cs typeface="Arial" pitchFamily="34" charset="0"/>
                        </a:rPr>
                        <a:t>Resultados </a:t>
                      </a:r>
                    </a:p>
                    <a:p>
                      <a:pPr>
                        <a:lnSpc>
                          <a:spcPct val="115000"/>
                        </a:lnSpc>
                        <a:spcAft>
                          <a:spcPts val="0"/>
                        </a:spcAft>
                      </a:pPr>
                      <a:r>
                        <a:rPr lang="es-ES_tradnl" sz="1000" baseline="0" dirty="0" smtClean="0">
                          <a:effectLst/>
                          <a:latin typeface="Arial" pitchFamily="34" charset="0"/>
                          <a:ea typeface="Calibri"/>
                          <a:cs typeface="Arial" pitchFamily="34" charset="0"/>
                        </a:rPr>
                        <a:t>Conclusión </a:t>
                      </a:r>
                    </a:p>
                    <a:p>
                      <a:pPr>
                        <a:lnSpc>
                          <a:spcPct val="115000"/>
                        </a:lnSpc>
                        <a:spcAft>
                          <a:spcPts val="0"/>
                        </a:spcAft>
                      </a:pPr>
                      <a:r>
                        <a:rPr lang="es-ES_tradnl" sz="1000" baseline="0" dirty="0" smtClean="0">
                          <a:effectLst/>
                          <a:latin typeface="Arial" pitchFamily="34" charset="0"/>
                          <a:ea typeface="Calibri"/>
                          <a:cs typeface="Arial" pitchFamily="34" charset="0"/>
                        </a:rPr>
                        <a:t>Bibliografía</a:t>
                      </a:r>
                      <a:endParaRPr lang="es-ES_tradnl" sz="1000" dirty="0" smtClean="0">
                        <a:effectLst/>
                        <a:latin typeface="Arial" pitchFamily="34" charset="0"/>
                        <a:ea typeface="Calibri"/>
                        <a:cs typeface="Arial" pitchFamily="34" charset="0"/>
                      </a:endParaRPr>
                    </a:p>
                    <a:p>
                      <a:pPr>
                        <a:lnSpc>
                          <a:spcPct val="115000"/>
                        </a:lnSpc>
                        <a:spcAft>
                          <a:spcPts val="0"/>
                        </a:spcAft>
                      </a:pPr>
                      <a:endParaRPr lang="es-ES" sz="1000" dirty="0">
                        <a:effectLst/>
                        <a:latin typeface="Arial" pitchFamily="34" charset="0"/>
                        <a:ea typeface="Calibri"/>
                        <a:cs typeface="Arial" pitchFamily="34" charset="0"/>
                      </a:endParaRPr>
                    </a:p>
                  </a:txBody>
                  <a:tcPr marL="46729" marR="46729" marT="0" marB="0"/>
                </a:tc>
                <a:tc>
                  <a:txBody>
                    <a:bodyPr/>
                    <a:lstStyle/>
                    <a:p>
                      <a:r>
                        <a:rPr lang="es-ES" sz="1050" b="0" i="0" u="sng" kern="1200" dirty="0" smtClean="0">
                          <a:solidFill>
                            <a:schemeClr val="tx1"/>
                          </a:solidFill>
                          <a:effectLst/>
                          <a:latin typeface="Arial" pitchFamily="34" charset="0"/>
                          <a:ea typeface="+mn-ea"/>
                          <a:cs typeface="Arial" pitchFamily="34" charset="0"/>
                        </a:rPr>
                        <a:t>Economista</a:t>
                      </a:r>
                    </a:p>
                    <a:p>
                      <a:r>
                        <a:rPr lang="es-ES" sz="1050" b="0" i="0" u="sng" kern="1200" dirty="0" smtClean="0">
                          <a:solidFill>
                            <a:schemeClr val="tx1"/>
                          </a:solidFill>
                          <a:effectLst/>
                          <a:latin typeface="Arial" pitchFamily="34" charset="0"/>
                          <a:ea typeface="+mn-ea"/>
                          <a:cs typeface="Arial" pitchFamily="34" charset="0"/>
                        </a:rPr>
                        <a:t>Exposiciones científicas </a:t>
                      </a:r>
                    </a:p>
                    <a:p>
                      <a:r>
                        <a:rPr lang="es-ES" sz="1050" b="0" i="0" u="sng" kern="1200" dirty="0" smtClean="0">
                          <a:solidFill>
                            <a:schemeClr val="tx1"/>
                          </a:solidFill>
                          <a:effectLst/>
                          <a:latin typeface="Arial" pitchFamily="34" charset="0"/>
                          <a:ea typeface="+mn-ea"/>
                          <a:cs typeface="Arial" pitchFamily="34" charset="0"/>
                        </a:rPr>
                        <a:t>Argumentación académica</a:t>
                      </a:r>
                    </a:p>
                    <a:p>
                      <a:pPr>
                        <a:lnSpc>
                          <a:spcPct val="115000"/>
                        </a:lnSpc>
                        <a:spcAft>
                          <a:spcPts val="0"/>
                        </a:spcAft>
                      </a:pPr>
                      <a:endParaRPr lang="es-ES" sz="1000" dirty="0">
                        <a:effectLst/>
                        <a:latin typeface="Arial" pitchFamily="34" charset="0"/>
                        <a:ea typeface="Calibri"/>
                        <a:cs typeface="Arial" pitchFamily="34" charset="0"/>
                      </a:endParaRPr>
                    </a:p>
                  </a:txBody>
                  <a:tcPr marL="46729" marR="46729" marT="0" marB="0"/>
                </a:tc>
              </a:tr>
            </a:tbl>
          </a:graphicData>
        </a:graphic>
      </p:graphicFrame>
    </p:spTree>
    <p:extLst>
      <p:ext uri="{BB962C8B-B14F-4D97-AF65-F5344CB8AC3E}">
        <p14:creationId xmlns:p14="http://schemas.microsoft.com/office/powerpoint/2010/main" val="32263766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extLst>
              <p:ext uri="{D42A27DB-BD31-4B8C-83A1-F6EECF244321}">
                <p14:modId xmlns:p14="http://schemas.microsoft.com/office/powerpoint/2010/main" val="354820724"/>
              </p:ext>
            </p:extLst>
          </p:nvPr>
        </p:nvGraphicFramePr>
        <p:xfrm>
          <a:off x="179512" y="193577"/>
          <a:ext cx="8856984" cy="6138917"/>
        </p:xfrm>
        <a:graphic>
          <a:graphicData uri="http://schemas.openxmlformats.org/drawingml/2006/table">
            <a:tbl>
              <a:tblPr firstRow="1" firstCol="1" bandRow="1">
                <a:tableStyleId>{5940675A-B579-460E-94D1-54222C63F5DA}</a:tableStyleId>
              </a:tblPr>
              <a:tblGrid>
                <a:gridCol w="1512168"/>
                <a:gridCol w="2338183"/>
                <a:gridCol w="1545620"/>
                <a:gridCol w="2092861"/>
                <a:gridCol w="1368152"/>
              </a:tblGrid>
              <a:tr h="249278">
                <a:tc>
                  <a:txBody>
                    <a:bodyPr/>
                    <a:lstStyle/>
                    <a:p>
                      <a:pPr algn="ctr">
                        <a:lnSpc>
                          <a:spcPct val="115000"/>
                        </a:lnSpc>
                        <a:spcAft>
                          <a:spcPts val="0"/>
                        </a:spcAft>
                      </a:pPr>
                      <a:r>
                        <a:rPr lang="es-ES" sz="1400" b="1" dirty="0" smtClean="0">
                          <a:effectLst/>
                        </a:rPr>
                        <a:t>Referente Bibliográfico</a:t>
                      </a:r>
                      <a:endParaRPr lang="es-ES" sz="1400" b="1" dirty="0">
                        <a:effectLst/>
                        <a:latin typeface="Calibri"/>
                        <a:ea typeface="Calibri"/>
                        <a:cs typeface="Times New Roman"/>
                      </a:endParaRPr>
                    </a:p>
                  </a:txBody>
                  <a:tcPr marL="59490" marR="59490" marT="0" marB="0"/>
                </a:tc>
                <a:tc>
                  <a:txBody>
                    <a:bodyPr/>
                    <a:lstStyle/>
                    <a:p>
                      <a:pPr algn="ctr">
                        <a:lnSpc>
                          <a:spcPct val="115000"/>
                        </a:lnSpc>
                        <a:spcAft>
                          <a:spcPts val="0"/>
                        </a:spcAft>
                      </a:pPr>
                      <a:r>
                        <a:rPr lang="es-ES" sz="1400" b="1">
                          <a:effectLst/>
                        </a:rPr>
                        <a:t>Características</a:t>
                      </a:r>
                      <a:endParaRPr lang="es-ES" sz="1400" b="1">
                        <a:effectLst/>
                        <a:latin typeface="Calibri"/>
                        <a:ea typeface="Calibri"/>
                        <a:cs typeface="Times New Roman"/>
                      </a:endParaRPr>
                    </a:p>
                  </a:txBody>
                  <a:tcPr marL="59490" marR="59490" marT="0" marB="0"/>
                </a:tc>
                <a:tc>
                  <a:txBody>
                    <a:bodyPr/>
                    <a:lstStyle/>
                    <a:p>
                      <a:pPr algn="ctr">
                        <a:lnSpc>
                          <a:spcPct val="115000"/>
                        </a:lnSpc>
                        <a:spcAft>
                          <a:spcPts val="0"/>
                        </a:spcAft>
                      </a:pPr>
                      <a:r>
                        <a:rPr lang="es-ES" sz="1400" b="1">
                          <a:effectLst/>
                        </a:rPr>
                        <a:t>Función </a:t>
                      </a:r>
                      <a:endParaRPr lang="es-ES" sz="1400" b="1">
                        <a:effectLst/>
                        <a:latin typeface="Calibri"/>
                        <a:ea typeface="Calibri"/>
                        <a:cs typeface="Times New Roman"/>
                      </a:endParaRPr>
                    </a:p>
                  </a:txBody>
                  <a:tcPr marL="59490" marR="59490" marT="0" marB="0"/>
                </a:tc>
                <a:tc>
                  <a:txBody>
                    <a:bodyPr/>
                    <a:lstStyle/>
                    <a:p>
                      <a:pPr algn="ctr">
                        <a:lnSpc>
                          <a:spcPct val="115000"/>
                        </a:lnSpc>
                        <a:spcAft>
                          <a:spcPts val="0"/>
                        </a:spcAft>
                      </a:pPr>
                      <a:r>
                        <a:rPr lang="es-ES" sz="1400" b="1" dirty="0">
                          <a:effectLst/>
                        </a:rPr>
                        <a:t>Estructura</a:t>
                      </a:r>
                      <a:endParaRPr lang="es-ES" sz="1400" b="1" dirty="0">
                        <a:effectLst/>
                        <a:latin typeface="Calibri"/>
                        <a:ea typeface="Calibri"/>
                        <a:cs typeface="Times New Roman"/>
                      </a:endParaRPr>
                    </a:p>
                  </a:txBody>
                  <a:tcPr marL="59490" marR="59490" marT="0" marB="0"/>
                </a:tc>
                <a:tc>
                  <a:txBody>
                    <a:bodyPr/>
                    <a:lstStyle/>
                    <a:p>
                      <a:pPr algn="ctr">
                        <a:lnSpc>
                          <a:spcPct val="115000"/>
                        </a:lnSpc>
                        <a:spcAft>
                          <a:spcPts val="0"/>
                        </a:spcAft>
                      </a:pPr>
                      <a:r>
                        <a:rPr lang="es-ES" sz="1400" b="1" dirty="0">
                          <a:effectLst/>
                        </a:rPr>
                        <a:t>Tipo </a:t>
                      </a:r>
                      <a:endParaRPr lang="es-ES" sz="1400" b="1" dirty="0">
                        <a:effectLst/>
                        <a:latin typeface="Calibri"/>
                        <a:ea typeface="Calibri"/>
                        <a:cs typeface="Times New Roman"/>
                      </a:endParaRPr>
                    </a:p>
                  </a:txBody>
                  <a:tcPr marL="59490" marR="59490" marT="0" marB="0"/>
                </a:tc>
              </a:tr>
              <a:tr h="897913">
                <a:tc>
                  <a:txBody>
                    <a:bodyPr/>
                    <a:lstStyle/>
                    <a:p>
                      <a:pPr>
                        <a:lnSpc>
                          <a:spcPct val="115000"/>
                        </a:lnSpc>
                        <a:spcAft>
                          <a:spcPts val="0"/>
                        </a:spcAft>
                      </a:pPr>
                      <a:r>
                        <a:rPr lang="es-ES" sz="1000" dirty="0">
                          <a:effectLst/>
                          <a:latin typeface="Arial" pitchFamily="34" charset="0"/>
                          <a:cs typeface="Arial" pitchFamily="34" charset="0"/>
                        </a:rPr>
                        <a:t>ABSTRACT</a:t>
                      </a:r>
                      <a:endParaRPr lang="es-ES" sz="1000" dirty="0">
                        <a:effectLst/>
                        <a:latin typeface="Arial" pitchFamily="34" charset="0"/>
                        <a:ea typeface="Calibri"/>
                        <a:cs typeface="Arial" pitchFamily="34" charset="0"/>
                      </a:endParaRPr>
                    </a:p>
                  </a:txBody>
                  <a:tcPr marL="59490" marR="59490" marT="0" marB="0"/>
                </a:tc>
                <a:tc>
                  <a:txBody>
                    <a:bodyPr/>
                    <a:lstStyle/>
                    <a:p>
                      <a:pPr>
                        <a:lnSpc>
                          <a:spcPct val="115000"/>
                        </a:lnSpc>
                        <a:spcAft>
                          <a:spcPts val="0"/>
                        </a:spcAft>
                      </a:pPr>
                      <a:r>
                        <a:rPr lang="es-ES" sz="1000" dirty="0">
                          <a:effectLst/>
                          <a:latin typeface="Arial" pitchFamily="34" charset="0"/>
                          <a:cs typeface="Arial" pitchFamily="34" charset="0"/>
                        </a:rPr>
                        <a:t>Tienen entre 200 y 600 palabras, según el tipo de texto al que aludan y su función específica</a:t>
                      </a:r>
                      <a:endParaRPr lang="es-ES" sz="1000" dirty="0">
                        <a:effectLst/>
                        <a:latin typeface="Arial" pitchFamily="34" charset="0"/>
                        <a:ea typeface="Calibri"/>
                        <a:cs typeface="Arial" pitchFamily="34" charset="0"/>
                      </a:endParaRPr>
                    </a:p>
                  </a:txBody>
                  <a:tcPr marL="59490" marR="59490" marT="0" marB="0"/>
                </a:tc>
                <a:tc>
                  <a:txBody>
                    <a:bodyPr/>
                    <a:lstStyle/>
                    <a:p>
                      <a:pPr>
                        <a:lnSpc>
                          <a:spcPct val="115000"/>
                        </a:lnSpc>
                        <a:spcAft>
                          <a:spcPts val="0"/>
                        </a:spcAft>
                      </a:pPr>
                      <a:r>
                        <a:rPr lang="es-ES" sz="1000" dirty="0">
                          <a:effectLst/>
                          <a:latin typeface="Arial" pitchFamily="34" charset="0"/>
                          <a:cs typeface="Arial" pitchFamily="34" charset="0"/>
                        </a:rPr>
                        <a:t>Sintetizar textos, (artículos y eventos académicos)</a:t>
                      </a:r>
                      <a:endParaRPr lang="es-ES" sz="1000" dirty="0">
                        <a:effectLst/>
                        <a:latin typeface="Arial" pitchFamily="34" charset="0"/>
                        <a:ea typeface="Calibri"/>
                        <a:cs typeface="Arial" pitchFamily="34" charset="0"/>
                      </a:endParaRPr>
                    </a:p>
                  </a:txBody>
                  <a:tcPr marL="59490" marR="59490" marT="0" marB="0"/>
                </a:tc>
                <a:tc>
                  <a:txBody>
                    <a:bodyPr/>
                    <a:lstStyle/>
                    <a:p>
                      <a:pPr>
                        <a:lnSpc>
                          <a:spcPct val="115000"/>
                        </a:lnSpc>
                        <a:spcAft>
                          <a:spcPts val="0"/>
                        </a:spcAft>
                      </a:pPr>
                      <a:r>
                        <a:rPr lang="es-ES" sz="1000" dirty="0">
                          <a:effectLst/>
                          <a:latin typeface="Arial" pitchFamily="34" charset="0"/>
                          <a:cs typeface="Arial" pitchFamily="34" charset="0"/>
                        </a:rPr>
                        <a:t>a. Introducción,</a:t>
                      </a:r>
                    </a:p>
                    <a:p>
                      <a:pPr>
                        <a:lnSpc>
                          <a:spcPct val="115000"/>
                        </a:lnSpc>
                        <a:spcAft>
                          <a:spcPts val="0"/>
                        </a:spcAft>
                      </a:pPr>
                      <a:r>
                        <a:rPr lang="es-ES" sz="1000" dirty="0">
                          <a:effectLst/>
                          <a:latin typeface="Arial" pitchFamily="34" charset="0"/>
                          <a:cs typeface="Arial" pitchFamily="34" charset="0"/>
                        </a:rPr>
                        <a:t> b. Objetivos o propósito,</a:t>
                      </a:r>
                    </a:p>
                    <a:p>
                      <a:pPr>
                        <a:lnSpc>
                          <a:spcPct val="115000"/>
                        </a:lnSpc>
                        <a:spcAft>
                          <a:spcPts val="0"/>
                        </a:spcAft>
                      </a:pPr>
                      <a:r>
                        <a:rPr lang="es-ES" sz="1000" dirty="0">
                          <a:effectLst/>
                          <a:latin typeface="Arial" pitchFamily="34" charset="0"/>
                          <a:cs typeface="Arial" pitchFamily="34" charset="0"/>
                        </a:rPr>
                        <a:t> c. Metodología,</a:t>
                      </a:r>
                    </a:p>
                    <a:p>
                      <a:pPr>
                        <a:lnSpc>
                          <a:spcPct val="115000"/>
                        </a:lnSpc>
                        <a:spcAft>
                          <a:spcPts val="0"/>
                        </a:spcAft>
                      </a:pPr>
                      <a:r>
                        <a:rPr lang="es-ES" sz="1000" dirty="0">
                          <a:effectLst/>
                          <a:latin typeface="Arial" pitchFamily="34" charset="0"/>
                          <a:cs typeface="Arial" pitchFamily="34" charset="0"/>
                        </a:rPr>
                        <a:t> d. Resultados,</a:t>
                      </a:r>
                    </a:p>
                    <a:p>
                      <a:pPr>
                        <a:lnSpc>
                          <a:spcPct val="115000"/>
                        </a:lnSpc>
                        <a:spcAft>
                          <a:spcPts val="0"/>
                        </a:spcAft>
                      </a:pPr>
                      <a:r>
                        <a:rPr lang="es-ES" sz="1000" dirty="0">
                          <a:effectLst/>
                          <a:latin typeface="Arial" pitchFamily="34" charset="0"/>
                          <a:cs typeface="Arial" pitchFamily="34" charset="0"/>
                        </a:rPr>
                        <a:t> e. Conclusiones.</a:t>
                      </a:r>
                      <a:endParaRPr lang="es-ES" sz="1000" dirty="0">
                        <a:effectLst/>
                        <a:latin typeface="Arial" pitchFamily="34" charset="0"/>
                        <a:ea typeface="Calibri"/>
                        <a:cs typeface="Arial" pitchFamily="34" charset="0"/>
                      </a:endParaRPr>
                    </a:p>
                  </a:txBody>
                  <a:tcPr marL="59490" marR="59490" marT="0" marB="0"/>
                </a:tc>
                <a:tc>
                  <a:txBody>
                    <a:bodyPr/>
                    <a:lstStyle/>
                    <a:p>
                      <a:pPr>
                        <a:lnSpc>
                          <a:spcPct val="115000"/>
                        </a:lnSpc>
                        <a:spcAft>
                          <a:spcPts val="0"/>
                        </a:spcAft>
                      </a:pPr>
                      <a:r>
                        <a:rPr lang="es-ES" sz="1000" dirty="0" smtClean="0">
                          <a:effectLst/>
                          <a:latin typeface="Arial" pitchFamily="34" charset="0"/>
                          <a:cs typeface="Arial" pitchFamily="34" charset="0"/>
                        </a:rPr>
                        <a:t>Representativo</a:t>
                      </a:r>
                      <a:endParaRPr lang="es-ES" sz="1000" dirty="0">
                        <a:effectLst/>
                        <a:latin typeface="Arial" pitchFamily="34" charset="0"/>
                        <a:cs typeface="Arial" pitchFamily="34" charset="0"/>
                      </a:endParaRPr>
                    </a:p>
                    <a:p>
                      <a:pPr>
                        <a:lnSpc>
                          <a:spcPct val="115000"/>
                        </a:lnSpc>
                        <a:spcAft>
                          <a:spcPts val="0"/>
                        </a:spcAft>
                      </a:pPr>
                      <a:r>
                        <a:rPr lang="es-ES" sz="1000" dirty="0" err="1" smtClean="0">
                          <a:effectLst/>
                          <a:latin typeface="Arial" pitchFamily="34" charset="0"/>
                          <a:cs typeface="Arial" pitchFamily="34" charset="0"/>
                        </a:rPr>
                        <a:t>Presentativo</a:t>
                      </a:r>
                      <a:r>
                        <a:rPr lang="es-ES" sz="1000" dirty="0" smtClean="0">
                          <a:effectLst/>
                          <a:latin typeface="Arial" pitchFamily="34" charset="0"/>
                          <a:cs typeface="Arial" pitchFamily="34" charset="0"/>
                        </a:rPr>
                        <a:t> </a:t>
                      </a:r>
                      <a:endParaRPr lang="es-ES" sz="1000" dirty="0">
                        <a:effectLst/>
                        <a:latin typeface="Arial" pitchFamily="34" charset="0"/>
                        <a:ea typeface="Calibri"/>
                        <a:cs typeface="Arial" pitchFamily="34" charset="0"/>
                      </a:endParaRPr>
                    </a:p>
                  </a:txBody>
                  <a:tcPr marL="59490" marR="59490" marT="0" marB="0"/>
                </a:tc>
              </a:tr>
              <a:tr h="1512168">
                <a:tc>
                  <a:txBody>
                    <a:bodyPr/>
                    <a:lstStyle/>
                    <a:p>
                      <a:pPr>
                        <a:lnSpc>
                          <a:spcPct val="115000"/>
                        </a:lnSpc>
                        <a:spcAft>
                          <a:spcPts val="0"/>
                        </a:spcAft>
                      </a:pPr>
                      <a:r>
                        <a:rPr lang="es-ES" sz="1000">
                          <a:effectLst/>
                          <a:latin typeface="Arial" pitchFamily="34" charset="0"/>
                          <a:cs typeface="Arial" pitchFamily="34" charset="0"/>
                        </a:rPr>
                        <a:t>ARTICULO DE INVESTIGACIÒN O PAPER </a:t>
                      </a:r>
                      <a:endParaRPr lang="es-ES" sz="1000">
                        <a:effectLst/>
                        <a:latin typeface="Arial" pitchFamily="34" charset="0"/>
                        <a:ea typeface="Calibri"/>
                        <a:cs typeface="Arial" pitchFamily="34" charset="0"/>
                      </a:endParaRPr>
                    </a:p>
                  </a:txBody>
                  <a:tcPr marL="59490" marR="59490" marT="0" marB="0"/>
                </a:tc>
                <a:tc>
                  <a:txBody>
                    <a:bodyPr/>
                    <a:lstStyle/>
                    <a:p>
                      <a:pPr>
                        <a:lnSpc>
                          <a:spcPct val="115000"/>
                        </a:lnSpc>
                        <a:spcAft>
                          <a:spcPts val="0"/>
                        </a:spcAft>
                      </a:pPr>
                      <a:r>
                        <a:rPr lang="es-ES" sz="1000" dirty="0">
                          <a:effectLst/>
                          <a:latin typeface="Arial" pitchFamily="34" charset="0"/>
                          <a:cs typeface="Arial" pitchFamily="34" charset="0"/>
                        </a:rPr>
                        <a:t>El artículo de investigación presenta una estructura canónica compuesta por tres apartados.</a:t>
                      </a:r>
                    </a:p>
                    <a:p>
                      <a:pPr>
                        <a:lnSpc>
                          <a:spcPct val="115000"/>
                        </a:lnSpc>
                        <a:spcAft>
                          <a:spcPts val="0"/>
                        </a:spcAft>
                      </a:pPr>
                      <a:r>
                        <a:rPr lang="es-ES" sz="1000" dirty="0">
                          <a:effectLst/>
                          <a:latin typeface="Arial" pitchFamily="34" charset="0"/>
                          <a:cs typeface="Arial" pitchFamily="34" charset="0"/>
                        </a:rPr>
                        <a:t>Sin embargo, dicha estructura sufre pequeñas variaciones según se trate de un trabajo de ciencias humanas y ciencias sociales o de ciencias experimentales.</a:t>
                      </a:r>
                      <a:endParaRPr lang="es-ES" sz="1000" dirty="0">
                        <a:effectLst/>
                        <a:latin typeface="Arial" pitchFamily="34" charset="0"/>
                        <a:ea typeface="Calibri"/>
                        <a:cs typeface="Arial" pitchFamily="34" charset="0"/>
                      </a:endParaRPr>
                    </a:p>
                  </a:txBody>
                  <a:tcPr marL="59490" marR="59490" marT="0" marB="0"/>
                </a:tc>
                <a:tc>
                  <a:txBody>
                    <a:bodyPr/>
                    <a:lstStyle/>
                    <a:p>
                      <a:pPr>
                        <a:lnSpc>
                          <a:spcPct val="115000"/>
                        </a:lnSpc>
                        <a:spcAft>
                          <a:spcPts val="0"/>
                        </a:spcAft>
                      </a:pPr>
                      <a:r>
                        <a:rPr lang="es-ES" sz="1000" dirty="0">
                          <a:effectLst/>
                          <a:latin typeface="Arial" pitchFamily="34" charset="0"/>
                          <a:cs typeface="Arial" pitchFamily="34" charset="0"/>
                        </a:rPr>
                        <a:t>Presentación de resultados de una investigación científica.</a:t>
                      </a:r>
                      <a:endParaRPr lang="es-ES" sz="1000" dirty="0">
                        <a:effectLst/>
                        <a:latin typeface="Arial" pitchFamily="34" charset="0"/>
                        <a:ea typeface="Calibri"/>
                        <a:cs typeface="Arial" pitchFamily="34" charset="0"/>
                      </a:endParaRPr>
                    </a:p>
                  </a:txBody>
                  <a:tcPr marL="59490" marR="59490" marT="0" marB="0"/>
                </a:tc>
                <a:tc>
                  <a:txBody>
                    <a:bodyPr/>
                    <a:lstStyle/>
                    <a:p>
                      <a:pPr marL="228600" indent="-228600">
                        <a:lnSpc>
                          <a:spcPct val="115000"/>
                        </a:lnSpc>
                        <a:spcAft>
                          <a:spcPts val="0"/>
                        </a:spcAft>
                        <a:buFont typeface="+mj-lt"/>
                        <a:buAutoNum type="alphaLcPeriod"/>
                      </a:pPr>
                      <a:r>
                        <a:rPr lang="es-ES" sz="1000" dirty="0" err="1">
                          <a:effectLst/>
                          <a:latin typeface="Arial" pitchFamily="34" charset="0"/>
                          <a:cs typeface="Arial" pitchFamily="34" charset="0"/>
                        </a:rPr>
                        <a:t>Abstract</a:t>
                      </a:r>
                      <a:endParaRPr lang="es-ES" sz="1000" dirty="0">
                        <a:effectLst/>
                        <a:latin typeface="Arial" pitchFamily="34" charset="0"/>
                        <a:cs typeface="Arial" pitchFamily="34" charset="0"/>
                      </a:endParaRPr>
                    </a:p>
                    <a:p>
                      <a:pPr marL="228600" indent="-228600">
                        <a:lnSpc>
                          <a:spcPct val="115000"/>
                        </a:lnSpc>
                        <a:spcAft>
                          <a:spcPts val="0"/>
                        </a:spcAft>
                        <a:buFont typeface="+mj-lt"/>
                        <a:buAutoNum type="alphaLcPeriod"/>
                      </a:pPr>
                      <a:r>
                        <a:rPr lang="es-ES" sz="1000" dirty="0">
                          <a:effectLst/>
                          <a:latin typeface="Arial" pitchFamily="34" charset="0"/>
                          <a:cs typeface="Arial" pitchFamily="34" charset="0"/>
                        </a:rPr>
                        <a:t>Palabras Clave Introducción Desarrollo Conclusiones Agradecimientos Bibliografía</a:t>
                      </a:r>
                      <a:endParaRPr lang="es-ES" sz="1000" dirty="0">
                        <a:effectLst/>
                        <a:latin typeface="Arial" pitchFamily="34" charset="0"/>
                        <a:ea typeface="Calibri"/>
                        <a:cs typeface="Arial" pitchFamily="34" charset="0"/>
                      </a:endParaRPr>
                    </a:p>
                  </a:txBody>
                  <a:tcPr marL="59490" marR="59490" marT="0" marB="0"/>
                </a:tc>
                <a:tc>
                  <a:txBody>
                    <a:bodyPr/>
                    <a:lstStyle/>
                    <a:p>
                      <a:pPr>
                        <a:lnSpc>
                          <a:spcPct val="115000"/>
                        </a:lnSpc>
                        <a:spcAft>
                          <a:spcPts val="0"/>
                        </a:spcAft>
                      </a:pPr>
                      <a:r>
                        <a:rPr lang="es-ES" sz="1000" dirty="0" smtClean="0">
                          <a:effectLst/>
                          <a:latin typeface="Arial" pitchFamily="34" charset="0"/>
                          <a:cs typeface="Arial" pitchFamily="34" charset="0"/>
                        </a:rPr>
                        <a:t>Estructura </a:t>
                      </a:r>
                      <a:r>
                        <a:rPr lang="es-ES" sz="1000" dirty="0">
                          <a:effectLst/>
                          <a:latin typeface="Arial" pitchFamily="34" charset="0"/>
                          <a:cs typeface="Arial" pitchFamily="34" charset="0"/>
                        </a:rPr>
                        <a:t>canónica </a:t>
                      </a:r>
                    </a:p>
                    <a:p>
                      <a:pPr>
                        <a:lnSpc>
                          <a:spcPct val="115000"/>
                        </a:lnSpc>
                        <a:spcAft>
                          <a:spcPts val="0"/>
                        </a:spcAft>
                      </a:pPr>
                      <a:r>
                        <a:rPr lang="es-ES" sz="1000" dirty="0" smtClean="0">
                          <a:effectLst/>
                          <a:latin typeface="Arial" pitchFamily="34" charset="0"/>
                          <a:cs typeface="Arial" pitchFamily="34" charset="0"/>
                        </a:rPr>
                        <a:t>Ciencias </a:t>
                      </a:r>
                      <a:r>
                        <a:rPr lang="es-ES" sz="1000" dirty="0">
                          <a:effectLst/>
                          <a:latin typeface="Arial" pitchFamily="34" charset="0"/>
                          <a:cs typeface="Arial" pitchFamily="34" charset="0"/>
                        </a:rPr>
                        <a:t>experimentales </a:t>
                      </a:r>
                      <a:endParaRPr lang="es-ES" sz="1000" dirty="0">
                        <a:effectLst/>
                        <a:latin typeface="Arial" pitchFamily="34" charset="0"/>
                        <a:ea typeface="Calibri"/>
                        <a:cs typeface="Arial" pitchFamily="34" charset="0"/>
                      </a:endParaRPr>
                    </a:p>
                  </a:txBody>
                  <a:tcPr marL="59490" marR="59490" marT="0" marB="0"/>
                </a:tc>
              </a:tr>
              <a:tr h="792088">
                <a:tc>
                  <a:txBody>
                    <a:bodyPr/>
                    <a:lstStyle/>
                    <a:p>
                      <a:pPr>
                        <a:lnSpc>
                          <a:spcPct val="115000"/>
                        </a:lnSpc>
                        <a:spcAft>
                          <a:spcPts val="0"/>
                        </a:spcAft>
                      </a:pPr>
                      <a:r>
                        <a:rPr lang="es-ES" sz="1000" dirty="0">
                          <a:effectLst/>
                          <a:latin typeface="Arial" pitchFamily="34" charset="0"/>
                          <a:cs typeface="Arial" pitchFamily="34" charset="0"/>
                        </a:rPr>
                        <a:t>INFORME DE ESTADO DEL ARTE O ANTECEDENTES DE LA CUESTIÒN </a:t>
                      </a:r>
                      <a:endParaRPr lang="es-ES" sz="1000" dirty="0">
                        <a:effectLst/>
                        <a:latin typeface="Arial" pitchFamily="34" charset="0"/>
                        <a:ea typeface="Calibri"/>
                        <a:cs typeface="Arial" pitchFamily="34" charset="0"/>
                      </a:endParaRPr>
                    </a:p>
                  </a:txBody>
                  <a:tcPr marL="59490" marR="59490" marT="0" marB="0"/>
                </a:tc>
                <a:tc>
                  <a:txBody>
                    <a:bodyPr/>
                    <a:lstStyle/>
                    <a:p>
                      <a:pPr>
                        <a:lnSpc>
                          <a:spcPct val="115000"/>
                        </a:lnSpc>
                        <a:spcAft>
                          <a:spcPts val="0"/>
                        </a:spcAft>
                      </a:pPr>
                      <a:r>
                        <a:rPr lang="es-ES" sz="1000">
                          <a:effectLst/>
                          <a:latin typeface="Arial" pitchFamily="34" charset="0"/>
                          <a:cs typeface="Arial" pitchFamily="34" charset="0"/>
                        </a:rPr>
                        <a:t>Reporta los resultados de un proceso de búsqueda de antecedentes sobre un tema seleccionado</a:t>
                      </a:r>
                      <a:endParaRPr lang="es-ES" sz="1000">
                        <a:effectLst/>
                        <a:latin typeface="Arial" pitchFamily="34" charset="0"/>
                        <a:ea typeface="Calibri"/>
                        <a:cs typeface="Arial" pitchFamily="34" charset="0"/>
                      </a:endParaRPr>
                    </a:p>
                  </a:txBody>
                  <a:tcPr marL="59490" marR="59490" marT="0" marB="0"/>
                </a:tc>
                <a:tc>
                  <a:txBody>
                    <a:bodyPr/>
                    <a:lstStyle/>
                    <a:p>
                      <a:pPr>
                        <a:lnSpc>
                          <a:spcPct val="115000"/>
                        </a:lnSpc>
                        <a:spcAft>
                          <a:spcPts val="0"/>
                        </a:spcAft>
                      </a:pPr>
                      <a:r>
                        <a:rPr lang="es-ES" sz="1000">
                          <a:effectLst/>
                          <a:latin typeface="Arial" pitchFamily="34" charset="0"/>
                          <a:cs typeface="Arial" pitchFamily="34" charset="0"/>
                        </a:rPr>
                        <a:t>Comunicar información para ser evaluada o analizada por otros</a:t>
                      </a:r>
                      <a:endParaRPr lang="es-ES" sz="1000">
                        <a:effectLst/>
                        <a:latin typeface="Arial" pitchFamily="34" charset="0"/>
                        <a:ea typeface="Calibri"/>
                        <a:cs typeface="Arial" pitchFamily="34" charset="0"/>
                      </a:endParaRPr>
                    </a:p>
                  </a:txBody>
                  <a:tcPr marL="59490" marR="59490" marT="0" marB="0"/>
                </a:tc>
                <a:tc>
                  <a:txBody>
                    <a:bodyPr/>
                    <a:lstStyle/>
                    <a:p>
                      <a:pPr marL="228600" indent="-228600">
                        <a:lnSpc>
                          <a:spcPct val="115000"/>
                        </a:lnSpc>
                        <a:spcAft>
                          <a:spcPts val="0"/>
                        </a:spcAft>
                        <a:buFont typeface="+mj-lt"/>
                        <a:buAutoNum type="alphaLcPeriod"/>
                      </a:pPr>
                      <a:r>
                        <a:rPr lang="es-ES" sz="1000" dirty="0">
                          <a:effectLst/>
                          <a:latin typeface="Arial" pitchFamily="34" charset="0"/>
                          <a:cs typeface="Arial" pitchFamily="34" charset="0"/>
                        </a:rPr>
                        <a:t>Estructuración lógica dada por el autor del informe</a:t>
                      </a:r>
                      <a:endParaRPr lang="es-ES" sz="1000" dirty="0">
                        <a:effectLst/>
                        <a:latin typeface="Arial" pitchFamily="34" charset="0"/>
                        <a:ea typeface="Calibri"/>
                        <a:cs typeface="Arial" pitchFamily="34" charset="0"/>
                      </a:endParaRPr>
                    </a:p>
                  </a:txBody>
                  <a:tcPr marL="59490" marR="59490" marT="0" marB="0"/>
                </a:tc>
                <a:tc>
                  <a:txBody>
                    <a:bodyPr/>
                    <a:lstStyle/>
                    <a:p>
                      <a:pPr>
                        <a:lnSpc>
                          <a:spcPct val="115000"/>
                        </a:lnSpc>
                        <a:spcAft>
                          <a:spcPts val="0"/>
                        </a:spcAft>
                      </a:pPr>
                      <a:r>
                        <a:rPr lang="es-ES" sz="1000" dirty="0">
                          <a:effectLst/>
                          <a:latin typeface="Arial" pitchFamily="34" charset="0"/>
                          <a:cs typeface="Arial" pitchFamily="34" charset="0"/>
                        </a:rPr>
                        <a:t>Textual </a:t>
                      </a:r>
                      <a:endParaRPr lang="es-ES" sz="1000" dirty="0">
                        <a:effectLst/>
                        <a:latin typeface="Arial" pitchFamily="34" charset="0"/>
                        <a:ea typeface="Calibri"/>
                        <a:cs typeface="Arial" pitchFamily="34" charset="0"/>
                      </a:endParaRPr>
                    </a:p>
                  </a:txBody>
                  <a:tcPr marL="59490" marR="59490" marT="0" marB="0"/>
                </a:tc>
              </a:tr>
              <a:tr h="792088">
                <a:tc>
                  <a:txBody>
                    <a:bodyPr/>
                    <a:lstStyle/>
                    <a:p>
                      <a:pPr algn="l">
                        <a:lnSpc>
                          <a:spcPct val="115000"/>
                        </a:lnSpc>
                        <a:spcAft>
                          <a:spcPts val="1000"/>
                        </a:spcAft>
                      </a:pPr>
                      <a:r>
                        <a:rPr lang="es-ES" sz="1000" b="0" dirty="0" smtClean="0">
                          <a:effectLst/>
                          <a:latin typeface="Arial" pitchFamily="34" charset="0"/>
                          <a:ea typeface="Calibri"/>
                          <a:cs typeface="Arial" pitchFamily="34" charset="0"/>
                        </a:rPr>
                        <a:t>PROYECTO</a:t>
                      </a:r>
                    </a:p>
                    <a:p>
                      <a:r>
                        <a:rPr lang="es-ES" sz="1000" b="0" dirty="0" smtClean="0">
                          <a:effectLst/>
                          <a:latin typeface="Arial" pitchFamily="34" charset="0"/>
                          <a:ea typeface="Calibri"/>
                          <a:cs typeface="Arial" pitchFamily="34" charset="0"/>
                        </a:rPr>
                        <a:t>DE INVESTIGACIÓN</a:t>
                      </a:r>
                      <a:endParaRPr lang="es-ES" sz="1000" b="0" dirty="0">
                        <a:effectLst/>
                        <a:latin typeface="Arial" pitchFamily="34" charset="0"/>
                        <a:ea typeface="Calibri"/>
                        <a:cs typeface="Arial" pitchFamily="34" charset="0"/>
                      </a:endParaRPr>
                    </a:p>
                  </a:txBody>
                  <a:tcPr marL="59490" marR="59490" marT="0" marB="0"/>
                </a:tc>
                <a:tc>
                  <a:txBody>
                    <a:bodyPr/>
                    <a:lstStyle/>
                    <a:p>
                      <a:pPr>
                        <a:lnSpc>
                          <a:spcPct val="115000"/>
                        </a:lnSpc>
                        <a:spcAft>
                          <a:spcPts val="0"/>
                        </a:spcAft>
                      </a:pPr>
                      <a:r>
                        <a:rPr lang="es-ES" sz="1000" dirty="0">
                          <a:effectLst/>
                          <a:latin typeface="Arial" pitchFamily="34" charset="0"/>
                          <a:ea typeface="Calibri"/>
                          <a:cs typeface="Arial" pitchFamily="34" charset="0"/>
                        </a:rPr>
                        <a:t>El proyecto de investigación es un documento que describe los objetivos, la fundamentación y las acciones a realizar respecto de un proceso de investigación</a:t>
                      </a:r>
                    </a:p>
                  </a:txBody>
                  <a:tcPr marL="68580" marR="68580" marT="0" marB="0"/>
                </a:tc>
                <a:tc>
                  <a:txBody>
                    <a:bodyPr/>
                    <a:lstStyle/>
                    <a:p>
                      <a:pPr>
                        <a:lnSpc>
                          <a:spcPct val="115000"/>
                        </a:lnSpc>
                        <a:spcAft>
                          <a:spcPts val="0"/>
                        </a:spcAft>
                      </a:pPr>
                      <a:r>
                        <a:rPr lang="es-ES" sz="1000" kern="1200" dirty="0" smtClean="0">
                          <a:solidFill>
                            <a:schemeClr val="tx1"/>
                          </a:solidFill>
                          <a:effectLst/>
                          <a:latin typeface="Arial" pitchFamily="34" charset="0"/>
                          <a:ea typeface="+mn-ea"/>
                          <a:cs typeface="Arial" pitchFamily="34" charset="0"/>
                        </a:rPr>
                        <a:t>Describir aquello que es planificado.</a:t>
                      </a:r>
                      <a:endParaRPr lang="es-ES" sz="1000" dirty="0">
                        <a:effectLst/>
                        <a:latin typeface="Arial" pitchFamily="34" charset="0"/>
                        <a:ea typeface="Calibri"/>
                        <a:cs typeface="Arial" pitchFamily="34" charset="0"/>
                      </a:endParaRPr>
                    </a:p>
                  </a:txBody>
                  <a:tcPr marL="59490" marR="59490" marT="0" marB="0"/>
                </a:tc>
                <a:tc>
                  <a:txBody>
                    <a:bodyPr/>
                    <a:lstStyle/>
                    <a:p>
                      <a:pPr marL="228600" lvl="0" indent="-228600">
                        <a:buFont typeface="+mj-lt"/>
                        <a:buAutoNum type="alphaLcPeriod"/>
                      </a:pPr>
                      <a:r>
                        <a:rPr lang="es-ES" sz="1000" kern="1200" dirty="0" smtClean="0">
                          <a:solidFill>
                            <a:schemeClr val="tx1"/>
                          </a:solidFill>
                          <a:effectLst/>
                          <a:latin typeface="Arial" pitchFamily="34" charset="0"/>
                          <a:ea typeface="+mn-ea"/>
                          <a:cs typeface="Arial" pitchFamily="34" charset="0"/>
                        </a:rPr>
                        <a:t>Identificación del proyecto</a:t>
                      </a:r>
                    </a:p>
                    <a:p>
                      <a:pPr marL="228600" lvl="0" indent="-228600">
                        <a:buFont typeface="+mj-lt"/>
                        <a:buAutoNum type="alphaLcPeriod"/>
                      </a:pPr>
                      <a:r>
                        <a:rPr lang="es-ES" sz="1000" kern="1200" dirty="0" smtClean="0">
                          <a:solidFill>
                            <a:schemeClr val="tx1"/>
                          </a:solidFill>
                          <a:effectLst/>
                          <a:latin typeface="Arial" pitchFamily="34" charset="0"/>
                          <a:ea typeface="+mn-ea"/>
                          <a:cs typeface="Arial" pitchFamily="34" charset="0"/>
                        </a:rPr>
                        <a:t>Presentación del problema</a:t>
                      </a:r>
                    </a:p>
                    <a:p>
                      <a:pPr marL="228600" lvl="0" indent="-228600">
                        <a:buFont typeface="+mj-lt"/>
                        <a:buAutoNum type="alphaLcPeriod"/>
                      </a:pPr>
                      <a:r>
                        <a:rPr lang="es-ES" sz="1000" kern="1200" dirty="0" smtClean="0">
                          <a:solidFill>
                            <a:schemeClr val="tx1"/>
                          </a:solidFill>
                          <a:effectLst/>
                          <a:latin typeface="Arial" pitchFamily="34" charset="0"/>
                          <a:ea typeface="+mn-ea"/>
                          <a:cs typeface="Arial" pitchFamily="34" charset="0"/>
                        </a:rPr>
                        <a:t>Estado del arte o antecedentes de la cuestión</a:t>
                      </a:r>
                    </a:p>
                    <a:p>
                      <a:pPr marL="228600" lvl="0" indent="-228600">
                        <a:buFont typeface="+mj-lt"/>
                        <a:buAutoNum type="alphaLcPeriod"/>
                      </a:pPr>
                      <a:r>
                        <a:rPr lang="es-ES" sz="1000" kern="1200" dirty="0" smtClean="0">
                          <a:solidFill>
                            <a:schemeClr val="tx1"/>
                          </a:solidFill>
                          <a:effectLst/>
                          <a:latin typeface="Arial" pitchFamily="34" charset="0"/>
                          <a:ea typeface="+mn-ea"/>
                          <a:cs typeface="Arial" pitchFamily="34" charset="0"/>
                        </a:rPr>
                        <a:t>Justificación del proyecto</a:t>
                      </a:r>
                    </a:p>
                    <a:p>
                      <a:pPr marL="228600" lvl="0" indent="-228600">
                        <a:buFont typeface="+mj-lt"/>
                        <a:buAutoNum type="alphaLcPeriod"/>
                      </a:pPr>
                      <a:r>
                        <a:rPr lang="es-ES" sz="1000" kern="1200" dirty="0" smtClean="0">
                          <a:solidFill>
                            <a:schemeClr val="tx1"/>
                          </a:solidFill>
                          <a:effectLst/>
                          <a:latin typeface="Arial" pitchFamily="34" charset="0"/>
                          <a:ea typeface="+mn-ea"/>
                          <a:cs typeface="Arial" pitchFamily="34" charset="0"/>
                        </a:rPr>
                        <a:t>Marco teórico</a:t>
                      </a:r>
                    </a:p>
                    <a:p>
                      <a:pPr marL="228600" lvl="0" indent="-228600">
                        <a:buFont typeface="+mj-lt"/>
                        <a:buAutoNum type="alphaLcPeriod"/>
                      </a:pPr>
                      <a:r>
                        <a:rPr lang="es-ES" sz="1000" kern="1200" dirty="0" smtClean="0">
                          <a:solidFill>
                            <a:schemeClr val="tx1"/>
                          </a:solidFill>
                          <a:effectLst/>
                          <a:latin typeface="Arial" pitchFamily="34" charset="0"/>
                          <a:ea typeface="+mn-ea"/>
                          <a:cs typeface="Arial" pitchFamily="34" charset="0"/>
                        </a:rPr>
                        <a:t>Objetivos</a:t>
                      </a:r>
                    </a:p>
                    <a:p>
                      <a:pPr marL="285750" indent="-285750">
                        <a:buFont typeface="+mj-lt"/>
                        <a:buAutoNum type="alphaLcPeriod"/>
                      </a:pPr>
                      <a:r>
                        <a:rPr lang="es-ES" sz="1000" kern="1200" dirty="0" smtClean="0">
                          <a:solidFill>
                            <a:schemeClr val="tx1"/>
                          </a:solidFill>
                          <a:effectLst/>
                          <a:latin typeface="Arial" pitchFamily="34" charset="0"/>
                          <a:ea typeface="+mn-ea"/>
                          <a:cs typeface="Arial" pitchFamily="34" charset="0"/>
                        </a:rPr>
                        <a:t>Diseño metodológico </a:t>
                      </a:r>
                      <a:endParaRPr lang="es-ES" sz="1000" dirty="0">
                        <a:effectLst/>
                        <a:latin typeface="Arial" pitchFamily="34" charset="0"/>
                        <a:ea typeface="Calibri"/>
                        <a:cs typeface="Arial" pitchFamily="34" charset="0"/>
                      </a:endParaRPr>
                    </a:p>
                  </a:txBody>
                  <a:tcPr marL="59490" marR="59490" marT="0" marB="0"/>
                </a:tc>
                <a:tc>
                  <a:txBody>
                    <a:bodyPr/>
                    <a:lstStyle/>
                    <a:p>
                      <a:pPr marL="0" lvl="0" indent="0">
                        <a:lnSpc>
                          <a:spcPct val="115000"/>
                        </a:lnSpc>
                        <a:spcAft>
                          <a:spcPts val="0"/>
                        </a:spcAft>
                        <a:buFont typeface="Symbol"/>
                        <a:buNone/>
                      </a:pPr>
                      <a:r>
                        <a:rPr lang="es-ES" sz="1000" dirty="0">
                          <a:effectLst/>
                          <a:latin typeface="Arial" pitchFamily="34" charset="0"/>
                          <a:ea typeface="Calibri"/>
                          <a:cs typeface="Arial" pitchFamily="34" charset="0"/>
                        </a:rPr>
                        <a:t>Expositiva</a:t>
                      </a:r>
                    </a:p>
                    <a:p>
                      <a:pPr marL="0" lvl="0" indent="0">
                        <a:lnSpc>
                          <a:spcPct val="115000"/>
                        </a:lnSpc>
                        <a:spcAft>
                          <a:spcPts val="0"/>
                        </a:spcAft>
                        <a:buFont typeface="Symbol"/>
                        <a:buNone/>
                      </a:pPr>
                      <a:r>
                        <a:rPr lang="es-ES" sz="1000" dirty="0" smtClean="0">
                          <a:effectLst/>
                          <a:latin typeface="Arial" pitchFamily="34" charset="0"/>
                          <a:ea typeface="Calibri"/>
                          <a:cs typeface="Arial" pitchFamily="34" charset="0"/>
                        </a:rPr>
                        <a:t>Argumentativa</a:t>
                      </a:r>
                      <a:endParaRPr lang="es-ES" sz="1000" dirty="0">
                        <a:effectLst/>
                        <a:latin typeface="Arial" pitchFamily="34" charset="0"/>
                        <a:ea typeface="Calibri"/>
                        <a:cs typeface="Arial" pitchFamily="34" charset="0"/>
                      </a:endParaRPr>
                    </a:p>
                  </a:txBody>
                  <a:tcPr marL="68580" marR="68580" marT="0" marB="0"/>
                </a:tc>
              </a:tr>
              <a:tr h="792088">
                <a:tc>
                  <a:txBody>
                    <a:bodyPr/>
                    <a:lstStyle/>
                    <a:p>
                      <a:r>
                        <a:rPr lang="es-ES" sz="1000" b="0" kern="1200" dirty="0" smtClean="0">
                          <a:solidFill>
                            <a:schemeClr val="tx1"/>
                          </a:solidFill>
                          <a:effectLst/>
                          <a:latin typeface="Arial" pitchFamily="34" charset="0"/>
                          <a:ea typeface="+mn-ea"/>
                          <a:cs typeface="Arial" pitchFamily="34" charset="0"/>
                        </a:rPr>
                        <a:t>RESUMEN</a:t>
                      </a:r>
                      <a:endParaRPr lang="es-ES" sz="1000" b="0" dirty="0">
                        <a:effectLst/>
                        <a:latin typeface="Arial" pitchFamily="34" charset="0"/>
                        <a:ea typeface="Calibri"/>
                        <a:cs typeface="Arial" pitchFamily="34" charset="0"/>
                      </a:endParaRPr>
                    </a:p>
                  </a:txBody>
                  <a:tcPr marL="59490" marR="59490" marT="0" marB="0"/>
                </a:tc>
                <a:tc>
                  <a:txBody>
                    <a:bodyPr/>
                    <a:lstStyle/>
                    <a:p>
                      <a:pPr>
                        <a:lnSpc>
                          <a:spcPct val="115000"/>
                        </a:lnSpc>
                        <a:spcAft>
                          <a:spcPts val="0"/>
                        </a:spcAft>
                      </a:pPr>
                      <a:r>
                        <a:rPr lang="es-ES" sz="1000" dirty="0" smtClean="0">
                          <a:effectLst/>
                          <a:latin typeface="Arial" pitchFamily="34" charset="0"/>
                          <a:ea typeface="Calibri"/>
                          <a:cs typeface="Arial" pitchFamily="34" charset="0"/>
                        </a:rPr>
                        <a:t>Es el tipo textual utilizado cuando se presentan las ideas de otros autores ya sea para incluirlas dentro de un escrito mayor o con fines de estudio</a:t>
                      </a:r>
                      <a:endParaRPr lang="es-ES" sz="1000" dirty="0">
                        <a:effectLst/>
                        <a:latin typeface="Arial" pitchFamily="34" charset="0"/>
                        <a:ea typeface="Calibri"/>
                        <a:cs typeface="Arial" pitchFamily="34" charset="0"/>
                      </a:endParaRPr>
                    </a:p>
                  </a:txBody>
                  <a:tcPr marL="68580" marR="68580" marT="0" marB="0"/>
                </a:tc>
                <a:tc>
                  <a:txBody>
                    <a:bodyPr/>
                    <a:lstStyle/>
                    <a:p>
                      <a:pPr>
                        <a:lnSpc>
                          <a:spcPct val="115000"/>
                        </a:lnSpc>
                        <a:spcAft>
                          <a:spcPts val="0"/>
                        </a:spcAft>
                      </a:pPr>
                      <a:r>
                        <a:rPr lang="es-ES" sz="1000" dirty="0" smtClean="0">
                          <a:effectLst/>
                          <a:latin typeface="Arial" pitchFamily="34" charset="0"/>
                          <a:ea typeface="Calibri"/>
                          <a:cs typeface="Arial" pitchFamily="34" charset="0"/>
                        </a:rPr>
                        <a:t>Implica la reelaboración del contenido, siguiendo la estructura dada por el autor del original pero expresado con el vocabulario del autor del resumen</a:t>
                      </a:r>
                      <a:endParaRPr lang="es-ES" sz="1000" dirty="0">
                        <a:effectLst/>
                        <a:latin typeface="Arial" pitchFamily="34" charset="0"/>
                        <a:ea typeface="Calibri"/>
                        <a:cs typeface="Arial" pitchFamily="34" charset="0"/>
                      </a:endParaRPr>
                    </a:p>
                  </a:txBody>
                  <a:tcPr marL="59490" marR="59490" marT="0" marB="0"/>
                </a:tc>
                <a:tc>
                  <a:txBody>
                    <a:bodyPr/>
                    <a:lstStyle/>
                    <a:p>
                      <a:pPr marL="285750" indent="-285750">
                        <a:buFont typeface="+mj-lt"/>
                        <a:buAutoNum type="alphaLcPeriod"/>
                      </a:pPr>
                      <a:r>
                        <a:rPr lang="es-ES" sz="1000" dirty="0" smtClean="0">
                          <a:effectLst/>
                          <a:latin typeface="Arial" pitchFamily="34" charset="0"/>
                          <a:ea typeface="Calibri"/>
                          <a:cs typeface="Arial" pitchFamily="34" charset="0"/>
                        </a:rPr>
                        <a:t>La extensión del resumen depende tanto de la extensión del texto original como del objetivo que persiga el autor del resumen y de las posibles indicaciones que haya recibido para hacerlo.</a:t>
                      </a:r>
                      <a:endParaRPr lang="es-ES" sz="1000" dirty="0">
                        <a:effectLst/>
                        <a:latin typeface="Arial" pitchFamily="34" charset="0"/>
                        <a:ea typeface="Calibri"/>
                        <a:cs typeface="Arial" pitchFamily="34" charset="0"/>
                      </a:endParaRPr>
                    </a:p>
                  </a:txBody>
                  <a:tcPr marL="59490" marR="59490" marT="0" marB="0"/>
                </a:tc>
                <a:tc>
                  <a:txBody>
                    <a:bodyPr/>
                    <a:lstStyle/>
                    <a:p>
                      <a:pPr>
                        <a:lnSpc>
                          <a:spcPct val="115000"/>
                        </a:lnSpc>
                        <a:spcAft>
                          <a:spcPts val="0"/>
                        </a:spcAft>
                      </a:pPr>
                      <a:r>
                        <a:rPr lang="es-ES" sz="1000" dirty="0" smtClean="0">
                          <a:effectLst/>
                          <a:latin typeface="Arial" pitchFamily="34" charset="0"/>
                          <a:ea typeface="Calibri"/>
                          <a:cs typeface="Arial" pitchFamily="34" charset="0"/>
                        </a:rPr>
                        <a:t>Descriptiva</a:t>
                      </a:r>
                    </a:p>
                    <a:p>
                      <a:r>
                        <a:rPr lang="es-ES" sz="1000" dirty="0" smtClean="0">
                          <a:effectLst/>
                          <a:latin typeface="Arial" pitchFamily="34" charset="0"/>
                          <a:ea typeface="Calibri"/>
                          <a:cs typeface="Arial" pitchFamily="34" charset="0"/>
                        </a:rPr>
                        <a:t>expositiva</a:t>
                      </a:r>
                      <a:endParaRPr lang="es-ES" sz="1000" dirty="0">
                        <a:effectLst/>
                        <a:latin typeface="Arial" pitchFamily="34" charset="0"/>
                        <a:ea typeface="Calibri"/>
                        <a:cs typeface="Arial" pitchFamily="34" charset="0"/>
                      </a:endParaRPr>
                    </a:p>
                  </a:txBody>
                  <a:tcPr marL="68580" marR="68580" marT="0" marB="0"/>
                </a:tc>
              </a:tr>
            </a:tbl>
          </a:graphicData>
        </a:graphic>
      </p:graphicFrame>
    </p:spTree>
    <p:extLst>
      <p:ext uri="{BB962C8B-B14F-4D97-AF65-F5344CB8AC3E}">
        <p14:creationId xmlns:p14="http://schemas.microsoft.com/office/powerpoint/2010/main" val="3393481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extLst>
              <p:ext uri="{D42A27DB-BD31-4B8C-83A1-F6EECF244321}">
                <p14:modId xmlns:p14="http://schemas.microsoft.com/office/powerpoint/2010/main" val="644350421"/>
              </p:ext>
            </p:extLst>
          </p:nvPr>
        </p:nvGraphicFramePr>
        <p:xfrm>
          <a:off x="179511" y="216003"/>
          <a:ext cx="8784977" cy="3676433"/>
        </p:xfrm>
        <a:graphic>
          <a:graphicData uri="http://schemas.openxmlformats.org/drawingml/2006/table">
            <a:tbl>
              <a:tblPr firstRow="1" firstCol="1" bandRow="1">
                <a:tableStyleId>{5940675A-B579-460E-94D1-54222C63F5DA}</a:tableStyleId>
              </a:tblPr>
              <a:tblGrid>
                <a:gridCol w="1356070"/>
                <a:gridCol w="1687991"/>
                <a:gridCol w="1590818"/>
                <a:gridCol w="1876879"/>
                <a:gridCol w="2273219"/>
              </a:tblGrid>
              <a:tr h="342285">
                <a:tc>
                  <a:txBody>
                    <a:bodyPr/>
                    <a:lstStyle/>
                    <a:p>
                      <a:pPr algn="ctr">
                        <a:lnSpc>
                          <a:spcPct val="115000"/>
                        </a:lnSpc>
                        <a:spcAft>
                          <a:spcPts val="0"/>
                        </a:spcAft>
                      </a:pPr>
                      <a:r>
                        <a:rPr lang="es-ES_tradnl" sz="1400" b="1" dirty="0" smtClean="0">
                          <a:effectLst/>
                          <a:latin typeface="Arial" pitchFamily="34" charset="0"/>
                          <a:ea typeface="Calibri"/>
                          <a:cs typeface="Arial" pitchFamily="34" charset="0"/>
                        </a:rPr>
                        <a:t>Referente Bibliográfico </a:t>
                      </a:r>
                      <a:endParaRPr lang="es-ES" sz="1400" b="1" dirty="0">
                        <a:effectLst/>
                        <a:latin typeface="Arial" pitchFamily="34" charset="0"/>
                        <a:ea typeface="Calibri"/>
                        <a:cs typeface="Arial" pitchFamily="34" charset="0"/>
                      </a:endParaRPr>
                    </a:p>
                  </a:txBody>
                  <a:tcPr marL="51936" marR="51936" marT="0" marB="0"/>
                </a:tc>
                <a:tc>
                  <a:txBody>
                    <a:bodyPr/>
                    <a:lstStyle/>
                    <a:p>
                      <a:pPr algn="ctr">
                        <a:lnSpc>
                          <a:spcPct val="115000"/>
                        </a:lnSpc>
                        <a:spcAft>
                          <a:spcPts val="0"/>
                        </a:spcAft>
                      </a:pPr>
                      <a:r>
                        <a:rPr lang="es-ES" sz="1400" b="1" dirty="0">
                          <a:effectLst/>
                          <a:latin typeface="Arial" pitchFamily="34" charset="0"/>
                          <a:cs typeface="Arial" pitchFamily="34" charset="0"/>
                        </a:rPr>
                        <a:t>Características</a:t>
                      </a:r>
                      <a:endParaRPr lang="es-ES" sz="1400" b="1" dirty="0">
                        <a:effectLst/>
                        <a:latin typeface="Arial" pitchFamily="34" charset="0"/>
                        <a:ea typeface="Calibri"/>
                        <a:cs typeface="Arial" pitchFamily="34" charset="0"/>
                      </a:endParaRPr>
                    </a:p>
                  </a:txBody>
                  <a:tcPr marL="51936" marR="51936" marT="0" marB="0"/>
                </a:tc>
                <a:tc>
                  <a:txBody>
                    <a:bodyPr/>
                    <a:lstStyle/>
                    <a:p>
                      <a:pPr algn="ctr">
                        <a:lnSpc>
                          <a:spcPct val="115000"/>
                        </a:lnSpc>
                        <a:spcAft>
                          <a:spcPts val="0"/>
                        </a:spcAft>
                      </a:pPr>
                      <a:r>
                        <a:rPr lang="es-ES" sz="1400" b="1" dirty="0">
                          <a:effectLst/>
                          <a:latin typeface="Arial" pitchFamily="34" charset="0"/>
                          <a:cs typeface="Arial" pitchFamily="34" charset="0"/>
                        </a:rPr>
                        <a:t>Función</a:t>
                      </a:r>
                      <a:endParaRPr lang="es-ES" sz="1400" b="1" dirty="0">
                        <a:effectLst/>
                        <a:latin typeface="Arial" pitchFamily="34" charset="0"/>
                        <a:ea typeface="Calibri"/>
                        <a:cs typeface="Arial" pitchFamily="34" charset="0"/>
                      </a:endParaRPr>
                    </a:p>
                  </a:txBody>
                  <a:tcPr marL="51936" marR="51936" marT="0" marB="0"/>
                </a:tc>
                <a:tc>
                  <a:txBody>
                    <a:bodyPr/>
                    <a:lstStyle/>
                    <a:p>
                      <a:pPr algn="ctr">
                        <a:lnSpc>
                          <a:spcPct val="115000"/>
                        </a:lnSpc>
                        <a:spcAft>
                          <a:spcPts val="0"/>
                        </a:spcAft>
                      </a:pPr>
                      <a:r>
                        <a:rPr lang="es-ES" sz="1400" b="1" dirty="0">
                          <a:effectLst/>
                          <a:latin typeface="Arial" pitchFamily="34" charset="0"/>
                          <a:cs typeface="Arial" pitchFamily="34" charset="0"/>
                        </a:rPr>
                        <a:t>Estructura</a:t>
                      </a:r>
                      <a:endParaRPr lang="es-ES" sz="1400" b="1" dirty="0">
                        <a:effectLst/>
                        <a:latin typeface="Arial" pitchFamily="34" charset="0"/>
                        <a:ea typeface="Calibri"/>
                        <a:cs typeface="Arial" pitchFamily="34" charset="0"/>
                      </a:endParaRPr>
                    </a:p>
                  </a:txBody>
                  <a:tcPr marL="51936" marR="51936" marT="0" marB="0"/>
                </a:tc>
                <a:tc>
                  <a:txBody>
                    <a:bodyPr/>
                    <a:lstStyle/>
                    <a:p>
                      <a:pPr algn="ctr">
                        <a:lnSpc>
                          <a:spcPct val="115000"/>
                        </a:lnSpc>
                        <a:spcAft>
                          <a:spcPts val="0"/>
                        </a:spcAft>
                      </a:pPr>
                      <a:r>
                        <a:rPr lang="es-ES" sz="1400" b="1" dirty="0">
                          <a:effectLst/>
                          <a:latin typeface="Arial" pitchFamily="34" charset="0"/>
                          <a:cs typeface="Arial" pitchFamily="34" charset="0"/>
                        </a:rPr>
                        <a:t>Tipo</a:t>
                      </a:r>
                      <a:endParaRPr lang="es-ES" sz="1400" b="1" dirty="0">
                        <a:effectLst/>
                        <a:latin typeface="Arial" pitchFamily="34" charset="0"/>
                        <a:ea typeface="Calibri"/>
                        <a:cs typeface="Arial" pitchFamily="34" charset="0"/>
                      </a:endParaRPr>
                    </a:p>
                  </a:txBody>
                  <a:tcPr marL="51936" marR="51936" marT="0" marB="0"/>
                </a:tc>
              </a:tr>
              <a:tr h="1159095">
                <a:tc>
                  <a:txBody>
                    <a:bodyPr/>
                    <a:lstStyle/>
                    <a:p>
                      <a:pPr algn="just">
                        <a:lnSpc>
                          <a:spcPct val="115000"/>
                        </a:lnSpc>
                        <a:spcAft>
                          <a:spcPts val="0"/>
                        </a:spcAft>
                      </a:pPr>
                      <a:r>
                        <a:rPr lang="es-ES" sz="1000" dirty="0">
                          <a:effectLst/>
                          <a:latin typeface="Arial" pitchFamily="34" charset="0"/>
                          <a:cs typeface="Arial" pitchFamily="34" charset="0"/>
                        </a:rPr>
                        <a:t>Síntesis temática</a:t>
                      </a:r>
                    </a:p>
                    <a:p>
                      <a:pPr algn="just">
                        <a:lnSpc>
                          <a:spcPct val="115000"/>
                        </a:lnSpc>
                        <a:spcAft>
                          <a:spcPts val="0"/>
                        </a:spcAft>
                      </a:pPr>
                      <a:r>
                        <a:rPr lang="es-ES" sz="1000" dirty="0">
                          <a:effectLst/>
                          <a:latin typeface="Arial" pitchFamily="34" charset="0"/>
                          <a:cs typeface="Arial" pitchFamily="34" charset="0"/>
                        </a:rPr>
                        <a:t> </a:t>
                      </a:r>
                    </a:p>
                    <a:p>
                      <a:pPr algn="just">
                        <a:lnSpc>
                          <a:spcPct val="115000"/>
                        </a:lnSpc>
                        <a:spcAft>
                          <a:spcPts val="0"/>
                        </a:spcAft>
                      </a:pPr>
                      <a:r>
                        <a:rPr lang="es-ES" sz="1000" dirty="0">
                          <a:effectLst/>
                          <a:latin typeface="Arial" pitchFamily="34" charset="0"/>
                          <a:cs typeface="Arial" pitchFamily="34" charset="0"/>
                        </a:rPr>
                        <a:t> </a:t>
                      </a:r>
                      <a:endParaRPr lang="es-ES" sz="1000" dirty="0">
                        <a:effectLst/>
                        <a:latin typeface="Arial" pitchFamily="34" charset="0"/>
                        <a:ea typeface="Calibri"/>
                        <a:cs typeface="Arial" pitchFamily="34" charset="0"/>
                      </a:endParaRPr>
                    </a:p>
                  </a:txBody>
                  <a:tcPr marL="51936" marR="51936" marT="0" marB="0"/>
                </a:tc>
                <a:tc>
                  <a:txBody>
                    <a:bodyPr/>
                    <a:lstStyle/>
                    <a:p>
                      <a:pPr marL="0" lvl="0" indent="0" algn="just">
                        <a:lnSpc>
                          <a:spcPct val="115000"/>
                        </a:lnSpc>
                        <a:spcAft>
                          <a:spcPts val="0"/>
                        </a:spcAft>
                        <a:buFont typeface="Symbol"/>
                        <a:buNone/>
                      </a:pPr>
                      <a:r>
                        <a:rPr lang="es-ES" sz="1000" dirty="0" smtClean="0">
                          <a:effectLst/>
                          <a:latin typeface="Arial" pitchFamily="34" charset="0"/>
                          <a:cs typeface="Arial" pitchFamily="34" charset="0"/>
                        </a:rPr>
                        <a:t>El </a:t>
                      </a:r>
                      <a:r>
                        <a:rPr lang="es-ES" sz="1000" dirty="0">
                          <a:effectLst/>
                          <a:latin typeface="Arial" pitchFamily="34" charset="0"/>
                          <a:cs typeface="Arial" pitchFamily="34" charset="0"/>
                        </a:rPr>
                        <a:t>objeto tratado es un tema de estudio y no sólo un </a:t>
                      </a:r>
                      <a:r>
                        <a:rPr lang="es-ES" sz="1000" dirty="0" smtClean="0">
                          <a:effectLst/>
                          <a:latin typeface="Arial" pitchFamily="34" charset="0"/>
                          <a:cs typeface="Arial" pitchFamily="34" charset="0"/>
                        </a:rPr>
                        <a:t>texto.</a:t>
                      </a:r>
                      <a:endParaRPr lang="es-ES" sz="1000" dirty="0">
                        <a:effectLst/>
                        <a:latin typeface="Arial" pitchFamily="34" charset="0"/>
                        <a:cs typeface="Arial" pitchFamily="34" charset="0"/>
                      </a:endParaRPr>
                    </a:p>
                    <a:p>
                      <a:pPr marL="0" lvl="0" indent="0" algn="just">
                        <a:lnSpc>
                          <a:spcPct val="115000"/>
                        </a:lnSpc>
                        <a:spcAft>
                          <a:spcPts val="0"/>
                        </a:spcAft>
                        <a:buFont typeface="Symbol"/>
                        <a:buNone/>
                      </a:pPr>
                      <a:r>
                        <a:rPr lang="es-ES" sz="1000" dirty="0" smtClean="0">
                          <a:effectLst/>
                          <a:latin typeface="Arial" pitchFamily="34" charset="0"/>
                          <a:cs typeface="Arial" pitchFamily="34" charset="0"/>
                        </a:rPr>
                        <a:t>Consiste </a:t>
                      </a:r>
                      <a:r>
                        <a:rPr lang="es-ES" sz="1000" dirty="0">
                          <a:effectLst/>
                          <a:latin typeface="Arial" pitchFamily="34" charset="0"/>
                          <a:cs typeface="Arial" pitchFamily="34" charset="0"/>
                        </a:rPr>
                        <a:t>en la recapitulación de las ideas principales de uno o más textos</a:t>
                      </a:r>
                    </a:p>
                    <a:p>
                      <a:pPr algn="just">
                        <a:lnSpc>
                          <a:spcPct val="115000"/>
                        </a:lnSpc>
                        <a:spcAft>
                          <a:spcPts val="0"/>
                        </a:spcAft>
                      </a:pPr>
                      <a:r>
                        <a:rPr lang="es-ES" sz="1000" dirty="0">
                          <a:effectLst/>
                          <a:latin typeface="Arial" pitchFamily="34" charset="0"/>
                          <a:cs typeface="Arial" pitchFamily="34" charset="0"/>
                        </a:rPr>
                        <a:t>.</a:t>
                      </a:r>
                      <a:endParaRPr lang="es-ES" sz="1000" dirty="0">
                        <a:effectLst/>
                        <a:latin typeface="Arial" pitchFamily="34" charset="0"/>
                        <a:ea typeface="Calibri"/>
                        <a:cs typeface="Arial" pitchFamily="34" charset="0"/>
                      </a:endParaRPr>
                    </a:p>
                  </a:txBody>
                  <a:tcPr marL="51936" marR="51936" marT="0" marB="0"/>
                </a:tc>
                <a:tc>
                  <a:txBody>
                    <a:bodyPr/>
                    <a:lstStyle/>
                    <a:p>
                      <a:pPr marL="0" lvl="0" indent="0" algn="just">
                        <a:lnSpc>
                          <a:spcPct val="115000"/>
                        </a:lnSpc>
                        <a:spcAft>
                          <a:spcPts val="0"/>
                        </a:spcAft>
                        <a:buFont typeface="Symbol"/>
                        <a:buNone/>
                      </a:pPr>
                      <a:r>
                        <a:rPr lang="es-ES" sz="1000" dirty="0" smtClean="0">
                          <a:effectLst/>
                          <a:latin typeface="Arial" pitchFamily="34" charset="0"/>
                          <a:cs typeface="Arial" pitchFamily="34" charset="0"/>
                        </a:rPr>
                        <a:t>Combinar </a:t>
                      </a:r>
                      <a:r>
                        <a:rPr lang="es-ES" sz="1000" dirty="0">
                          <a:effectLst/>
                          <a:latin typeface="Arial" pitchFamily="34" charset="0"/>
                          <a:cs typeface="Arial" pitchFamily="34" charset="0"/>
                        </a:rPr>
                        <a:t>diferentes elementos para conformar un </a:t>
                      </a:r>
                      <a:r>
                        <a:rPr lang="es-ES" sz="1000" dirty="0" smtClean="0">
                          <a:effectLst/>
                          <a:latin typeface="Arial" pitchFamily="34" charset="0"/>
                          <a:cs typeface="Arial" pitchFamily="34" charset="0"/>
                        </a:rPr>
                        <a:t>todo.</a:t>
                      </a:r>
                    </a:p>
                    <a:p>
                      <a:pPr marL="0" lvl="0" indent="0" algn="just">
                        <a:lnSpc>
                          <a:spcPct val="115000"/>
                        </a:lnSpc>
                        <a:spcAft>
                          <a:spcPts val="0"/>
                        </a:spcAft>
                        <a:buFont typeface="Symbol"/>
                        <a:buNone/>
                      </a:pPr>
                      <a:r>
                        <a:rPr lang="es-ES" sz="1000" dirty="0" smtClean="0">
                          <a:effectLst/>
                          <a:latin typeface="Arial" pitchFamily="34" charset="0"/>
                          <a:cs typeface="Arial" pitchFamily="34" charset="0"/>
                        </a:rPr>
                        <a:t>Exige </a:t>
                      </a:r>
                      <a:r>
                        <a:rPr lang="es-ES" sz="1000" dirty="0">
                          <a:effectLst/>
                          <a:latin typeface="Arial" pitchFamily="34" charset="0"/>
                          <a:cs typeface="Arial" pitchFamily="34" charset="0"/>
                        </a:rPr>
                        <a:t>la incorporación de opiniones y datos de otros textos, y el análisis de todos ellos por parte su autor</a:t>
                      </a:r>
                      <a:endParaRPr lang="es-ES" sz="1000" dirty="0">
                        <a:effectLst/>
                        <a:latin typeface="Arial" pitchFamily="34" charset="0"/>
                        <a:ea typeface="Calibri"/>
                        <a:cs typeface="Arial" pitchFamily="34" charset="0"/>
                      </a:endParaRPr>
                    </a:p>
                  </a:txBody>
                  <a:tcPr marL="51936" marR="51936" marT="0" marB="0"/>
                </a:tc>
                <a:tc>
                  <a:txBody>
                    <a:bodyPr/>
                    <a:lstStyle/>
                    <a:p>
                      <a:pPr marL="457200" indent="0" algn="just">
                        <a:lnSpc>
                          <a:spcPct val="115000"/>
                        </a:lnSpc>
                        <a:spcAft>
                          <a:spcPts val="0"/>
                        </a:spcAft>
                        <a:buFont typeface="+mj-lt"/>
                        <a:buNone/>
                      </a:pPr>
                      <a:r>
                        <a:rPr lang="es-ES" sz="1000" dirty="0">
                          <a:effectLst/>
                          <a:latin typeface="Arial" pitchFamily="34" charset="0"/>
                          <a:cs typeface="Arial" pitchFamily="34" charset="0"/>
                        </a:rPr>
                        <a:t>La síntesis se estructura </a:t>
                      </a:r>
                      <a:r>
                        <a:rPr lang="es-ES" sz="1000" dirty="0" smtClean="0">
                          <a:effectLst/>
                          <a:latin typeface="Arial" pitchFamily="34" charset="0"/>
                          <a:cs typeface="Arial" pitchFamily="34" charset="0"/>
                        </a:rPr>
                        <a:t>según</a:t>
                      </a:r>
                      <a:r>
                        <a:rPr lang="es-ES" sz="1000" baseline="0" dirty="0" smtClean="0">
                          <a:effectLst/>
                          <a:latin typeface="Arial" pitchFamily="34" charset="0"/>
                          <a:cs typeface="Arial" pitchFamily="34" charset="0"/>
                        </a:rPr>
                        <a:t> </a:t>
                      </a:r>
                      <a:r>
                        <a:rPr lang="es-ES" sz="1000" dirty="0" smtClean="0">
                          <a:effectLst/>
                          <a:latin typeface="Arial" pitchFamily="34" charset="0"/>
                          <a:cs typeface="Arial" pitchFamily="34" charset="0"/>
                        </a:rPr>
                        <a:t>subtítulos</a:t>
                      </a:r>
                      <a:endParaRPr lang="es-ES" sz="1000" dirty="0">
                        <a:effectLst/>
                        <a:latin typeface="Arial" pitchFamily="34" charset="0"/>
                        <a:ea typeface="Calibri"/>
                        <a:cs typeface="Arial" pitchFamily="34" charset="0"/>
                      </a:endParaRPr>
                    </a:p>
                  </a:txBody>
                  <a:tcPr marL="51936" marR="51936" marT="0" marB="0"/>
                </a:tc>
                <a:tc>
                  <a:txBody>
                    <a:bodyPr/>
                    <a:lstStyle/>
                    <a:p>
                      <a:pPr marL="342900" lvl="0" indent="-342900" algn="just">
                        <a:lnSpc>
                          <a:spcPct val="115000"/>
                        </a:lnSpc>
                        <a:spcAft>
                          <a:spcPts val="0"/>
                        </a:spcAft>
                        <a:buFont typeface="Symbol"/>
                        <a:buChar char=""/>
                      </a:pPr>
                      <a:r>
                        <a:rPr lang="es-ES" sz="1000" dirty="0">
                          <a:effectLst/>
                          <a:latin typeface="Arial" pitchFamily="34" charset="0"/>
                          <a:cs typeface="Arial" pitchFamily="34" charset="0"/>
                        </a:rPr>
                        <a:t>Expositiva</a:t>
                      </a:r>
                    </a:p>
                    <a:p>
                      <a:pPr marL="342900" lvl="0" indent="-342900" algn="just">
                        <a:lnSpc>
                          <a:spcPct val="115000"/>
                        </a:lnSpc>
                        <a:spcAft>
                          <a:spcPts val="0"/>
                        </a:spcAft>
                        <a:buFont typeface="Symbol"/>
                        <a:buChar char=""/>
                      </a:pPr>
                      <a:r>
                        <a:rPr lang="es-ES" sz="1000" dirty="0">
                          <a:effectLst/>
                          <a:latin typeface="Arial" pitchFamily="34" charset="0"/>
                          <a:cs typeface="Arial" pitchFamily="34" charset="0"/>
                        </a:rPr>
                        <a:t>Argumentativa</a:t>
                      </a:r>
                      <a:endParaRPr lang="es-ES" sz="1000" dirty="0">
                        <a:effectLst/>
                        <a:latin typeface="Arial" pitchFamily="34" charset="0"/>
                        <a:ea typeface="Calibri"/>
                        <a:cs typeface="Arial" pitchFamily="34" charset="0"/>
                      </a:endParaRPr>
                    </a:p>
                  </a:txBody>
                  <a:tcPr marL="51936" marR="51936" marT="0" marB="0"/>
                </a:tc>
              </a:tr>
              <a:tr h="1783625">
                <a:tc>
                  <a:txBody>
                    <a:bodyPr/>
                    <a:lstStyle/>
                    <a:p>
                      <a:pPr algn="just">
                        <a:lnSpc>
                          <a:spcPct val="115000"/>
                        </a:lnSpc>
                        <a:spcAft>
                          <a:spcPts val="0"/>
                        </a:spcAft>
                      </a:pPr>
                      <a:r>
                        <a:rPr lang="es-ES" sz="1000" b="1" dirty="0" smtClean="0">
                          <a:effectLst/>
                          <a:latin typeface="Arial" pitchFamily="34" charset="0"/>
                          <a:ea typeface="Calibri"/>
                          <a:cs typeface="Arial" pitchFamily="34" charset="0"/>
                        </a:rPr>
                        <a:t>Reseña o recensión</a:t>
                      </a:r>
                      <a:endParaRPr lang="es-ES" sz="1000" dirty="0">
                        <a:effectLst/>
                        <a:latin typeface="Arial" pitchFamily="34" charset="0"/>
                        <a:ea typeface="Calibri"/>
                        <a:cs typeface="Arial" pitchFamily="34" charset="0"/>
                      </a:endParaRPr>
                    </a:p>
                  </a:txBody>
                  <a:tcPr marL="51936" marR="51936" marT="0" marB="0"/>
                </a:tc>
                <a:tc>
                  <a:txBody>
                    <a:bodyPr/>
                    <a:lstStyle/>
                    <a:p>
                      <a:pPr>
                        <a:lnSpc>
                          <a:spcPct val="115000"/>
                        </a:lnSpc>
                        <a:spcAft>
                          <a:spcPts val="1000"/>
                        </a:spcAft>
                      </a:pPr>
                      <a:r>
                        <a:rPr lang="es-ES" sz="1000" dirty="0" smtClean="0">
                          <a:effectLst/>
                          <a:latin typeface="Arial" pitchFamily="34" charset="0"/>
                          <a:ea typeface="Calibri"/>
                          <a:cs typeface="Arial" pitchFamily="34" charset="0"/>
                        </a:rPr>
                        <a:t>Documento Científico </a:t>
                      </a:r>
                    </a:p>
                    <a:p>
                      <a:r>
                        <a:rPr lang="es-ES" sz="1000" dirty="0" smtClean="0">
                          <a:effectLst/>
                          <a:latin typeface="Arial" pitchFamily="34" charset="0"/>
                          <a:ea typeface="Calibri"/>
                          <a:cs typeface="Arial" pitchFamily="34" charset="0"/>
                        </a:rPr>
                        <a:t>Acción de “dar noticia en un periódico de una obra literaria o científica, haciendo su crítica o algún comentario sobre ella</a:t>
                      </a:r>
                      <a:endParaRPr lang="es-ES" sz="1000" dirty="0">
                        <a:effectLst/>
                        <a:latin typeface="Arial" pitchFamily="34" charset="0"/>
                        <a:ea typeface="Calibri"/>
                        <a:cs typeface="Arial" pitchFamily="34" charset="0"/>
                      </a:endParaRPr>
                    </a:p>
                  </a:txBody>
                  <a:tcPr marL="51936" marR="51936" marT="0" marB="0"/>
                </a:tc>
                <a:tc>
                  <a:txBody>
                    <a:bodyPr/>
                    <a:lstStyle/>
                    <a:p>
                      <a:pPr marL="0" lvl="0" indent="0" algn="just">
                        <a:lnSpc>
                          <a:spcPct val="115000"/>
                        </a:lnSpc>
                        <a:spcAft>
                          <a:spcPts val="0"/>
                        </a:spcAft>
                        <a:buFont typeface="Symbol"/>
                        <a:buNone/>
                      </a:pPr>
                      <a:r>
                        <a:rPr lang="es-ES" sz="1000" dirty="0" smtClean="0">
                          <a:effectLst/>
                          <a:latin typeface="Arial" pitchFamily="34" charset="0"/>
                          <a:ea typeface="Calibri"/>
                          <a:cs typeface="Arial" pitchFamily="34" charset="0"/>
                        </a:rPr>
                        <a:t>Dar información precisa y breve sobre una obra publicada y dar una opción acerca de ésta.</a:t>
                      </a:r>
                      <a:endParaRPr lang="es-ES" sz="1000" dirty="0">
                        <a:effectLst/>
                        <a:latin typeface="Arial" pitchFamily="34" charset="0"/>
                        <a:ea typeface="Calibri"/>
                        <a:cs typeface="Arial" pitchFamily="34" charset="0"/>
                      </a:endParaRPr>
                    </a:p>
                  </a:txBody>
                  <a:tcPr marL="51936" marR="51936" marT="0" marB="0"/>
                </a:tc>
                <a:tc>
                  <a:txBody>
                    <a:bodyPr/>
                    <a:lstStyle/>
                    <a:p>
                      <a:pPr marL="342900" lvl="0" indent="-342900">
                        <a:lnSpc>
                          <a:spcPct val="115000"/>
                        </a:lnSpc>
                        <a:spcAft>
                          <a:spcPts val="0"/>
                        </a:spcAft>
                        <a:buFont typeface="+mj-lt"/>
                        <a:buAutoNum type="alphaUcPeriod"/>
                      </a:pPr>
                      <a:r>
                        <a:rPr lang="es-ES" sz="1000" dirty="0" smtClean="0">
                          <a:effectLst/>
                          <a:latin typeface="Arial" pitchFamily="34" charset="0"/>
                          <a:ea typeface="Calibri"/>
                          <a:cs typeface="Arial" pitchFamily="34" charset="0"/>
                        </a:rPr>
                        <a:t>Parte inicial</a:t>
                      </a:r>
                    </a:p>
                    <a:p>
                      <a:pPr marL="342900" lvl="0" indent="-342900">
                        <a:lnSpc>
                          <a:spcPct val="115000"/>
                        </a:lnSpc>
                        <a:spcAft>
                          <a:spcPts val="1000"/>
                        </a:spcAft>
                        <a:buFont typeface="+mj-lt"/>
                        <a:buAutoNum type="alphaUcPeriod"/>
                      </a:pPr>
                      <a:r>
                        <a:rPr lang="es-ES" sz="1000" dirty="0" smtClean="0">
                          <a:effectLst/>
                          <a:latin typeface="Arial" pitchFamily="34" charset="0"/>
                          <a:ea typeface="Calibri"/>
                          <a:cs typeface="Arial" pitchFamily="34" charset="0"/>
                        </a:rPr>
                        <a:t>Núcleo textual</a:t>
                      </a:r>
                    </a:p>
                    <a:p>
                      <a:pPr marL="342900" indent="-342900">
                        <a:buFont typeface="+mj-lt"/>
                        <a:buAutoNum type="alphaUcPeriod"/>
                      </a:pPr>
                      <a:r>
                        <a:rPr lang="es-ES" sz="1000" dirty="0" smtClean="0">
                          <a:effectLst/>
                          <a:latin typeface="Arial" pitchFamily="34" charset="0"/>
                          <a:ea typeface="Calibri"/>
                          <a:cs typeface="Arial" pitchFamily="34" charset="0"/>
                        </a:rPr>
                        <a:t>Parte terminal</a:t>
                      </a:r>
                      <a:endParaRPr lang="es-ES" sz="1000" dirty="0">
                        <a:effectLst/>
                        <a:latin typeface="Arial" pitchFamily="34" charset="0"/>
                        <a:ea typeface="Calibri"/>
                        <a:cs typeface="Arial" pitchFamily="34" charset="0"/>
                      </a:endParaRPr>
                    </a:p>
                  </a:txBody>
                  <a:tcPr marL="51936" marR="51936" marT="0" marB="0"/>
                </a:tc>
                <a:tc>
                  <a:txBody>
                    <a:bodyPr/>
                    <a:lstStyle/>
                    <a:p>
                      <a:pPr marL="171450" lvl="0" indent="-171450">
                        <a:lnSpc>
                          <a:spcPct val="115000"/>
                        </a:lnSpc>
                        <a:spcAft>
                          <a:spcPts val="0"/>
                        </a:spcAft>
                        <a:buFont typeface="Arial" pitchFamily="34" charset="0"/>
                        <a:buChar char="•"/>
                      </a:pPr>
                      <a:r>
                        <a:rPr lang="es-ES" sz="1000" dirty="0" smtClean="0">
                          <a:effectLst/>
                          <a:latin typeface="Arial" pitchFamily="34" charset="0"/>
                          <a:ea typeface="Calibri"/>
                          <a:cs typeface="Arial" pitchFamily="34" charset="0"/>
                        </a:rPr>
                        <a:t>Descriptivo</a:t>
                      </a:r>
                    </a:p>
                    <a:p>
                      <a:pPr marL="171450" lvl="0" indent="-171450">
                        <a:lnSpc>
                          <a:spcPct val="115000"/>
                        </a:lnSpc>
                        <a:spcAft>
                          <a:spcPts val="1000"/>
                        </a:spcAft>
                        <a:buFont typeface="Arial" pitchFamily="34" charset="0"/>
                        <a:buChar char="•"/>
                      </a:pPr>
                      <a:r>
                        <a:rPr lang="es-ES" sz="1000" dirty="0" smtClean="0">
                          <a:effectLst/>
                          <a:latin typeface="Arial" pitchFamily="34" charset="0"/>
                          <a:ea typeface="Calibri"/>
                          <a:cs typeface="Arial" pitchFamily="34" charset="0"/>
                        </a:rPr>
                        <a:t>Critico</a:t>
                      </a:r>
                    </a:p>
                    <a:p>
                      <a:pPr marL="342900" lvl="0" indent="-342900" algn="just">
                        <a:lnSpc>
                          <a:spcPct val="115000"/>
                        </a:lnSpc>
                        <a:spcAft>
                          <a:spcPts val="0"/>
                        </a:spcAft>
                        <a:buFont typeface="Symbol"/>
                        <a:buChar char=""/>
                      </a:pPr>
                      <a:endParaRPr lang="es-ES" sz="1000" dirty="0">
                        <a:effectLst/>
                        <a:latin typeface="Arial" pitchFamily="34" charset="0"/>
                        <a:ea typeface="Calibri"/>
                        <a:cs typeface="Arial" pitchFamily="34" charset="0"/>
                      </a:endParaRPr>
                    </a:p>
                  </a:txBody>
                  <a:tcPr marL="51936" marR="51936" marT="0" marB="0"/>
                </a:tc>
              </a:tr>
            </a:tbl>
          </a:graphicData>
        </a:graphic>
      </p:graphicFrame>
    </p:spTree>
    <p:extLst>
      <p:ext uri="{BB962C8B-B14F-4D97-AF65-F5344CB8AC3E}">
        <p14:creationId xmlns:p14="http://schemas.microsoft.com/office/powerpoint/2010/main" val="34165941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Marcador de contenido"/>
          <p:cNvSpPr>
            <a:spLocks noGrp="1"/>
          </p:cNvSpPr>
          <p:nvPr>
            <p:ph idx="1"/>
          </p:nvPr>
        </p:nvSpPr>
        <p:spPr>
          <a:xfrm>
            <a:off x="323528" y="476672"/>
            <a:ext cx="8352928" cy="5649491"/>
          </a:xfrm>
        </p:spPr>
        <p:txBody>
          <a:bodyPr>
            <a:normAutofit/>
          </a:bodyPr>
          <a:lstStyle/>
          <a:p>
            <a:pPr marL="0" indent="0">
              <a:lnSpc>
                <a:spcPct val="220000"/>
              </a:lnSpc>
              <a:buNone/>
            </a:pPr>
            <a:r>
              <a:rPr lang="es-MX" sz="1600" b="1" dirty="0" smtClean="0">
                <a:latin typeface="Arial" panose="020B0604020202020204" pitchFamily="34" charset="0"/>
                <a:cs typeface="Arial" panose="020B0604020202020204" pitchFamily="34" charset="0"/>
              </a:rPr>
              <a:t>CONCLUSIÓN...</a:t>
            </a:r>
          </a:p>
          <a:p>
            <a:pPr marL="0" indent="0" algn="just">
              <a:lnSpc>
                <a:spcPct val="200000"/>
              </a:lnSpc>
              <a:buNone/>
            </a:pPr>
            <a:r>
              <a:rPr lang="es-MX" sz="1400" dirty="0" smtClean="0">
                <a:latin typeface="Arial" panose="020B0604020202020204" pitchFamily="34" charset="0"/>
                <a:cs typeface="Arial" panose="020B0604020202020204" pitchFamily="34" charset="0"/>
              </a:rPr>
              <a:t>El género discursivo se desarrolla en cada actividad humana y es propia del lenguaje. Además, los géneros discursivos son estables. Es decir, se mantiene la escritura, estilo y organización sintáctica en líneas generales.  </a:t>
            </a:r>
          </a:p>
          <a:p>
            <a:pPr marL="0" indent="0" algn="just">
              <a:lnSpc>
                <a:spcPct val="200000"/>
              </a:lnSpc>
              <a:buNone/>
            </a:pPr>
            <a:r>
              <a:rPr lang="es-MX" sz="1400" dirty="0" smtClean="0">
                <a:latin typeface="Arial" panose="020B0604020202020204" pitchFamily="34" charset="0"/>
                <a:cs typeface="Arial" panose="020B0604020202020204" pitchFamily="34" charset="0"/>
              </a:rPr>
              <a:t/>
            </a:r>
            <a:br>
              <a:rPr lang="es-MX" sz="1400" dirty="0" smtClean="0">
                <a:latin typeface="Arial" panose="020B0604020202020204" pitchFamily="34" charset="0"/>
                <a:cs typeface="Arial" panose="020B0604020202020204" pitchFamily="34" charset="0"/>
              </a:rPr>
            </a:br>
            <a:r>
              <a:rPr lang="es-MX" sz="1400" dirty="0" smtClean="0">
                <a:latin typeface="Arial" panose="020B0604020202020204" pitchFamily="34" charset="0"/>
                <a:cs typeface="Arial" panose="020B0604020202020204" pitchFamily="34" charset="0"/>
              </a:rPr>
              <a:t>Todos y cada uno de estos géneros tienen como función la comunicación entre un hablante o emisor y un destinatario o receptor, facilitando el modo de comunicación a través de los géneros discursivos es que el emisor utiliza ciertas herramientas lingüísticas para la elaboración del mensaje y su correcta interpretación por parte del receptor.</a:t>
            </a:r>
            <a:endParaRPr lang="es-MX"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280584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lstStyle/>
          <a:p>
            <a:endParaRPr lang="es-MX"/>
          </a:p>
        </p:txBody>
      </p:sp>
      <p:pic>
        <p:nvPicPr>
          <p:cNvPr id="4" name="Picture 4" descr="Resultado de imagen para rubrica para evaluar cuadros comparativos"/>
          <p:cNvPicPr>
            <a:picLocks noChangeAspect="1" noChangeArrowheads="1"/>
          </p:cNvPicPr>
          <p:nvPr/>
        </p:nvPicPr>
        <p:blipFill rotWithShape="1">
          <a:blip r:embed="rId2">
            <a:extLst>
              <a:ext uri="{28A0092B-C50C-407E-A947-70E740481C1C}">
                <a14:useLocalDpi xmlns:a14="http://schemas.microsoft.com/office/drawing/2010/main" val="0"/>
              </a:ext>
            </a:extLst>
          </a:blip>
          <a:srcRect l="10642" t="12209" r="10641" b="5195"/>
          <a:stretch/>
        </p:blipFill>
        <p:spPr bwMode="auto">
          <a:xfrm>
            <a:off x="-88545" y="1268760"/>
            <a:ext cx="9231530" cy="5589240"/>
          </a:xfrm>
          <a:prstGeom prst="rect">
            <a:avLst/>
          </a:prstGeom>
          <a:noFill/>
          <a:extLst>
            <a:ext uri="{909E8E84-426E-40DD-AFC4-6F175D3DCCD1}">
              <a14:hiddenFill xmlns:a14="http://schemas.microsoft.com/office/drawing/2010/main">
                <a:solidFill>
                  <a:srgbClr val="FFFFFF"/>
                </a:solidFill>
              </a14:hiddenFill>
            </a:ext>
          </a:extLst>
        </p:spPr>
      </p:pic>
      <p:sp>
        <p:nvSpPr>
          <p:cNvPr id="5" name="Título 1"/>
          <p:cNvSpPr>
            <a:spLocks noGrp="1"/>
          </p:cNvSpPr>
          <p:nvPr/>
        </p:nvSpPr>
        <p:spPr>
          <a:xfrm>
            <a:off x="-1116632" y="19067"/>
            <a:ext cx="11346286" cy="1341119"/>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s-MX" sz="1400" dirty="0" smtClean="0"/>
              <a:t>Nombre del alumno:________________________________</a:t>
            </a:r>
            <a:br>
              <a:rPr lang="es-MX" sz="1400" dirty="0" smtClean="0"/>
            </a:br>
            <a:r>
              <a:rPr lang="es-MX" sz="1400" dirty="0" smtClean="0"/>
              <a:t>Curso____________________  grado y sección ___________</a:t>
            </a:r>
            <a:br>
              <a:rPr lang="es-MX" sz="1400" dirty="0" smtClean="0"/>
            </a:br>
            <a:r>
              <a:rPr lang="es-MX" sz="1400" dirty="0" smtClean="0"/>
              <a:t>Fecha ________________</a:t>
            </a:r>
            <a:br>
              <a:rPr lang="es-MX" sz="1400" dirty="0" smtClean="0"/>
            </a:br>
            <a:r>
              <a:rPr lang="es-MX" sz="1400" dirty="0" smtClean="0"/>
              <a:t>Puntos _______________    calificación _______________</a:t>
            </a:r>
            <a:br>
              <a:rPr lang="es-MX" sz="1400" dirty="0" smtClean="0"/>
            </a:br>
            <a:r>
              <a:rPr lang="es-MX" sz="1400" dirty="0" smtClean="0"/>
              <a:t>El alumno describirá las características de los diferentes documentos académicos </a:t>
            </a:r>
            <a:br>
              <a:rPr lang="es-MX" sz="1400" dirty="0" smtClean="0"/>
            </a:br>
            <a:endParaRPr lang="es-MX" sz="1400" dirty="0"/>
          </a:p>
        </p:txBody>
      </p:sp>
    </p:spTree>
    <p:extLst>
      <p:ext uri="{BB962C8B-B14F-4D97-AF65-F5344CB8AC3E}">
        <p14:creationId xmlns:p14="http://schemas.microsoft.com/office/powerpoint/2010/main" val="6055493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755576" y="764704"/>
            <a:ext cx="7632848" cy="3139321"/>
          </a:xfrm>
          <a:prstGeom prst="rect">
            <a:avLst/>
          </a:prstGeom>
        </p:spPr>
        <p:txBody>
          <a:bodyPr wrap="square">
            <a:spAutoFit/>
          </a:bodyPr>
          <a:lstStyle/>
          <a:p>
            <a:r>
              <a:rPr lang="es-MX" sz="1600" b="1" dirty="0" smtClean="0">
                <a:solidFill>
                  <a:srgbClr val="000000"/>
                </a:solidFill>
                <a:latin typeface="Arial" panose="020B0604020202020204" pitchFamily="34" charset="0"/>
                <a:cs typeface="Arial" panose="020B0604020202020204" pitchFamily="34" charset="0"/>
              </a:rPr>
              <a:t>NOTA REFLEXIVA</a:t>
            </a:r>
          </a:p>
          <a:p>
            <a:endParaRPr lang="es-MX" sz="1400" dirty="0">
              <a:solidFill>
                <a:srgbClr val="000000"/>
              </a:solidFill>
              <a:latin typeface="Arial" panose="020B0604020202020204" pitchFamily="34" charset="0"/>
              <a:cs typeface="Arial" panose="020B0604020202020204" pitchFamily="34" charset="0"/>
            </a:endParaRPr>
          </a:p>
          <a:p>
            <a:pPr>
              <a:lnSpc>
                <a:spcPct val="200000"/>
              </a:lnSpc>
            </a:pPr>
            <a:r>
              <a:rPr lang="es-MX" sz="1400" dirty="0" smtClean="0">
                <a:solidFill>
                  <a:srgbClr val="000000"/>
                </a:solidFill>
                <a:latin typeface="Arial" panose="020B0604020202020204" pitchFamily="34" charset="0"/>
                <a:cs typeface="Arial" panose="020B0604020202020204" pitchFamily="34" charset="0"/>
              </a:rPr>
              <a:t>La </a:t>
            </a:r>
            <a:r>
              <a:rPr lang="es-MX" sz="1400" dirty="0">
                <a:solidFill>
                  <a:srgbClr val="000000"/>
                </a:solidFill>
                <a:latin typeface="Arial" panose="020B0604020202020204" pitchFamily="34" charset="0"/>
                <a:cs typeface="Arial" panose="020B0604020202020204" pitchFamily="34" charset="0"/>
              </a:rPr>
              <a:t>elaboración de dicho cuadro comparativo permitió organizar mejor los distintos géneros discursivos, profundizando en las características que componen a cada uno para así diferenciar las características particulares de cada uno. Considero que este tipo de ejercicios permiten orientar nuestro camino al momento de realizar distintas producciones escritas, ampliando nuestros conocimientos para la elaboración de cada uno, cumpliendo así con el desarrollo de las competencias indicadas. </a:t>
            </a:r>
            <a:endParaRPr lang="es-MX"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4354045"/>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176</TotalTime>
  <Words>1134</Words>
  <Application>Microsoft Office PowerPoint</Application>
  <PresentationFormat>Presentación en pantalla (4:3)</PresentationFormat>
  <Paragraphs>163</Paragraphs>
  <Slides>8</Slides>
  <Notes>1</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8</vt:i4>
      </vt:variant>
    </vt:vector>
  </HeadingPairs>
  <TitlesOfParts>
    <vt:vector size="14" baseType="lpstr">
      <vt:lpstr>Arial</vt:lpstr>
      <vt:lpstr>Calibri</vt:lpstr>
      <vt:lpstr>Symbol</vt:lpstr>
      <vt:lpstr>Times New Roman</vt:lpstr>
      <vt:lpstr>Wingdings</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MQ</dc:creator>
  <cp:lastModifiedBy>Usuario de Windows</cp:lastModifiedBy>
  <cp:revision>17</cp:revision>
  <dcterms:created xsi:type="dcterms:W3CDTF">2018-04-12T13:51:48Z</dcterms:created>
  <dcterms:modified xsi:type="dcterms:W3CDTF">2018-05-03T17:51:08Z</dcterms:modified>
</cp:coreProperties>
</file>