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66" r:id="rId2"/>
    <p:sldId id="272" r:id="rId3"/>
    <p:sldId id="267" r:id="rId4"/>
    <p:sldId id="261" r:id="rId5"/>
    <p:sldId id="262" r:id="rId6"/>
    <p:sldId id="263" r:id="rId7"/>
    <p:sldId id="264" r:id="rId8"/>
    <p:sldId id="268" r:id="rId9"/>
    <p:sldId id="256" r:id="rId10"/>
    <p:sldId id="257" r:id="rId11"/>
    <p:sldId id="258" r:id="rId12"/>
    <p:sldId id="259" r:id="rId13"/>
    <p:sldId id="260" r:id="rId14"/>
    <p:sldId id="270" r:id="rId15"/>
    <p:sldId id="269" r:id="rId16"/>
    <p:sldId id="271" r:id="rId17"/>
    <p:sldId id="265" r:id="rId18"/>
  </p:sldIdLst>
  <p:sldSz cx="9144000" cy="5143500" type="screen16x9"/>
  <p:notesSz cx="6858000" cy="9144000"/>
  <p:embeddedFontLst>
    <p:embeddedFont>
      <p:font typeface="AR CENA" panose="02000000000000000000" pitchFamily="2" charset="0"/>
      <p:regular r:id="rId20"/>
    </p:embeddedFont>
    <p:embeddedFont>
      <p:font typeface="Century Gothic" panose="020B0502020202020204" pitchFamily="34" charset="0"/>
      <p:regular r:id="rId21"/>
      <p:bold r:id="rId22"/>
      <p:italic r:id="rId23"/>
      <p:boldItalic r:id="rId24"/>
    </p:embeddedFont>
    <p:embeddedFont>
      <p:font typeface="Chelsea Market" panose="020B0604020202020204" charset="0"/>
      <p:regular r:id="rId25"/>
    </p:embeddedFont>
    <p:embeddedFont>
      <p:font typeface="Amatic SC" panose="020B0604020202020204" charset="-79"/>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D9C996-5B7B-4B2A-A798-85B444FBD417}">
  <a:tblStyle styleId="{27D9C996-5B7B-4B2A-A798-85B444FBD4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20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6211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082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613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496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5752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316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193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5817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568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0273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ki/Composici%C3%B3n_musica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s.wikipedia.org/wiki/Instrumento_musical" TargetMode="External"/><Relationship Id="rId5" Type="http://schemas.openxmlformats.org/officeDocument/2006/relationships/hyperlink" Target="https://es.wikipedia.org/wiki/Letra_(m%C3%BAsica)" TargetMode="External"/><Relationship Id="rId4" Type="http://schemas.openxmlformats.org/officeDocument/2006/relationships/hyperlink" Target="https://es.wikipedia.org/wiki/Voz_(m%C3%BAsi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s.wikipedia.org/wiki/Meditaci%C3%B3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es.wikipedia.org/wiki/Introspecci%C3%B3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conceptodefinicion.de/obr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euston96.com/mus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180" t="1658" r="3303" b="3684"/>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3388" r="16736"/>
          <a:stretch/>
        </p:blipFill>
        <p:spPr>
          <a:xfrm>
            <a:off x="593125" y="264640"/>
            <a:ext cx="889686" cy="1104900"/>
          </a:xfrm>
          <a:prstGeom prst="rect">
            <a:avLst/>
          </a:prstGeom>
        </p:spPr>
      </p:pic>
      <p:sp>
        <p:nvSpPr>
          <p:cNvPr id="3" name="CuadroTexto 2"/>
          <p:cNvSpPr txBox="1"/>
          <p:nvPr/>
        </p:nvSpPr>
        <p:spPr>
          <a:xfrm>
            <a:off x="1482811" y="1014798"/>
            <a:ext cx="6524368" cy="2739211"/>
          </a:xfrm>
          <a:prstGeom prst="rect">
            <a:avLst/>
          </a:prstGeom>
          <a:noFill/>
        </p:spPr>
        <p:txBody>
          <a:bodyPr wrap="square" rtlCol="0">
            <a:spAutoFit/>
          </a:bodyPr>
          <a:lstStyle/>
          <a:p>
            <a:pPr algn="ctr"/>
            <a:r>
              <a:rPr lang="es-MX" sz="1800" b="1" dirty="0" smtClean="0">
                <a:latin typeface="Century Gothic" panose="020B0502020202020204" pitchFamily="34" charset="0"/>
              </a:rPr>
              <a:t>ESCUELA NORMAL DE EDUCACIÓN PREESCOLAR</a:t>
            </a:r>
          </a:p>
          <a:p>
            <a:pPr algn="ctr"/>
            <a:r>
              <a:rPr lang="es-MX" dirty="0">
                <a:latin typeface="Century Gothic" panose="020B0502020202020204" pitchFamily="34" charset="0"/>
              </a:rPr>
              <a:t>Unidad I. Géneros y tipos de documentos </a:t>
            </a:r>
            <a:r>
              <a:rPr lang="es-MX" dirty="0" smtClean="0">
                <a:latin typeface="Century Gothic" panose="020B0502020202020204" pitchFamily="34" charset="0"/>
              </a:rPr>
              <a:t>académicos</a:t>
            </a:r>
          </a:p>
          <a:p>
            <a:pPr algn="ctr"/>
            <a:r>
              <a:rPr lang="es-MX" b="1" dirty="0">
                <a:latin typeface="Century Gothic" panose="020B0502020202020204" pitchFamily="34" charset="0"/>
              </a:rPr>
              <a:t>*</a:t>
            </a:r>
            <a:r>
              <a:rPr lang="es-MX" b="1" dirty="0" smtClean="0">
                <a:latin typeface="Century Gothic" panose="020B0502020202020204" pitchFamily="34" charset="0"/>
              </a:rPr>
              <a:t> </a:t>
            </a:r>
            <a:r>
              <a:rPr lang="es-MX" b="1" dirty="0">
                <a:latin typeface="Century Gothic" panose="020B0502020202020204" pitchFamily="34" charset="0"/>
              </a:rPr>
              <a:t>Utiliza la comprensión lectora para ampliar sus conocimientos y como insumo para la producción de textos académicos. </a:t>
            </a:r>
            <a:endParaRPr lang="es-MX" dirty="0">
              <a:latin typeface="Century Gothic" panose="020B0502020202020204" pitchFamily="34" charset="0"/>
            </a:endParaRPr>
          </a:p>
          <a:p>
            <a:pPr marL="285750" indent="-285750" algn="ctr">
              <a:buFont typeface="Arial" panose="020B0604020202020204" pitchFamily="34" charset="0"/>
              <a:buChar char="•"/>
            </a:pPr>
            <a:r>
              <a:rPr lang="es-MX" b="1" dirty="0" smtClean="0">
                <a:latin typeface="Century Gothic" panose="020B0502020202020204" pitchFamily="34" charset="0"/>
              </a:rPr>
              <a:t>Diferencia </a:t>
            </a:r>
            <a:r>
              <a:rPr lang="es-MX" b="1" dirty="0">
                <a:latin typeface="Century Gothic" panose="020B0502020202020204" pitchFamily="34" charset="0"/>
              </a:rPr>
              <a:t>las características particulares de los géneros discursivos que se utilizan en el ámbito de la actividad académica para orientar la elaboración de sus producciones </a:t>
            </a:r>
            <a:r>
              <a:rPr lang="es-MX" b="1" dirty="0" smtClean="0">
                <a:latin typeface="Century Gothic" panose="020B0502020202020204" pitchFamily="34" charset="0"/>
              </a:rPr>
              <a:t>escritas</a:t>
            </a:r>
          </a:p>
          <a:p>
            <a:pPr algn="ctr"/>
            <a:r>
              <a:rPr lang="es-MX" b="1" dirty="0" smtClean="0">
                <a:latin typeface="Century Gothic" panose="020B0502020202020204" pitchFamily="34" charset="0"/>
              </a:rPr>
              <a:t>Maestra: Rosa </a:t>
            </a:r>
            <a:r>
              <a:rPr lang="es-MX" b="1" dirty="0" err="1" smtClean="0">
                <a:latin typeface="Century Gothic" panose="020B0502020202020204" pitchFamily="34" charset="0"/>
              </a:rPr>
              <a:t>Velia</a:t>
            </a:r>
            <a:r>
              <a:rPr lang="es-MX" b="1" dirty="0" smtClean="0">
                <a:latin typeface="Century Gothic" panose="020B0502020202020204" pitchFamily="34" charset="0"/>
              </a:rPr>
              <a:t> del Rio Tijerina</a:t>
            </a:r>
          </a:p>
          <a:p>
            <a:pPr algn="ctr"/>
            <a:r>
              <a:rPr lang="es-MX" b="1" dirty="0" smtClean="0">
                <a:latin typeface="Century Gothic" panose="020B0502020202020204" pitchFamily="34" charset="0"/>
              </a:rPr>
              <a:t>Alumna: Daniela Leticia Ortiz Reséndiz </a:t>
            </a:r>
          </a:p>
          <a:p>
            <a:pPr algn="ctr"/>
            <a:r>
              <a:rPr lang="es-MX" b="1" dirty="0" smtClean="0">
                <a:latin typeface="Century Gothic" panose="020B0502020202020204" pitchFamily="34" charset="0"/>
              </a:rPr>
              <a:t>3 A  #18</a:t>
            </a:r>
          </a:p>
          <a:p>
            <a:pPr algn="ctr"/>
            <a:r>
              <a:rPr lang="es-MX" b="1" dirty="0" smtClean="0">
                <a:latin typeface="Century Gothic" panose="020B0502020202020204" pitchFamily="34" charset="0"/>
              </a:rPr>
              <a:t>25.04.18</a:t>
            </a:r>
            <a:endParaRPr lang="es-MX" dirty="0">
              <a:latin typeface="Century Gothic" panose="020B0502020202020204" pitchFamily="34" charset="0"/>
            </a:endParaRPr>
          </a:p>
          <a:p>
            <a:pPr algn="ctr"/>
            <a:r>
              <a:rPr lang="es-MX" dirty="0" smtClean="0"/>
              <a:t>.</a:t>
            </a:r>
            <a:endParaRPr lang="es-MX" dirty="0"/>
          </a:p>
        </p:txBody>
      </p:sp>
    </p:spTree>
    <p:extLst>
      <p:ext uri="{BB962C8B-B14F-4D97-AF65-F5344CB8AC3E}">
        <p14:creationId xmlns:p14="http://schemas.microsoft.com/office/powerpoint/2010/main" val="243375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Shape 59"/>
          <p:cNvGraphicFramePr/>
          <p:nvPr/>
        </p:nvGraphicFramePr>
        <p:xfrm>
          <a:off x="316925" y="291875"/>
          <a:ext cx="8586625" cy="4663290"/>
        </p:xfrm>
        <a:graphic>
          <a:graphicData uri="http://schemas.openxmlformats.org/drawingml/2006/table">
            <a:tbl>
              <a:tblPr>
                <a:noFill/>
                <a:tableStyleId>{27D9C996-5B7B-4B2A-A798-85B444FBD417}</a:tableStyleId>
              </a:tblPr>
              <a:tblGrid>
                <a:gridCol w="1128800"/>
                <a:gridCol w="787525"/>
                <a:gridCol w="3047325"/>
                <a:gridCol w="1905650"/>
                <a:gridCol w="1717325"/>
              </a:tblGrid>
              <a:tr h="379625">
                <a:tc>
                  <a:txBody>
                    <a:bodyPr/>
                    <a:lstStyle/>
                    <a:p>
                      <a:pPr marL="0" lvl="0" indent="0" algn="ctr" rtl="0">
                        <a:spcBef>
                          <a:spcPts val="0"/>
                        </a:spcBef>
                        <a:spcAft>
                          <a:spcPts val="0"/>
                        </a:spcAft>
                        <a:buNone/>
                      </a:pPr>
                      <a:r>
                        <a:rPr lang="es" b="1">
                          <a:latin typeface="Amatic SC"/>
                          <a:ea typeface="Amatic SC"/>
                          <a:cs typeface="Amatic SC"/>
                          <a:sym typeface="Amatic SC"/>
                        </a:rPr>
                        <a:t>Género literario</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Canción</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highlight>
                            <a:srgbClr val="FFFFFF"/>
                          </a:highlight>
                          <a:latin typeface="Chelsea Market"/>
                          <a:ea typeface="Chelsea Market"/>
                          <a:cs typeface="Chelsea Market"/>
                          <a:sym typeface="Chelsea Market"/>
                        </a:rPr>
                        <a:t>Es una </a:t>
                      </a:r>
                      <a:r>
                        <a:rPr lang="es" sz="800">
                          <a:highlight>
                            <a:srgbClr val="FFFFFF"/>
                          </a:highlight>
                          <a:uFill>
                            <a:noFill/>
                          </a:uFill>
                          <a:latin typeface="Chelsea Market"/>
                          <a:ea typeface="Chelsea Market"/>
                          <a:cs typeface="Chelsea Market"/>
                          <a:sym typeface="Chelsea Market"/>
                          <a:hlinkClick r:id="rId3"/>
                        </a:rPr>
                        <a:t>composición musical</a:t>
                      </a:r>
                      <a:r>
                        <a:rPr lang="es" sz="800">
                          <a:highlight>
                            <a:srgbClr val="FFFFFF"/>
                          </a:highlight>
                          <a:latin typeface="Chelsea Market"/>
                          <a:ea typeface="Chelsea Market"/>
                          <a:cs typeface="Chelsea Market"/>
                          <a:sym typeface="Chelsea Market"/>
                        </a:rPr>
                        <a:t> para la </a:t>
                      </a:r>
                      <a:r>
                        <a:rPr lang="es" sz="800">
                          <a:highlight>
                            <a:srgbClr val="FFFFFF"/>
                          </a:highlight>
                          <a:uFill>
                            <a:noFill/>
                          </a:uFill>
                          <a:latin typeface="Chelsea Market"/>
                          <a:ea typeface="Chelsea Market"/>
                          <a:cs typeface="Chelsea Market"/>
                          <a:sym typeface="Chelsea Market"/>
                          <a:hlinkClick r:id="rId4"/>
                        </a:rPr>
                        <a:t>voz humana</a:t>
                      </a:r>
                      <a:r>
                        <a:rPr lang="es" sz="800">
                          <a:highlight>
                            <a:srgbClr val="FFFFFF"/>
                          </a:highlight>
                          <a:latin typeface="Chelsea Market"/>
                          <a:ea typeface="Chelsea Market"/>
                          <a:cs typeface="Chelsea Market"/>
                          <a:sym typeface="Chelsea Market"/>
                        </a:rPr>
                        <a:t>, con </a:t>
                      </a:r>
                      <a:r>
                        <a:rPr lang="es" sz="800">
                          <a:highlight>
                            <a:srgbClr val="FFFFFF"/>
                          </a:highlight>
                          <a:uFill>
                            <a:noFill/>
                          </a:uFill>
                          <a:latin typeface="Chelsea Market"/>
                          <a:ea typeface="Chelsea Market"/>
                          <a:cs typeface="Chelsea Market"/>
                          <a:sym typeface="Chelsea Market"/>
                          <a:hlinkClick r:id="rId5"/>
                        </a:rPr>
                        <a:t>letra</a:t>
                      </a:r>
                      <a:r>
                        <a:rPr lang="es" sz="800">
                          <a:highlight>
                            <a:srgbClr val="FFFFFF"/>
                          </a:highlight>
                          <a:latin typeface="Chelsea Market"/>
                          <a:ea typeface="Chelsea Market"/>
                          <a:cs typeface="Chelsea Market"/>
                          <a:sym typeface="Chelsea Market"/>
                        </a:rPr>
                        <a:t> y comúnmente acompañada por </a:t>
                      </a:r>
                      <a:r>
                        <a:rPr lang="es" sz="800">
                          <a:highlight>
                            <a:srgbClr val="FFFFFF"/>
                          </a:highlight>
                          <a:uFill>
                            <a:noFill/>
                          </a:uFill>
                          <a:latin typeface="Chelsea Market"/>
                          <a:ea typeface="Chelsea Market"/>
                          <a:cs typeface="Chelsea Market"/>
                          <a:sym typeface="Chelsea Market"/>
                          <a:hlinkClick r:id="rId6"/>
                        </a:rPr>
                        <a:t>instrumentos musicales</a:t>
                      </a:r>
                      <a:r>
                        <a:rPr lang="es" sz="800">
                          <a:highlight>
                            <a:srgbClr val="FFFFFF"/>
                          </a:highlight>
                          <a:latin typeface="Chelsea Market"/>
                          <a:ea typeface="Chelsea Market"/>
                          <a:cs typeface="Chelsea Market"/>
                          <a:sym typeface="Chelsea Market"/>
                        </a:rPr>
                        <a:t>. </a:t>
                      </a:r>
                      <a:r>
                        <a:rPr lang="es" sz="800">
                          <a:latin typeface="Chelsea Market"/>
                          <a:ea typeface="Chelsea Market"/>
                          <a:cs typeface="Chelsea Market"/>
                          <a:sym typeface="Chelsea Market"/>
                        </a:rPr>
                        <a:t>Existen canciones sin estructura o sin letra, otras son solo versos o estribillos, hay canciones en forma de historia, de carta.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Expresar emociones, sentimientos, pensamientos y demás formas de expresión humana.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800">
                          <a:solidFill>
                            <a:schemeClr val="dk1"/>
                          </a:solidFill>
                          <a:latin typeface="Chelsea Market"/>
                          <a:ea typeface="Chelsea Market"/>
                          <a:cs typeface="Chelsea Market"/>
                          <a:sym typeface="Chelsea Market"/>
                        </a:rPr>
                        <a:t>La estructura que se usa con más frecuencia tiene como estructura mínima verso, estribillo, verso, estribillo y un cierre; también puede tener una introducción, pre-estribillo y un puente musical.</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Sátira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presenta como una obra de forma ingeniosa, pero con un humor ácido, critica corrupciones propias o sociales.</a:t>
                      </a:r>
                      <a:endParaRPr sz="800">
                        <a:latin typeface="Chelsea Market"/>
                        <a:ea typeface="Chelsea Market"/>
                        <a:cs typeface="Chelsea Market"/>
                        <a:sym typeface="Chelsea Market"/>
                      </a:endParaRPr>
                    </a:p>
                    <a:p>
                      <a:pPr marL="0" lvl="0" indent="0" algn="ctr" rtl="0">
                        <a:spcBef>
                          <a:spcPts val="0"/>
                        </a:spcBef>
                        <a:spcAft>
                          <a:spcPts val="0"/>
                        </a:spcAft>
                        <a:buNone/>
                      </a:pPr>
                      <a:r>
                        <a:rPr lang="es" sz="800">
                          <a:latin typeface="Chelsea Market"/>
                          <a:ea typeface="Chelsea Market"/>
                          <a:cs typeface="Chelsea Market"/>
                          <a:sym typeface="Chelsea Market"/>
                        </a:rPr>
                        <a:t>Es común y casi característico que la sátira se encuentre fuertemente impregnada de ironía o sarcasmo; además la parodia, la burla, la exageración, las comparaciones, entre otros.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En la sátira los vicios individuales o colectivos o las deficiencias se ponen de manifiesto por medio de la ridiculización, la farsa, la ironía y otros métodos; para lograr una mejora de la sociedad.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Puede encontrarse a manera de prosa, de verso o de dibujo/ caricatura.</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Epopeya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Narra acciones que merecen ser recordadas y que se considerarán de mucho valor para un pueblo. </a:t>
                      </a:r>
                      <a:r>
                        <a:rPr lang="es" sz="800">
                          <a:solidFill>
                            <a:schemeClr val="dk1"/>
                          </a:solidFill>
                          <a:latin typeface="Chelsea Market"/>
                          <a:ea typeface="Chelsea Market"/>
                          <a:cs typeface="Chelsea Market"/>
                          <a:sym typeface="Chelsea Market"/>
                        </a:rPr>
                        <a:t>Escrito la mayor parte de las veces en verso largo o prosa.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utilizaba para describir acontecimientos heroicos o legendarios que representaban los valores de una sociedad.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Contiene: invocación a las musas, exposición, desarrollo, episodios, desenlace.   </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Están divididas en cantos La narración no comienza con el inicio de la historia sino en la mitad de la misma.</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Poema épico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Da cuenta de aventuras memorables de un ídolo propio de su nación, con la intención de honrar al país. Algunos elementos presentes frecuentemente en épica son los viajes y sus obstáculos, el destino, las intervenciones y relación con lo divino, factores sobrenaturales y mágicos, etc.</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 utilizada para contar las hazañas y aventuras</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de héroes sobrehumanos.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Puede dividirse internamente a través de cantos, capítulos, etc.</a:t>
                      </a:r>
                      <a:endParaRPr sz="80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aphicFrame>
        <p:nvGraphicFramePr>
          <p:cNvPr id="64" name="Shape 64"/>
          <p:cNvGraphicFramePr/>
          <p:nvPr/>
        </p:nvGraphicFramePr>
        <p:xfrm>
          <a:off x="316925" y="291875"/>
          <a:ext cx="3000000" cy="3000000"/>
        </p:xfrm>
        <a:graphic>
          <a:graphicData uri="http://schemas.openxmlformats.org/drawingml/2006/table">
            <a:tbl>
              <a:tblPr>
                <a:noFill/>
                <a:tableStyleId>{27D9C996-5B7B-4B2A-A798-85B444FBD417}</a:tableStyleId>
              </a:tblPr>
              <a:tblGrid>
                <a:gridCol w="976975"/>
                <a:gridCol w="759225"/>
                <a:gridCol w="2074850"/>
                <a:gridCol w="2357750"/>
                <a:gridCol w="2417825"/>
              </a:tblGrid>
              <a:tr h="471850">
                <a:tc>
                  <a:txBody>
                    <a:bodyPr/>
                    <a:lstStyle/>
                    <a:p>
                      <a:pPr marL="0" lvl="0" indent="0" algn="ctr" rtl="0">
                        <a:spcBef>
                          <a:spcPts val="0"/>
                        </a:spcBef>
                        <a:spcAft>
                          <a:spcPts val="0"/>
                        </a:spcAft>
                        <a:buNone/>
                      </a:pPr>
                      <a:r>
                        <a:rPr lang="es" b="1">
                          <a:latin typeface="Amatic SC"/>
                          <a:ea typeface="Amatic SC"/>
                          <a:cs typeface="Amatic SC"/>
                          <a:sym typeface="Amatic SC"/>
                        </a:rPr>
                        <a:t>Género literario</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109715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Romance</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trata de un texto escrito que cuenta historias valientes, afectuosas y sentimentales. Es un relato extenso de ficción, normalmente en prosa, que presenta un mundo imaginario en el que los personajes y situaciones pertenecen a lo maravilloso y lo insólito.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El verso permitía que perdurara la cultura de las tradiciones orales, aún así se convirtió en el idioma de los autores que compusieron sus textos cuidadosamente - textos que se difundirían por escrito, preservando de esta manera la composición artística.  La trama estándar de un romance consiste en una serie de aventuras.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Al ser en verso: consta de grupos de versos de ocho sílabas.</a:t>
                      </a:r>
                      <a:endParaRPr sz="800">
                        <a:latin typeface="Chelsea Market"/>
                        <a:ea typeface="Chelsea Market"/>
                        <a:cs typeface="Chelsea Market"/>
                        <a:sym typeface="Chelsea Market"/>
                      </a:endParaRPr>
                    </a:p>
                    <a:p>
                      <a:pPr marL="0" lvl="0" indent="0" algn="ctr" rtl="0">
                        <a:spcBef>
                          <a:spcPts val="0"/>
                        </a:spcBef>
                        <a:spcAft>
                          <a:spcPts val="0"/>
                        </a:spcAft>
                        <a:buNone/>
                      </a:pPr>
                      <a:r>
                        <a:rPr lang="es" sz="800">
                          <a:latin typeface="Chelsea Market"/>
                          <a:ea typeface="Chelsea Market"/>
                          <a:cs typeface="Chelsea Market"/>
                          <a:sym typeface="Chelsea Market"/>
                        </a:rPr>
                        <a:t>Al ser en prosa: cuentan una historia desde el principio hasta el final; otros son sólo la escena más dramática de una historia que consta de varios romances.</a:t>
                      </a:r>
                      <a:endParaRPr sz="800">
                        <a:latin typeface="Chelsea Market"/>
                        <a:ea typeface="Chelsea Market"/>
                        <a:cs typeface="Chelsea Market"/>
                        <a:sym typeface="Chelsea Market"/>
                      </a:endParaRPr>
                    </a:p>
                  </a:txBody>
                  <a:tcPr marL="91425" marR="91425" marT="91425" marB="91425"/>
                </a:tc>
              </a:tr>
              <a:tr h="127100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Fábula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Narración en prosa de una historieta o leyenda de la cual se consigue extraer una enseñanza o moraleja; sus protagonistas la mayoría de la veces son animales.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La fábula tiene "una intención didáctica de carácter ético y universal"1​ que siempre aparece en la parte final de esta misma, proporciona una enseñanza o aprendizaje, que puede ser útil o moral y es conocida generalmente como moraleja.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Las fábulas, suelen estar escritas en prosa o en verso además de que suelen ser historias breves y didácticas. La mayoría de estas comienzan con la presentación de una situación inicial en la cual, generalmente se plantea una problemática moral que puede tener solución o no. Finalmente, ésta termina con una enseñanza o moraleja que puede ser útil para el lector.</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Epístola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en verso, exhibe cierto inconveniente, con características generales. es un sinónimo de carta.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Su función principal es la comunicación entre el remitente o emisor (el escritor que la redacta y envía) y el destinatario o receptor.</a:t>
                      </a:r>
                      <a:endParaRPr sz="800">
                        <a:latin typeface="Chelsea Market"/>
                        <a:ea typeface="Chelsea Market"/>
                        <a:cs typeface="Chelsea Market"/>
                        <a:sym typeface="Chelsea Market"/>
                      </a:endParaRPr>
                    </a:p>
                  </a:txBody>
                  <a:tcPr marL="91425" marR="91425" marT="91425" marB="91425"/>
                </a:tc>
                <a:tc>
                  <a:txBody>
                    <a:bodyPr/>
                    <a:lstStyle/>
                    <a:p>
                      <a:pPr marL="457200" lvl="0" indent="-279400" rtl="0">
                        <a:lnSpc>
                          <a:spcPct val="115000"/>
                        </a:lnSpc>
                        <a:spcBef>
                          <a:spcPts val="0"/>
                        </a:spcBef>
                        <a:spcAft>
                          <a:spcPts val="0"/>
                        </a:spcAft>
                        <a:buClr>
                          <a:schemeClr val="dk1"/>
                        </a:buClr>
                        <a:buSzPts val="800"/>
                        <a:buFont typeface="Chelsea Market"/>
                        <a:buChar char="●"/>
                      </a:pPr>
                      <a:r>
                        <a:rPr lang="es" sz="800">
                          <a:solidFill>
                            <a:schemeClr val="dk1"/>
                          </a:solidFill>
                          <a:latin typeface="Chelsea Market"/>
                          <a:ea typeface="Chelsea Market"/>
                          <a:cs typeface="Chelsea Market"/>
                          <a:sym typeface="Chelsea Market"/>
                        </a:rPr>
                        <a:t>Lugar y Fecha</a:t>
                      </a:r>
                      <a:endParaRPr sz="80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a:solidFill>
                            <a:schemeClr val="dk1"/>
                          </a:solidFill>
                          <a:latin typeface="Chelsea Market"/>
                          <a:ea typeface="Chelsea Market"/>
                          <a:cs typeface="Chelsea Market"/>
                          <a:sym typeface="Chelsea Market"/>
                        </a:rPr>
                        <a:t>Saludo</a:t>
                      </a:r>
                      <a:endParaRPr sz="80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a:solidFill>
                            <a:schemeClr val="dk1"/>
                          </a:solidFill>
                          <a:latin typeface="Chelsea Market"/>
                          <a:ea typeface="Chelsea Market"/>
                          <a:cs typeface="Chelsea Market"/>
                          <a:sym typeface="Chelsea Market"/>
                        </a:rPr>
                        <a:t>Cuerpo</a:t>
                      </a:r>
                      <a:endParaRPr sz="80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a:solidFill>
                            <a:schemeClr val="dk1"/>
                          </a:solidFill>
                          <a:latin typeface="Chelsea Market"/>
                          <a:ea typeface="Chelsea Market"/>
                          <a:cs typeface="Chelsea Market"/>
                          <a:sym typeface="Chelsea Market"/>
                        </a:rPr>
                        <a:t>Despedida</a:t>
                      </a:r>
                      <a:endParaRPr sz="80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a:solidFill>
                            <a:schemeClr val="dk1"/>
                          </a:solidFill>
                          <a:latin typeface="Chelsea Market"/>
                          <a:ea typeface="Chelsea Market"/>
                          <a:cs typeface="Chelsea Market"/>
                          <a:sym typeface="Chelsea Market"/>
                        </a:rPr>
                        <a:t>Firma</a:t>
                      </a:r>
                      <a:endParaRPr sz="8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Cuento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incitar al lector a encontrarle una refutación emocional. también </a:t>
                      </a:r>
                      <a:r>
                        <a:rPr lang="es" sz="800">
                          <a:solidFill>
                            <a:srgbClr val="222222"/>
                          </a:solidFill>
                          <a:highlight>
                            <a:srgbClr val="FFFFFF"/>
                          </a:highlight>
                          <a:latin typeface="Chelsea Market"/>
                          <a:ea typeface="Chelsea Market"/>
                          <a:cs typeface="Chelsea Market"/>
                          <a:sym typeface="Chelsea Market"/>
                        </a:rPr>
                        <a:t>tiene la </a:t>
                      </a:r>
                      <a:r>
                        <a:rPr lang="es" sz="800" b="1">
                          <a:solidFill>
                            <a:srgbClr val="222222"/>
                          </a:solidFill>
                          <a:highlight>
                            <a:srgbClr val="FFFFFF"/>
                          </a:highlight>
                          <a:latin typeface="Chelsea Market"/>
                          <a:ea typeface="Chelsea Market"/>
                          <a:cs typeface="Chelsea Market"/>
                          <a:sym typeface="Chelsea Market"/>
                        </a:rPr>
                        <a:t>función</a:t>
                      </a:r>
                      <a:r>
                        <a:rPr lang="es" sz="800">
                          <a:solidFill>
                            <a:srgbClr val="222222"/>
                          </a:solidFill>
                          <a:highlight>
                            <a:srgbClr val="FFFFFF"/>
                          </a:highlight>
                          <a:latin typeface="Chelsea Market"/>
                          <a:ea typeface="Chelsea Market"/>
                          <a:cs typeface="Chelsea Market"/>
                          <a:sym typeface="Chelsea Market"/>
                        </a:rPr>
                        <a:t> de ayudar a entender el mensaje y valor artístico de una obra.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 un escrito en su mayoría de sus casos breve, de un acontecimiento ficticio. se conforma de muy pocos personajes , que se realizan una acción, que se enmarca en el mismo foco temático</a:t>
                      </a:r>
                      <a:endParaRPr sz="800">
                        <a:latin typeface="Chelsea Market"/>
                        <a:ea typeface="Chelsea Market"/>
                        <a:cs typeface="Chelsea Market"/>
                        <a:sym typeface="Chelsea Market"/>
                      </a:endParaRPr>
                    </a:p>
                  </a:txBody>
                  <a:tcPr marL="91425" marR="91425" marT="91425" marB="91425"/>
                </a:tc>
                <a:tc>
                  <a:txBody>
                    <a:bodyPr/>
                    <a:lstStyle/>
                    <a:p>
                      <a:pPr marL="457200" lvl="0" indent="-279400" rtl="0">
                        <a:lnSpc>
                          <a:spcPct val="115000"/>
                        </a:lnSpc>
                        <a:spcBef>
                          <a:spcPts val="0"/>
                        </a:spcBef>
                        <a:spcAft>
                          <a:spcPts val="0"/>
                        </a:spcAft>
                        <a:buClr>
                          <a:srgbClr val="333333"/>
                        </a:buClr>
                        <a:buSzPts val="800"/>
                        <a:buFont typeface="Roboto"/>
                        <a:buChar char="●"/>
                      </a:pPr>
                      <a:r>
                        <a:rPr lang="es" sz="800" b="1">
                          <a:solidFill>
                            <a:schemeClr val="dk1"/>
                          </a:solidFill>
                          <a:latin typeface="Chelsea Market"/>
                          <a:ea typeface="Chelsea Market"/>
                          <a:cs typeface="Chelsea Market"/>
                          <a:sym typeface="Chelsea Market"/>
                        </a:rPr>
                        <a:t>Introducción, inicio o planteamiento</a:t>
                      </a:r>
                      <a:r>
                        <a:rPr lang="es" sz="800">
                          <a:solidFill>
                            <a:srgbClr val="333333"/>
                          </a:solidFill>
                          <a:latin typeface="Chelsea Market"/>
                          <a:ea typeface="Chelsea Market"/>
                          <a:cs typeface="Chelsea Market"/>
                          <a:sym typeface="Chelsea Market"/>
                        </a:rPr>
                        <a:t>: es la parte inicial del cuento, donde se presenta a los personajes y sus propósitos.</a:t>
                      </a:r>
                      <a:endParaRPr sz="800">
                        <a:solidFill>
                          <a:srgbClr val="333333"/>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rgbClr val="333333"/>
                        </a:buClr>
                        <a:buSzPts val="800"/>
                        <a:buFont typeface="Roboto"/>
                        <a:buChar char="●"/>
                      </a:pPr>
                      <a:r>
                        <a:rPr lang="es" sz="800" b="1">
                          <a:solidFill>
                            <a:schemeClr val="dk1"/>
                          </a:solidFill>
                          <a:latin typeface="Chelsea Market"/>
                          <a:ea typeface="Chelsea Market"/>
                          <a:cs typeface="Chelsea Market"/>
                          <a:sym typeface="Chelsea Market"/>
                        </a:rPr>
                        <a:t>Desarrollo, nudo o medio</a:t>
                      </a:r>
                      <a:r>
                        <a:rPr lang="es" sz="800">
                          <a:solidFill>
                            <a:srgbClr val="333333"/>
                          </a:solidFill>
                          <a:latin typeface="Chelsea Market"/>
                          <a:ea typeface="Chelsea Market"/>
                          <a:cs typeface="Chelsea Market"/>
                          <a:sym typeface="Chelsea Market"/>
                        </a:rPr>
                        <a:t>: es la parte donde surge el conflicto, donde la historia toma forma y suceden los hechos más importantes.</a:t>
                      </a:r>
                      <a:endParaRPr sz="800">
                        <a:solidFill>
                          <a:srgbClr val="333333"/>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rgbClr val="333333"/>
                        </a:buClr>
                        <a:buSzPts val="800"/>
                        <a:buFont typeface="Roboto"/>
                        <a:buChar char="●"/>
                      </a:pPr>
                      <a:r>
                        <a:rPr lang="es" sz="800" b="1">
                          <a:solidFill>
                            <a:schemeClr val="dk1"/>
                          </a:solidFill>
                          <a:latin typeface="Chelsea Market"/>
                          <a:ea typeface="Chelsea Market"/>
                          <a:cs typeface="Chelsea Market"/>
                          <a:sym typeface="Chelsea Market"/>
                        </a:rPr>
                        <a:t>Desenlace, final o fin</a:t>
                      </a:r>
                      <a:r>
                        <a:rPr lang="es" sz="800">
                          <a:solidFill>
                            <a:srgbClr val="333333"/>
                          </a:solidFill>
                          <a:latin typeface="Chelsea Market"/>
                          <a:ea typeface="Chelsea Market"/>
                          <a:cs typeface="Chelsea Market"/>
                          <a:sym typeface="Chelsea Market"/>
                        </a:rPr>
                        <a:t>: es la parte donde se da la solución al conflicto de la historia y donde finaliza la narración.</a:t>
                      </a:r>
                      <a:endParaRPr sz="800">
                        <a:solidFill>
                          <a:srgbClr val="333333"/>
                        </a:solidFill>
                        <a:latin typeface="Chelsea Market"/>
                        <a:ea typeface="Chelsea Market"/>
                        <a:cs typeface="Chelsea Market"/>
                        <a:sym typeface="Chelsea Market"/>
                      </a:endParaRPr>
                    </a:p>
                    <a:p>
                      <a:pPr marL="0" lvl="0" indent="0" algn="ctr" rtl="0">
                        <a:spcBef>
                          <a:spcPts val="0"/>
                        </a:spcBef>
                        <a:spcAft>
                          <a:spcPts val="0"/>
                        </a:spcAft>
                        <a:buNone/>
                      </a:pPr>
                      <a:endParaRPr sz="80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Shape 69"/>
          <p:cNvGraphicFramePr/>
          <p:nvPr/>
        </p:nvGraphicFramePr>
        <p:xfrm>
          <a:off x="316925" y="291875"/>
          <a:ext cx="3000000" cy="3000000"/>
        </p:xfrm>
        <a:graphic>
          <a:graphicData uri="http://schemas.openxmlformats.org/drawingml/2006/table">
            <a:tbl>
              <a:tblPr>
                <a:noFill/>
                <a:tableStyleId>{27D9C996-5B7B-4B2A-A798-85B444FBD417}</a:tableStyleId>
              </a:tblPr>
              <a:tblGrid>
                <a:gridCol w="1069975"/>
                <a:gridCol w="834575"/>
                <a:gridCol w="3247425"/>
                <a:gridCol w="1717325"/>
                <a:gridCol w="1717325"/>
              </a:tblGrid>
              <a:tr h="379625">
                <a:tc>
                  <a:txBody>
                    <a:bodyPr/>
                    <a:lstStyle/>
                    <a:p>
                      <a:pPr marL="0" lvl="0" indent="0" algn="ctr" rtl="0">
                        <a:spcBef>
                          <a:spcPts val="0"/>
                        </a:spcBef>
                        <a:spcAft>
                          <a:spcPts val="0"/>
                        </a:spcAft>
                        <a:buNone/>
                      </a:pPr>
                      <a:r>
                        <a:rPr lang="es" b="1">
                          <a:latin typeface="Amatic SC"/>
                          <a:ea typeface="Amatic SC"/>
                          <a:cs typeface="Amatic SC"/>
                          <a:sym typeface="Amatic SC"/>
                        </a:rPr>
                        <a:t>Género literario</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Leyenda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pequeño escrito que se basa en una historia en una narración tradicional, encontrándose envuelta en misterio , del estilo de historias de terror y cosas sobrenaturales o extraterrestres.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6282A"/>
                          </a:solidFill>
                          <a:highlight>
                            <a:srgbClr val="FFFFFF"/>
                          </a:highlight>
                          <a:latin typeface="Chelsea Market"/>
                          <a:ea typeface="Chelsea Market"/>
                          <a:cs typeface="Chelsea Market"/>
                          <a:sym typeface="Chelsea Market"/>
                        </a:rPr>
                        <a:t>su función es tener una noción de lo que aconteció tiempo atrás en un lugar</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Las partes de una leyenda principales son la introducción: También llamada exposición, orientación o prótasis. Su principal función es la presentación de los personajes y del lugar y época donde se llevan a cabo las acciones. Esta introducción también sirve para fijar el tono de la narración.</a:t>
                      </a:r>
                      <a:endParaRPr sz="80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 nudo: También llamado desarrollo, complicación o epítasis. En esta parte hay un aumento de los sucesos que ocurren y que responden a la manera de cómo se solucionará los conflictos planteados al principio.</a:t>
                      </a:r>
                      <a:endParaRPr sz="80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desenlace: También llamado resolución o catástrofe. El desenlace conlleva una caída de la intensidad de la trama producto de la culminación.</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Novela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Es una obra literaria escrita en prosa, extensa y muy detallada. En ésta se narran diversas situaciones, conflictos y pensamientos que experimentan personajes ficticios, pero muy vinculados a la realidad.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su funcion es causar placer estético a los lectores con la descripción o pintura de sucesos o lances interesantes así como de personajes, pasiones y costumbres, que en muchos casos sirven de insumos para la propia </a:t>
                      </a:r>
                      <a:r>
                        <a:rPr lang="es" sz="800">
                          <a:highlight>
                            <a:srgbClr val="FFFFFF"/>
                          </a:highlight>
                          <a:uFill>
                            <a:noFill/>
                          </a:uFill>
                          <a:latin typeface="Chelsea Market"/>
                          <a:ea typeface="Chelsea Market"/>
                          <a:cs typeface="Chelsea Market"/>
                          <a:sym typeface="Chelsea Market"/>
                          <a:hlinkClick r:id="rId3"/>
                        </a:rPr>
                        <a:t>reflexión</a:t>
                      </a:r>
                      <a:r>
                        <a:rPr lang="es" sz="800">
                          <a:highlight>
                            <a:srgbClr val="FFFFFF"/>
                          </a:highlight>
                          <a:latin typeface="Chelsea Market"/>
                          <a:ea typeface="Chelsea Market"/>
                          <a:cs typeface="Chelsea Market"/>
                          <a:sym typeface="Chelsea Market"/>
                        </a:rPr>
                        <a:t> o </a:t>
                      </a:r>
                      <a:r>
                        <a:rPr lang="es" sz="800">
                          <a:highlight>
                            <a:srgbClr val="FFFFFF"/>
                          </a:highlight>
                          <a:uFill>
                            <a:noFill/>
                          </a:uFill>
                          <a:latin typeface="Chelsea Market"/>
                          <a:ea typeface="Chelsea Market"/>
                          <a:cs typeface="Chelsea Market"/>
                          <a:sym typeface="Chelsea Market"/>
                          <a:hlinkClick r:id="rId4"/>
                        </a:rPr>
                        <a:t>introspección</a:t>
                      </a:r>
                      <a:r>
                        <a:rPr lang="es" sz="800">
                          <a:highlight>
                            <a:srgbClr val="FFFFFF"/>
                          </a:highlight>
                          <a:latin typeface="Chelsea Market"/>
                          <a:ea typeface="Chelsea Market"/>
                          <a:cs typeface="Chelsea Market"/>
                          <a:sym typeface="Chelsea Market"/>
                        </a:rPr>
                        <a:t>.</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Los personajes:  Es una de las partes más importantes en la novela, ya que sin estos no podrá surgir el vínculo emocional del lector evitando así el disfrute pleno de la novela, donde nunca se podrá involucrar en esta. Estos llegan a ser el hilo que conducirá a la historia, es por ello que cada personaje que se involucrará en la novela deben ser bien planteados.</a:t>
                      </a: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La acción: Refiere a lo que sucede en la historia. Esta se crea cuando se narra sobre un conflicto planteado, el cual llega a alcanzar el clímax y luego según el avance del relato se resuelve.</a:t>
                      </a: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Marco escénico: Se trata del ambiente temporal y físico en el cual se desarrolla la historia. Es en esta parte de la novela donde los escritores emplean cada uno de sus herramientas de descripción, donde busca crear en el lector una imagen mental bien clara</a:t>
                      </a: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Epílogo: Es la parte donde se suele adicionar información con el objetivo de garantizar una mejor comprensión por parte del lector.  Estos epílogos generalmente cuentan lo que pasó luego de que un problema fue resuelto.</a:t>
                      </a:r>
                      <a:endParaRPr sz="800">
                        <a:solidFill>
                          <a:srgbClr val="333333"/>
                        </a:solidFill>
                        <a:highlight>
                          <a:srgbClr val="FFFFFF"/>
                        </a:highlight>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Género dramático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Tragedia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Se trata de un tema serio. Por lo general, es un episodio conflictivo de la vida de una persona, en el que muchas veces están en juego la vida y la muerte.</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la función de la tragedia es provocar en los espectadores dos emociones: El temor y la compasión. </a:t>
                      </a:r>
                      <a:endParaRPr sz="800">
                        <a:latin typeface="Chelsea Market"/>
                        <a:ea typeface="Chelsea Market"/>
                        <a:cs typeface="Chelsea Market"/>
                        <a:sym typeface="Chelsea Market"/>
                      </a:endParaRPr>
                    </a:p>
                  </a:txBody>
                  <a:tcPr marL="91425" marR="91425" marT="91425" marB="91425"/>
                </a:tc>
                <a:tc>
                  <a:txBody>
                    <a:bodyPr/>
                    <a:lstStyle/>
                    <a:p>
                      <a:pPr marL="0" lvl="0" indent="0" algn="just" rtl="0">
                        <a:lnSpc>
                          <a:spcPct val="150000"/>
                        </a:lnSpc>
                        <a:spcBef>
                          <a:spcPts val="0"/>
                        </a:spcBef>
                        <a:spcAft>
                          <a:spcPts val="0"/>
                        </a:spcAft>
                        <a:buClr>
                          <a:schemeClr val="dk1"/>
                        </a:buClr>
                        <a:buSzPts val="1100"/>
                        <a:buFont typeface="Arial"/>
                        <a:buNone/>
                      </a:pPr>
                      <a:r>
                        <a:rPr lang="es" sz="800">
                          <a:solidFill>
                            <a:srgbClr val="333333"/>
                          </a:solidFill>
                          <a:latin typeface="Chelsea Market"/>
                          <a:ea typeface="Chelsea Market"/>
                          <a:cs typeface="Chelsea Market"/>
                          <a:sym typeface="Chelsea Market"/>
                        </a:rPr>
                        <a:t>Motivación: En ella se presentan los personajes más importantes y se indican los motivos que llevan al conflicto.</a:t>
                      </a:r>
                      <a:endParaRPr sz="80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0"/>
                        </a:spcAft>
                        <a:buClr>
                          <a:schemeClr val="dk1"/>
                        </a:buClr>
                        <a:buSzPts val="1100"/>
                        <a:buFont typeface="Arial"/>
                        <a:buNone/>
                      </a:pPr>
                      <a:r>
                        <a:rPr lang="es" sz="800">
                          <a:solidFill>
                            <a:srgbClr val="333333"/>
                          </a:solidFill>
                          <a:latin typeface="Chelsea Market"/>
                          <a:ea typeface="Chelsea Market"/>
                          <a:cs typeface="Chelsea Market"/>
                          <a:sym typeface="Chelsea Market"/>
                        </a:rPr>
                        <a:t>-Planteo: En éste se produce el desarrollo del conflicto. Es el momento de mayor intensidad de la obra, donde se produce la lucha verbal, el héroe comete la falta trágica, el hybris.</a:t>
                      </a:r>
                      <a:endParaRPr sz="80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0"/>
                        </a:spcAft>
                        <a:buNone/>
                      </a:pPr>
                      <a:r>
                        <a:rPr lang="es" sz="800">
                          <a:solidFill>
                            <a:srgbClr val="333333"/>
                          </a:solidFill>
                          <a:latin typeface="Chelsea Market"/>
                          <a:ea typeface="Chelsea Market"/>
                          <a:cs typeface="Chelsea Market"/>
                          <a:sym typeface="Chelsea Market"/>
                        </a:rPr>
                        <a:t>-Peripecia: Aquí se produce la inversión de la marcha del conflicto, es decir que la suerte se vuelve contra el héroe.</a:t>
                      </a:r>
                      <a:endParaRPr sz="80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1800"/>
                        </a:spcAft>
                        <a:buNone/>
                      </a:pPr>
                      <a:r>
                        <a:rPr lang="es" sz="800">
                          <a:solidFill>
                            <a:srgbClr val="333333"/>
                          </a:solidFill>
                          <a:highlight>
                            <a:srgbClr val="FFFFFF"/>
                          </a:highlight>
                          <a:latin typeface="Chelsea Market"/>
                          <a:ea typeface="Chelsea Market"/>
                          <a:cs typeface="Chelsea Market"/>
                          <a:sym typeface="Chelsea Market"/>
                        </a:rPr>
                        <a:t>-Desenlace:  En él se produce la resolución del conflicto. El desorden que ha generado el héroe se transforma en su opuesto y por tanto el mundo vuelve a la armonía</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dramático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Comedia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endParaRPr sz="80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aphicFrame>
        <p:nvGraphicFramePr>
          <p:cNvPr id="74" name="Shape 74"/>
          <p:cNvGraphicFramePr/>
          <p:nvPr/>
        </p:nvGraphicFramePr>
        <p:xfrm>
          <a:off x="278675" y="61050"/>
          <a:ext cx="8586625" cy="5227140"/>
        </p:xfrm>
        <a:graphic>
          <a:graphicData uri="http://schemas.openxmlformats.org/drawingml/2006/table">
            <a:tbl>
              <a:tblPr>
                <a:noFill/>
                <a:tableStyleId>{27D9C996-5B7B-4B2A-A798-85B444FBD417}</a:tableStyleId>
              </a:tblPr>
              <a:tblGrid>
                <a:gridCol w="1159975"/>
                <a:gridCol w="943875"/>
                <a:gridCol w="1898650"/>
                <a:gridCol w="1850725"/>
                <a:gridCol w="2733400"/>
              </a:tblGrid>
              <a:tr h="0">
                <a:tc>
                  <a:txBody>
                    <a:bodyPr/>
                    <a:lstStyle/>
                    <a:p>
                      <a:pPr marL="0" lvl="0" indent="0" algn="ctr" rtl="0">
                        <a:spcBef>
                          <a:spcPts val="0"/>
                        </a:spcBef>
                        <a:spcAft>
                          <a:spcPts val="0"/>
                        </a:spcAft>
                        <a:buNone/>
                      </a:pPr>
                      <a:r>
                        <a:rPr lang="es" sz="1200" b="1">
                          <a:latin typeface="Amatic SC"/>
                          <a:ea typeface="Amatic SC"/>
                          <a:cs typeface="Amatic SC"/>
                          <a:sym typeface="Amatic SC"/>
                        </a:rPr>
                        <a:t>Género literario</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Subgénero </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Características</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Función</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Partes que lo conforman</a:t>
                      </a:r>
                      <a:endParaRPr sz="1200"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Drama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cuentan historias con una serie de inconvenientes, con posibles mediaciones de elementos extravagantes y su conclusión casi siempre es oscura.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función del texto dramático es llevar el texto a la puesta en escena o la representación.</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Acto: Marcado por el cierre o caída del telón, o por un oscuro.</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Escena: División interna de acto, en donde actúan los mismos personajes. Se cambia por la entrada o salida de un personaje.</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Cuadro: es la ambientación física de la escenografía (lo que se quiere mostrar).</a:t>
                      </a:r>
                      <a:endParaRPr sz="7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Ópera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escucha como una obra de tipo dramática, en la que los actores, en vez de recitar sus papeles, se dedican a cantarlos desde comienzo a fin de la obra.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Brindar un espectáculo extraordinario, monopolizando la vista, el oído, la imaginación y la sensibilidad del público, en el que todas las pasiones humanas están en juego</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Obertura: Parte inicial de una ópera, instrumental, breve y sirve como introducción al espectáculo.</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Recitativos:  Partes cantadas por solistas, se desarrolla la acción. </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Arias: Realizadas por solistas; la acción se para y el cantante expresa sus sentimientos.</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Coros: Canta un numeroso grupo de personajes.</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Interludios:: Partes instrumentales.</a:t>
                      </a:r>
                      <a:endParaRPr sz="7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Farsa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Su distribución y trama están fundadas en contextos  en que los protagonistas tienden a tener comportamientos extravagantes e insólitos, sin embargo habitualmente conservando una pizca de credibilidad</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Pretende denunciar una realidad oculta o ignorada siempre conmoverá la vergüenza del espectador. </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Carácter</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Anécdota</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Lenguaje</a:t>
                      </a:r>
                      <a:endParaRPr sz="7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Tragicomedia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pueden diferenciar secuencias trágicas y luego cómicas, en una misma obra; dando lugar aunque también abriendo espacios a la ironía y la parodia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tragicomedia principalmente va a mostrar la trayectoria del héroe tragicómico, que tiene un objetivo que perseguir (el amor, la justicia, la ambición, un trono, etc) y de cómo éste lo consigue o no pasando por una serie de obstáculos para llegar a su fin. </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Elementos trágicos y cómicos</a:t>
                      </a:r>
                      <a:endParaRPr sz="700">
                        <a:latin typeface="Chelsea Market"/>
                        <a:ea typeface="Chelsea Market"/>
                        <a:cs typeface="Chelsea Market"/>
                        <a:sym typeface="Chelsea Market"/>
                      </a:endParaRPr>
                    </a:p>
                  </a:txBody>
                  <a:tcPr marL="91425" marR="91425" marT="91425" marB="91425"/>
                </a:tc>
              </a:tr>
              <a:tr h="0">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Melodrama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700">
                          <a:latin typeface="Chelsea Market"/>
                          <a:ea typeface="Chelsea Market"/>
                          <a:cs typeface="Chelsea Market"/>
                          <a:sym typeface="Chelsea Market"/>
                        </a:rPr>
                        <a:t>Se utiliza la exageración en las partes más románticas de la obra, como principio fundamental, con el fin de despertar en el público sentimientos</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Conmover al público sin un gran esfuerzo textual, sino recurriendo a efectos escenográficos</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obra teatral dramática en la que se resaltan los pasajes sentimentales mediante la incorporación de música instrumental</a:t>
                      </a:r>
                      <a:endParaRPr sz="70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1000" y="419100"/>
            <a:ext cx="8305800" cy="2893100"/>
          </a:xfrm>
          <a:prstGeom prst="rect">
            <a:avLst/>
          </a:prstGeom>
          <a:noFill/>
        </p:spPr>
        <p:txBody>
          <a:bodyPr wrap="square" rtlCol="0">
            <a:spAutoFit/>
          </a:bodyPr>
          <a:lstStyle/>
          <a:p>
            <a:pPr algn="ctr"/>
            <a:r>
              <a:rPr lang="es-MX" sz="2800" dirty="0" smtClean="0"/>
              <a:t>Conclusión </a:t>
            </a:r>
          </a:p>
          <a:p>
            <a:pPr algn="ctr"/>
            <a:endParaRPr lang="es-MX" sz="2800" dirty="0" smtClean="0"/>
          </a:p>
          <a:p>
            <a:pPr algn="just"/>
            <a:r>
              <a:rPr lang="es-MX" dirty="0" smtClean="0"/>
              <a:t>Tradicionalmente</a:t>
            </a:r>
            <a:r>
              <a:rPr lang="es-MX" dirty="0"/>
              <a:t>, los </a:t>
            </a:r>
            <a:r>
              <a:rPr lang="es-MX" dirty="0" smtClean="0"/>
              <a:t>géneros literarios </a:t>
            </a:r>
            <a:r>
              <a:rPr lang="es-MX" dirty="0"/>
              <a:t>han tenido un papel importante en el estudio de la literatura. Hoy en día, se discute la </a:t>
            </a:r>
            <a:r>
              <a:rPr lang="es-MX" dirty="0" smtClean="0"/>
              <a:t>importancia </a:t>
            </a:r>
            <a:r>
              <a:rPr lang="es-MX" dirty="0"/>
              <a:t>de las teorías sobre los géneros literarios. Esto se debe, entre otros factores, a que tanto los géneros literarios, como las teorías sobre los mismos, han pasado por una serie de cambios históricos. Por lo tanto, es </a:t>
            </a:r>
            <a:r>
              <a:rPr lang="es-MX" dirty="0" smtClean="0"/>
              <a:t>difícil </a:t>
            </a:r>
            <a:r>
              <a:rPr lang="es-MX" dirty="0"/>
              <a:t>establecer criterios genéricos </a:t>
            </a:r>
            <a:r>
              <a:rPr lang="es-MX" dirty="0" smtClean="0"/>
              <a:t>históricos </a:t>
            </a:r>
            <a:r>
              <a:rPr lang="es-MX" dirty="0"/>
              <a:t>y estables. Pero, aunque resulta problemático pensar en una "esencia" </a:t>
            </a:r>
            <a:r>
              <a:rPr lang="es-MX" dirty="0" smtClean="0"/>
              <a:t>genérica, </a:t>
            </a:r>
            <a:r>
              <a:rPr lang="es-MX" dirty="0"/>
              <a:t>no cabe duda que las teorías sobre los géneros han tenido una función productiva en la historia de la literatura. La clasificación </a:t>
            </a:r>
            <a:r>
              <a:rPr lang="es-MX" dirty="0" smtClean="0"/>
              <a:t>genérica </a:t>
            </a:r>
            <a:r>
              <a:rPr lang="es-MX" dirty="0"/>
              <a:t>de los textos literarios tiene, además, una función concreta en el sistema </a:t>
            </a:r>
            <a:r>
              <a:rPr lang="es-MX" dirty="0" smtClean="0"/>
              <a:t>económico </a:t>
            </a:r>
            <a:r>
              <a:rPr lang="es-MX" dirty="0"/>
              <a:t>del mercado. Finalmente, la terminología genérica está integrada en nuestro lenguaje cotidiano, pues hablamos de novelas, cuentos, poemas, etc. </a:t>
            </a:r>
            <a:endParaRPr lang="es-MX" dirty="0"/>
          </a:p>
        </p:txBody>
      </p:sp>
      <p:pic>
        <p:nvPicPr>
          <p:cNvPr id="5122" name="Picture 2" descr="Resultado de imagen para melonhead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522" y="3133795"/>
            <a:ext cx="995278" cy="173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11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ortada melonhead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524540" y="2067339"/>
            <a:ext cx="5148469" cy="1815882"/>
          </a:xfrm>
          <a:prstGeom prst="rect">
            <a:avLst/>
          </a:prstGeom>
          <a:noFill/>
        </p:spPr>
        <p:txBody>
          <a:bodyPr wrap="square" rtlCol="0">
            <a:spAutoFit/>
          </a:bodyPr>
          <a:lstStyle/>
          <a:p>
            <a:pPr algn="ctr"/>
            <a:r>
              <a:rPr lang="es-MX" sz="1600" b="1" dirty="0" smtClean="0"/>
              <a:t>NOTA REFLEXIVA </a:t>
            </a:r>
          </a:p>
          <a:p>
            <a:pPr algn="ctr"/>
            <a:endParaRPr lang="es-MX" sz="1600" b="1" dirty="0" smtClean="0"/>
          </a:p>
          <a:p>
            <a:pPr algn="ctr"/>
            <a:r>
              <a:rPr lang="es-MX" sz="1600" dirty="0" smtClean="0"/>
              <a:t> la unidad 1 llamada ‘’géneros y tipos de textos académicos fue de máxima importancia, ya que me ayudaron a mejorar la calidad de mis trabajos y a conocer mas a fondo las características de los textos académicos, para poder aplicarlo</a:t>
            </a:r>
            <a:r>
              <a:rPr lang="es-MX" dirty="0" smtClean="0"/>
              <a:t>.</a:t>
            </a:r>
            <a:endParaRPr lang="es-MX" dirty="0"/>
          </a:p>
        </p:txBody>
      </p:sp>
    </p:spTree>
    <p:extLst>
      <p:ext uri="{BB962C8B-B14F-4D97-AF65-F5344CB8AC3E}">
        <p14:creationId xmlns:p14="http://schemas.microsoft.com/office/powerpoint/2010/main" val="366632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melonhead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591"/>
            <a:ext cx="2260117" cy="41098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64904" y="556591"/>
            <a:ext cx="6221896" cy="2800767"/>
          </a:xfrm>
          <a:prstGeom prst="rect">
            <a:avLst/>
          </a:prstGeom>
          <a:noFill/>
        </p:spPr>
        <p:txBody>
          <a:bodyPr wrap="square" rtlCol="0">
            <a:spAutoFit/>
          </a:bodyPr>
          <a:lstStyle/>
          <a:p>
            <a:pPr algn="ctr"/>
            <a:r>
              <a:rPr lang="es-MX" sz="1600" dirty="0" smtClean="0"/>
              <a:t>BIBLIOGRAFÍA</a:t>
            </a:r>
          </a:p>
          <a:p>
            <a:endParaRPr lang="es-MX" sz="1600" dirty="0" smtClean="0"/>
          </a:p>
          <a:p>
            <a:pPr algn="just"/>
            <a:r>
              <a:rPr lang="es-MX" sz="1600" dirty="0" err="1" smtClean="0"/>
              <a:t>Adelstein</a:t>
            </a:r>
            <a:r>
              <a:rPr lang="es-MX" sz="1600" dirty="0"/>
              <a:t>, A. y </a:t>
            </a:r>
            <a:r>
              <a:rPr lang="es-MX" sz="1600" dirty="0" err="1"/>
              <a:t>Kuguel</a:t>
            </a:r>
            <a:r>
              <a:rPr lang="es-MX" sz="1600" dirty="0"/>
              <a:t>, I. (2005) Los textos académicos en el nivel universitario, Universidad Nacional de General Sarmiento, Buenos Aires. </a:t>
            </a:r>
            <a:endParaRPr lang="es-MX" sz="1600" dirty="0" smtClean="0"/>
          </a:p>
          <a:p>
            <a:pPr algn="just"/>
            <a:endParaRPr lang="es-MX" sz="1600" dirty="0" smtClean="0"/>
          </a:p>
          <a:p>
            <a:pPr algn="just"/>
            <a:r>
              <a:rPr lang="es-MX" sz="1600" dirty="0" err="1" smtClean="0"/>
              <a:t>Montolío</a:t>
            </a:r>
            <a:r>
              <a:rPr lang="es-MX" sz="1600" dirty="0"/>
              <a:t>, E. (2000) Manual práctico de escritura académica. Tomo III, Editorial Ariel, Barcelona. </a:t>
            </a:r>
            <a:endParaRPr lang="es-MX" sz="1600" dirty="0" smtClean="0"/>
          </a:p>
          <a:p>
            <a:pPr algn="just"/>
            <a:endParaRPr lang="es-MX" sz="1600" dirty="0"/>
          </a:p>
          <a:p>
            <a:pPr algn="just"/>
            <a:r>
              <a:rPr lang="es-ES" sz="1600" dirty="0"/>
              <a:t>http://www.uca.edu.ar/uca/common/grupo18/files/Definicion_generos_discursivos_abril_2009.pdf </a:t>
            </a:r>
            <a:endParaRPr lang="es-MX" sz="1600" dirty="0"/>
          </a:p>
        </p:txBody>
      </p:sp>
    </p:spTree>
    <p:extLst>
      <p:ext uri="{BB962C8B-B14F-4D97-AF65-F5344CB8AC3E}">
        <p14:creationId xmlns:p14="http://schemas.microsoft.com/office/powerpoint/2010/main" val="65481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82" y="1"/>
            <a:ext cx="8509715" cy="1005839"/>
          </a:xfrm>
        </p:spPr>
        <p:txBody>
          <a:bodyPr>
            <a:normAutofit fontScale="90000"/>
          </a:bodyPr>
          <a:lstStyle/>
          <a:p>
            <a:r>
              <a:rPr lang="es-MX" sz="1050" dirty="0"/>
              <a:t>Nombre del alumno:________________________________</a:t>
            </a:r>
            <a:br>
              <a:rPr lang="es-MX" sz="1050" dirty="0"/>
            </a:br>
            <a:r>
              <a:rPr lang="es-MX" sz="1050" dirty="0"/>
              <a:t>Curso____________________  grado y sección ___________</a:t>
            </a:r>
            <a:br>
              <a:rPr lang="es-MX" sz="1050" dirty="0"/>
            </a:br>
            <a:r>
              <a:rPr lang="es-MX" sz="1050" dirty="0"/>
              <a:t>Fecha ________________</a:t>
            </a:r>
            <a:br>
              <a:rPr lang="es-MX" sz="1050" dirty="0"/>
            </a:br>
            <a:r>
              <a:rPr lang="es-MX" sz="1050" dirty="0"/>
              <a:t>Puntos _______________    calificación _______________</a:t>
            </a:r>
            <a:br>
              <a:rPr lang="es-MX" sz="1050" dirty="0"/>
            </a:br>
            <a:r>
              <a:rPr lang="es-MX" sz="1050" dirty="0"/>
              <a:t>El alumno describirá las características de los diferentes documentos académicos </a:t>
            </a:r>
            <a:br>
              <a:rPr lang="es-MX" sz="1050" dirty="0"/>
            </a:br>
            <a:endParaRPr lang="es-MX" sz="1050" dirty="0"/>
          </a:p>
        </p:txBody>
      </p:sp>
      <p:sp>
        <p:nvSpPr>
          <p:cNvPr id="3" name="Subtítulo 2"/>
          <p:cNvSpPr>
            <a:spLocks noGrp="1"/>
          </p:cNvSpPr>
          <p:nvPr>
            <p:ph type="subTitle" idx="1"/>
          </p:nvPr>
        </p:nvSpPr>
        <p:spPr/>
        <p:txBody>
          <a:bodyPr/>
          <a:lstStyle/>
          <a:p>
            <a:endParaRPr lang="es-MX" dirty="0"/>
          </a:p>
        </p:txBody>
      </p:sp>
      <p:pic>
        <p:nvPicPr>
          <p:cNvPr id="4" name="Picture 4" descr="Resultado de imagen para rubrica para evaluar cuadros comparativos"/>
          <p:cNvPicPr>
            <a:picLocks noChangeAspect="1" noChangeArrowheads="1"/>
          </p:cNvPicPr>
          <p:nvPr/>
        </p:nvPicPr>
        <p:blipFill rotWithShape="1">
          <a:blip r:embed="rId2">
            <a:extLst>
              <a:ext uri="{28A0092B-C50C-407E-A947-70E740481C1C}">
                <a14:useLocalDpi xmlns:a14="http://schemas.microsoft.com/office/drawing/2010/main" val="0"/>
              </a:ext>
            </a:extLst>
          </a:blip>
          <a:srcRect l="10642" t="12209" r="10641" b="5195"/>
          <a:stretch/>
        </p:blipFill>
        <p:spPr bwMode="auto">
          <a:xfrm>
            <a:off x="182880" y="1005841"/>
            <a:ext cx="8793480" cy="397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7078" y="914400"/>
            <a:ext cx="7991061" cy="2723823"/>
          </a:xfrm>
          <a:prstGeom prst="rect">
            <a:avLst/>
          </a:prstGeom>
          <a:noFill/>
        </p:spPr>
        <p:txBody>
          <a:bodyPr wrap="square" rtlCol="0">
            <a:spAutoFit/>
          </a:bodyPr>
          <a:lstStyle/>
          <a:p>
            <a:pPr algn="ctr">
              <a:lnSpc>
                <a:spcPct val="150000"/>
              </a:lnSpc>
            </a:pPr>
            <a:r>
              <a:rPr lang="es-MX" sz="1600" b="1" dirty="0" smtClean="0"/>
              <a:t>INTRODUCCIÓN</a:t>
            </a:r>
          </a:p>
          <a:p>
            <a:pPr algn="just">
              <a:lnSpc>
                <a:spcPct val="150000"/>
              </a:lnSpc>
            </a:pPr>
            <a:endParaRPr lang="es-MX" dirty="0" smtClean="0"/>
          </a:p>
          <a:p>
            <a:pPr algn="just">
              <a:lnSpc>
                <a:spcPct val="150000"/>
              </a:lnSpc>
            </a:pPr>
            <a:r>
              <a:rPr lang="es-MX" dirty="0" smtClean="0"/>
              <a:t>En el presente escrito se abordaran los temas de textos académicos y géneros, subgéneros literarios, así como sus características, sus partes y cual es su función.</a:t>
            </a:r>
          </a:p>
          <a:p>
            <a:r>
              <a:rPr lang="es-MX" dirty="0"/>
              <a:t>La importancia del trabajo, radica en los nuevos conocimientos que podamos adquirir durante la investigación, la historia de cada subtema para conocer el por qué de los géneros que se desarrollan en la actualidad y, la motivación que nos pueda servir para sembrar una vocación, por qué no, en uno de los temas en cuanto a géneros literarios se refiere.</a:t>
            </a:r>
            <a:br>
              <a:rPr lang="es-MX" dirty="0"/>
            </a:br>
            <a:r>
              <a:rPr lang="es-MX" dirty="0"/>
              <a:t/>
            </a:r>
            <a:br>
              <a:rPr lang="es-MX" dirty="0"/>
            </a:br>
            <a:endParaRPr lang="es-MX" dirty="0"/>
          </a:p>
        </p:txBody>
      </p:sp>
    </p:spTree>
    <p:extLst>
      <p:ext uri="{BB962C8B-B14F-4D97-AF65-F5344CB8AC3E}">
        <p14:creationId xmlns:p14="http://schemas.microsoft.com/office/powerpoint/2010/main" val="111562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ortada melonheadz"/>
          <p:cNvPicPr>
            <a:picLocks noChangeAspect="1" noChangeArrowheads="1"/>
          </p:cNvPicPr>
          <p:nvPr/>
        </p:nvPicPr>
        <p:blipFill rotWithShape="1">
          <a:blip r:embed="rId2">
            <a:extLst>
              <a:ext uri="{28A0092B-C50C-407E-A947-70E740481C1C}">
                <a14:useLocalDpi xmlns:a14="http://schemas.microsoft.com/office/drawing/2010/main" val="0"/>
              </a:ext>
            </a:extLst>
          </a:blip>
          <a:srcRect l="2212" t="16779" r="491" b="779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33384" y="864973"/>
            <a:ext cx="4646140" cy="2616101"/>
          </a:xfrm>
          <a:prstGeom prst="rect">
            <a:avLst/>
          </a:prstGeom>
          <a:noFill/>
        </p:spPr>
        <p:txBody>
          <a:bodyPr wrap="square" rtlCol="0">
            <a:spAutoFit/>
          </a:bodyPr>
          <a:lstStyle/>
          <a:p>
            <a:pPr algn="ctr"/>
            <a:r>
              <a:rPr lang="es-MX" sz="6000" dirty="0" smtClean="0">
                <a:solidFill>
                  <a:srgbClr val="92D050"/>
                </a:solidFill>
                <a:latin typeface="AR CENA" panose="02000000000000000000" pitchFamily="2" charset="0"/>
              </a:rPr>
              <a:t>Textos académicos </a:t>
            </a:r>
          </a:p>
          <a:p>
            <a:endParaRPr lang="es-MX" sz="4400" dirty="0">
              <a:latin typeface="AR CENA" panose="02000000000000000000" pitchFamily="2" charset="0"/>
            </a:endParaRPr>
          </a:p>
        </p:txBody>
      </p:sp>
    </p:spTree>
    <p:extLst>
      <p:ext uri="{BB962C8B-B14F-4D97-AF65-F5344CB8AC3E}">
        <p14:creationId xmlns:p14="http://schemas.microsoft.com/office/powerpoint/2010/main" val="12453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Shape 54"/>
          <p:cNvGraphicFramePr/>
          <p:nvPr/>
        </p:nvGraphicFramePr>
        <p:xfrm>
          <a:off x="117300" y="84825"/>
          <a:ext cx="8937825" cy="5058480"/>
        </p:xfrm>
        <a:graphic>
          <a:graphicData uri="http://schemas.openxmlformats.org/drawingml/2006/table">
            <a:tbl>
              <a:tblPr>
                <a:noFill/>
              </a:tblPr>
              <a:tblGrid>
                <a:gridCol w="859325"/>
                <a:gridCol w="2225075"/>
                <a:gridCol w="1358300"/>
                <a:gridCol w="4495125"/>
              </a:tblGrid>
              <a:tr h="0">
                <a:tc>
                  <a:txBody>
                    <a:bodyPr/>
                    <a:lstStyle/>
                    <a:p>
                      <a:pPr marL="0" lvl="0" indent="0" algn="ctr">
                        <a:spcBef>
                          <a:spcPts val="0"/>
                        </a:spcBef>
                        <a:spcAft>
                          <a:spcPts val="0"/>
                        </a:spcAft>
                        <a:buNone/>
                      </a:pPr>
                      <a:r>
                        <a:rPr lang="es" sz="1100" b="1">
                          <a:latin typeface="Amatic SC"/>
                          <a:ea typeface="Amatic SC"/>
                          <a:cs typeface="Amatic SC"/>
                          <a:sym typeface="Amatic SC"/>
                        </a:rPr>
                        <a:t>Texto académico</a:t>
                      </a:r>
                      <a:r>
                        <a:rPr lang="es" b="1">
                          <a:latin typeface="Amatic SC"/>
                          <a:ea typeface="Amatic SC"/>
                          <a:cs typeface="Amatic SC"/>
                          <a:sym typeface="Amatic SC"/>
                        </a:rPr>
                        <a:t>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función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Partes que los conforman </a:t>
                      </a:r>
                      <a:endParaRPr b="1">
                        <a:latin typeface="Amatic SC"/>
                        <a:ea typeface="Amatic SC"/>
                        <a:cs typeface="Amatic SC"/>
                        <a:sym typeface="Amatic SC"/>
                      </a:endParaRPr>
                    </a:p>
                  </a:txBody>
                  <a:tcPr marL="91425" marR="91425" marT="91425" marB="91425" anchor="ctr"/>
                </a:tc>
              </a:tr>
              <a:tr h="1577950">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Abstract</a:t>
                      </a:r>
                      <a:r>
                        <a:rPr lang="es" sz="900">
                          <a:latin typeface="Chelsea Market"/>
                          <a:ea typeface="Chelsea Market"/>
                          <a:cs typeface="Chelsea Market"/>
                          <a:sym typeface="Chelsea Market"/>
                        </a:rPr>
                        <a:t>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Hay dos tipos de abstracts: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aquellos que sintetizan un artículo (representativos) y los que se utilizan para la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presentación a eventos académicos (presentativos).</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En cuanto a la extensión, los abstracts generalmente tienen entre 200 y 600 palabras,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según el tipo de texto</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tiene la función de sintetizar otro texto.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 Introducción, b. Objetivos o propósito, c. Metodología, d. Resultados, e. Conclusiones</a:t>
                      </a:r>
                      <a:endParaRPr sz="900">
                        <a:latin typeface="Chelsea Market"/>
                        <a:ea typeface="Chelsea Market"/>
                        <a:cs typeface="Chelsea Market"/>
                        <a:sym typeface="Chelsea Market"/>
                      </a:endParaRPr>
                    </a:p>
                  </a:txBody>
                  <a:tcPr marL="91425" marR="91425" marT="91425" marB="91425" anchor="ctr"/>
                </a:tc>
              </a:tr>
              <a:tr h="1941350">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Artículo de investigación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 artículo de investigación busca informar y persuadir. En el caso de la segunda de las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funciones, se debe convencer al lector de la importancia y la validez de los resultados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presentación de resultados de una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 científica.</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estructura crónica con I</a:t>
                      </a:r>
                      <a:r>
                        <a:rPr lang="es" sz="900">
                          <a:latin typeface="Chelsea Market"/>
                          <a:ea typeface="Chelsea Market"/>
                          <a:cs typeface="Chelsea Market"/>
                          <a:sym typeface="Chelsea Market"/>
                        </a:rPr>
                        <a:t>ntroducción ,desarrollo ,conclusiones ,agradecimientos ,bibliografía estructura en artículo de investigación.</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Introducción Materiales y métodos ,resultados ,discusión ,conclusiones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los 3 apartados esenciales.</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Introducción</a:t>
                      </a:r>
                      <a:r>
                        <a:rPr lang="es" sz="900">
                          <a:solidFill>
                            <a:schemeClr val="dk1"/>
                          </a:solidFill>
                          <a:latin typeface="Chelsea Market"/>
                          <a:ea typeface="Chelsea Market"/>
                          <a:cs typeface="Chelsea Market"/>
                          <a:sym typeface="Chelsea Market"/>
                        </a:rPr>
                        <a:t>. Busca explicar los contextos de realización de la investigación. En ella se presenta la hipótesis, se justifica el problema, se expone el interés científico del tema, se exponen los objetivos de la investigación y el estado del arte</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Desarrollo</a:t>
                      </a:r>
                      <a:r>
                        <a:rPr lang="es" sz="900">
                          <a:solidFill>
                            <a:schemeClr val="dk1"/>
                          </a:solidFill>
                          <a:latin typeface="Chelsea Market"/>
                          <a:ea typeface="Chelsea Market"/>
                          <a:cs typeface="Chelsea Market"/>
                          <a:sym typeface="Chelsea Market"/>
                        </a:rPr>
                        <a:t>. Se exponen las diversas etapas y factores relativos al proceso de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investigación</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Conclusiones</a:t>
                      </a:r>
                      <a:r>
                        <a:rPr lang="es" sz="900">
                          <a:solidFill>
                            <a:schemeClr val="dk1"/>
                          </a:solidFill>
                          <a:latin typeface="Chelsea Market"/>
                          <a:ea typeface="Chelsea Market"/>
                          <a:cs typeface="Chelsea Market"/>
                          <a:sym typeface="Chelsea Market"/>
                        </a:rPr>
                        <a:t>. El fin de este apartado es cerrar el texto. </a:t>
                      </a:r>
                      <a:endParaRPr sz="900">
                        <a:latin typeface="Chelsea Market"/>
                        <a:ea typeface="Chelsea Market"/>
                        <a:cs typeface="Chelsea Market"/>
                        <a:sym typeface="Chelsea Market"/>
                      </a:endParaRPr>
                    </a:p>
                  </a:txBody>
                  <a:tcPr marL="91425" marR="91425" marT="91425" marB="91425" anchor="ctr"/>
                </a:tc>
              </a:tr>
              <a:tr h="542925">
                <a:tc>
                  <a:txBody>
                    <a:bodyPr/>
                    <a:lstStyle/>
                    <a:p>
                      <a:pPr marL="0" lvl="0" indent="0" algn="ctr" rtl="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Ensayo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permite cuestionar, ampliar o revisar puntos de vistas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 anteriores</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se caracteriza por la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presentación de un tema desde una interpretación personal con rigor argumentativo</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introducción, desarrollo y conclusión, a través de los cuáles se presentan la hipótesis, la tesis y la síntesis.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b="1">
                        <a:latin typeface="Chelsea Market"/>
                        <a:ea typeface="Chelsea Market"/>
                        <a:cs typeface="Chelsea Market"/>
                        <a:sym typeface="Chelsea Market"/>
                      </a:endParaRPr>
                    </a:p>
                  </a:txBody>
                  <a:tcPr marL="91425" marR="91425" marT="91425" marB="91425" anchor="ctr"/>
                </a:tc>
              </a:tr>
            </a:tbl>
          </a:graphicData>
        </a:graphic>
      </p:graphicFrame>
    </p:spTree>
    <p:extLst>
      <p:ext uri="{BB962C8B-B14F-4D97-AF65-F5344CB8AC3E}">
        <p14:creationId xmlns:p14="http://schemas.microsoft.com/office/powerpoint/2010/main" val="861747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Shape 59"/>
          <p:cNvGraphicFramePr/>
          <p:nvPr/>
        </p:nvGraphicFramePr>
        <p:xfrm>
          <a:off x="79650" y="82000"/>
          <a:ext cx="8984700" cy="4876710"/>
        </p:xfrm>
        <a:graphic>
          <a:graphicData uri="http://schemas.openxmlformats.org/drawingml/2006/table">
            <a:tbl>
              <a:tblPr>
                <a:noFill/>
              </a:tblPr>
              <a:tblGrid>
                <a:gridCol w="1140950"/>
                <a:gridCol w="1815250"/>
                <a:gridCol w="1869700"/>
                <a:gridCol w="4158800"/>
              </a:tblGrid>
              <a:tr h="0">
                <a:tc>
                  <a:txBody>
                    <a:bodyPr/>
                    <a:lstStyle/>
                    <a:p>
                      <a:pPr marL="0" lvl="0" indent="0" algn="ctr" rtl="0">
                        <a:spcBef>
                          <a:spcPts val="0"/>
                        </a:spcBef>
                        <a:spcAft>
                          <a:spcPts val="0"/>
                        </a:spcAft>
                        <a:buNone/>
                      </a:pPr>
                      <a:r>
                        <a:rPr lang="es" sz="1000" b="1">
                          <a:latin typeface="Amatic SC"/>
                          <a:ea typeface="Amatic SC"/>
                          <a:cs typeface="Amatic SC"/>
                          <a:sym typeface="Amatic SC"/>
                        </a:rPr>
                        <a:t>texto academico</a:t>
                      </a:r>
                      <a:endParaRPr sz="1000" b="1">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funcion </a:t>
                      </a:r>
                      <a:endParaRPr b="1">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 </a:t>
                      </a:r>
                      <a:endParaRPr b="1">
                        <a:latin typeface="Amatic SC"/>
                        <a:ea typeface="Amatic SC"/>
                        <a:cs typeface="Amatic SC"/>
                        <a:sym typeface="Amatic SC"/>
                      </a:endParaRPr>
                    </a:p>
                  </a:txBody>
                  <a:tcPr marL="91425" marR="91425" marT="91425" marB="91425" anchor="ctr"/>
                </a:tc>
              </a:tr>
              <a:tr h="731925">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informe de de estado del arte o antecedentes de la cuestión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la trama textual predominante es la expositiva.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 texto debe presentar las ideas principales concernientes a la temática con una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 estructuración lógica dada por el autor del informe</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comunicar información para ser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evaluada o analizada por otros</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 El objetivo central de este tipo de informe 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reportar los resultados de un proceso de búsqueda de antecedentes sobre un tema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seleccionado</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a:latin typeface="Chelsea Market"/>
                          <a:ea typeface="Chelsea Market"/>
                          <a:cs typeface="Chelsea Market"/>
                          <a:sym typeface="Chelsea Market"/>
                        </a:rPr>
                        <a:t>inicio</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desarrollo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cierre</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r>
              <a:tr h="396200">
                <a:tc>
                  <a:txBody>
                    <a:bodyPr/>
                    <a:lstStyle/>
                    <a:p>
                      <a:pPr marL="0" lvl="0" indent="0" rtl="0">
                        <a:spcBef>
                          <a:spcPts val="0"/>
                        </a:spcBef>
                        <a:spcAft>
                          <a:spcPts val="0"/>
                        </a:spcAft>
                        <a:buNone/>
                      </a:pPr>
                      <a:r>
                        <a:rPr lang="es" sz="900" b="1">
                          <a:latin typeface="Chelsea Market"/>
                          <a:ea typeface="Chelsea Market"/>
                          <a:cs typeface="Chelsea Market"/>
                          <a:sym typeface="Chelsea Market"/>
                        </a:rPr>
                        <a:t>Monografía </a:t>
                      </a:r>
                      <a:endParaRPr sz="900" b="1">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utilizado como sistema de evaluación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por excelencia en las universidades e incluso en el colegio secundario.</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lo más habitual es que las monografías tengan entre diez y </a:t>
                      </a:r>
                      <a:endParaRPr sz="900">
                        <a:latin typeface="Chelsea Market"/>
                        <a:ea typeface="Chelsea Market"/>
                        <a:cs typeface="Chelsea Market"/>
                        <a:sym typeface="Chelsea Market"/>
                      </a:endParaRPr>
                    </a:p>
                    <a:p>
                      <a:pPr marL="0" lvl="0" indent="0" rtl="0">
                        <a:spcBef>
                          <a:spcPts val="0"/>
                        </a:spcBef>
                        <a:spcAft>
                          <a:spcPts val="0"/>
                        </a:spcAft>
                        <a:buNone/>
                      </a:pPr>
                      <a:r>
                        <a:rPr lang="es" sz="900">
                          <a:latin typeface="Chelsea Market"/>
                          <a:ea typeface="Chelsea Market"/>
                          <a:cs typeface="Chelsea Market"/>
                          <a:sym typeface="Chelsea Market"/>
                        </a:rPr>
                        <a:t>cuarenta páginas.</a:t>
                      </a:r>
                      <a:endParaRPr sz="900">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consiste en elaborar una investigación, con distinto grado de profundidad, sobre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un solo tema</a:t>
                      </a:r>
                      <a:endParaRPr sz="900">
                        <a:latin typeface="Chelsea Market"/>
                        <a:ea typeface="Chelsea Market"/>
                        <a:cs typeface="Chelsea Market"/>
                        <a:sym typeface="Chelsea Market"/>
                      </a:endParaRPr>
                    </a:p>
                    <a:p>
                      <a:pPr marL="0" lvl="0" indent="0">
                        <a:spcBef>
                          <a:spcPts val="0"/>
                        </a:spcBef>
                        <a:spcAft>
                          <a:spcPts val="0"/>
                        </a:spcAft>
                        <a:buNone/>
                      </a:pPr>
                      <a:endParaRPr sz="900">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b="1">
                          <a:latin typeface="Chelsea Market"/>
                          <a:ea typeface="Chelsea Market"/>
                          <a:cs typeface="Chelsea Market"/>
                          <a:sym typeface="Chelsea Market"/>
                        </a:rPr>
                        <a:t>Prólogo </a:t>
                      </a:r>
                      <a:r>
                        <a:rPr lang="es" sz="900">
                          <a:latin typeface="Chelsea Market"/>
                          <a:ea typeface="Chelsea Market"/>
                          <a:cs typeface="Chelsea Market"/>
                          <a:sym typeface="Chelsea Market"/>
                        </a:rPr>
                        <a:t>(optativo). Se establecen los motivos de elección del tema, los alcances del trabajo y los agradecimientos a personas o instituciones.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a:latin typeface="Chelsea Market"/>
                          <a:ea typeface="Chelsea Market"/>
                          <a:cs typeface="Chelsea Market"/>
                          <a:sym typeface="Chelsea Market"/>
                        </a:rPr>
                        <a:t>Introducción</a:t>
                      </a:r>
                      <a:r>
                        <a:rPr lang="es" sz="900">
                          <a:latin typeface="Chelsea Market"/>
                          <a:ea typeface="Chelsea Market"/>
                          <a:cs typeface="Chelsea Market"/>
                          <a:sym typeface="Chelsea Market"/>
                        </a:rPr>
                        <a:t>. Aquí se define el problema, se manifiestan los objetivos y el marco de referencia general. El fin del apartado es la anticipación y orientación del lector respecto del contenido del escrito.</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Cuerpo o desarrollo</a:t>
                      </a:r>
                      <a:r>
                        <a:rPr lang="es" sz="900">
                          <a:solidFill>
                            <a:schemeClr val="dk1"/>
                          </a:solidFill>
                          <a:latin typeface="Chelsea Market"/>
                          <a:ea typeface="Chelsea Market"/>
                          <a:cs typeface="Chelsea Market"/>
                          <a:sym typeface="Chelsea Market"/>
                        </a:rPr>
                        <a:t>. Presenta el estudio del tema elegido, el análisis del material bibliográfico y del corpus de datos empíricos relevados (cuando fuera pertinente). Generalmente, se divide en capítulos. El último capítulo presenta las conclusiones, en las cuales se sintetizan los puntos más relevantes tratados en la monografía y se presentan las </a:t>
                      </a:r>
                      <a:endParaRPr sz="900">
                        <a:solidFill>
                          <a:schemeClr val="dk1"/>
                        </a:solidFill>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conclusiones</a:t>
                      </a:r>
                      <a:r>
                        <a:rPr lang="es" sz="900">
                          <a:solidFill>
                            <a:schemeClr val="dk1"/>
                          </a:solidFill>
                          <a:latin typeface="Chelsea Market"/>
                          <a:ea typeface="Chelsea Market"/>
                          <a:cs typeface="Chelsea Market"/>
                          <a:sym typeface="Chelsea Market"/>
                        </a:rPr>
                        <a:t>. Corpus empleado en la investigación (optativo). Se expone el material analizado (producto de encuestas, textos literarios, etc.). </a:t>
                      </a:r>
                      <a:endParaRPr sz="900">
                        <a:solidFill>
                          <a:schemeClr val="dk1"/>
                        </a:solidFill>
                        <a:latin typeface="Chelsea Market"/>
                        <a:ea typeface="Chelsea Market"/>
                        <a:cs typeface="Chelsea Market"/>
                        <a:sym typeface="Chelsea Market"/>
                      </a:endParaRPr>
                    </a:p>
                    <a:p>
                      <a:pPr marL="0" lvl="0" indent="0" rtl="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Bibliografía</a:t>
                      </a:r>
                      <a:r>
                        <a:rPr lang="es" sz="900">
                          <a:solidFill>
                            <a:schemeClr val="dk1"/>
                          </a:solidFill>
                          <a:latin typeface="Chelsea Market"/>
                          <a:ea typeface="Chelsea Market"/>
                          <a:cs typeface="Chelsea Market"/>
                          <a:sym typeface="Chelsea Market"/>
                        </a:rPr>
                        <a:t>.  Índice general,Índice analítico de materias (optativo),Anexos(optativos). </a:t>
                      </a:r>
                      <a:endParaRPr sz="900">
                        <a:latin typeface="Chelsea Market"/>
                        <a:ea typeface="Chelsea Market"/>
                        <a:cs typeface="Chelsea Market"/>
                        <a:sym typeface="Chelsea Market"/>
                      </a:endParaRPr>
                    </a:p>
                  </a:txBody>
                  <a:tcPr marL="91425" marR="91425" marT="91425" marB="91425"/>
                </a:tc>
              </a:tr>
            </a:tbl>
          </a:graphicData>
        </a:graphic>
      </p:graphicFrame>
    </p:spTree>
    <p:extLst>
      <p:ext uri="{BB962C8B-B14F-4D97-AF65-F5344CB8AC3E}">
        <p14:creationId xmlns:p14="http://schemas.microsoft.com/office/powerpoint/2010/main" val="38408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aphicFrame>
        <p:nvGraphicFramePr>
          <p:cNvPr id="64" name="Shape 64"/>
          <p:cNvGraphicFramePr/>
          <p:nvPr/>
        </p:nvGraphicFramePr>
        <p:xfrm>
          <a:off x="14488" y="57250"/>
          <a:ext cx="9115025" cy="4876710"/>
        </p:xfrm>
        <a:graphic>
          <a:graphicData uri="http://schemas.openxmlformats.org/drawingml/2006/table">
            <a:tbl>
              <a:tblPr>
                <a:noFill/>
              </a:tblPr>
              <a:tblGrid>
                <a:gridCol w="946875"/>
                <a:gridCol w="1342850"/>
                <a:gridCol w="1273400"/>
                <a:gridCol w="5551900"/>
              </a:tblGrid>
              <a:tr h="396200">
                <a:tc>
                  <a:txBody>
                    <a:bodyPr/>
                    <a:lstStyle/>
                    <a:p>
                      <a:pPr marL="0" lvl="0" indent="0" algn="ctr" rtl="0">
                        <a:spcBef>
                          <a:spcPts val="0"/>
                        </a:spcBef>
                        <a:spcAft>
                          <a:spcPts val="0"/>
                        </a:spcAft>
                        <a:buNone/>
                      </a:pPr>
                      <a:r>
                        <a:rPr lang="es" sz="1100" b="1">
                          <a:latin typeface="Amatic SC"/>
                          <a:ea typeface="Amatic SC"/>
                          <a:cs typeface="Amatic SC"/>
                          <a:sym typeface="Amatic SC"/>
                        </a:rPr>
                        <a:t>texto académico </a:t>
                      </a:r>
                      <a:endParaRPr sz="1100"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funcion </a:t>
                      </a:r>
                      <a:endParaRPr b="1">
                        <a:latin typeface="Amatic SC"/>
                        <a:ea typeface="Amatic SC"/>
                        <a:cs typeface="Amatic SC"/>
                        <a:sym typeface="Amatic SC"/>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nchor="ctr"/>
                </a:tc>
              </a:tr>
              <a:tr h="2885350">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proyecto de investigación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para ser aprobado y comenzar el proceso de investigación.</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para ser aprobado y comenzar el proceso de investigación</a:t>
                      </a:r>
                      <a:endParaRPr sz="90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identificación del proyecto. Título, datos de los responsables y de la institución de pertenencia, fecha y lugar de elaboración. Presentación del problema a investigar. objeto de estudio de la investigación y cuál es el problema que le da origen. Pueden incluirse las preguntas de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a:solidFill>
                            <a:schemeClr val="dk1"/>
                          </a:solidFill>
                          <a:latin typeface="Chelsea Market"/>
                          <a:ea typeface="Chelsea Market"/>
                          <a:cs typeface="Chelsea Market"/>
                          <a:sym typeface="Chelsea Market"/>
                        </a:rPr>
                        <a:t>investigación deben especificar qué se quiere averiguar con el estudio.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a:solidFill>
                            <a:schemeClr val="dk1"/>
                          </a:solidFill>
                          <a:latin typeface="Chelsea Market"/>
                          <a:ea typeface="Chelsea Market"/>
                          <a:cs typeface="Chelsea Market"/>
                          <a:sym typeface="Chelsea Market"/>
                        </a:rPr>
                        <a:t>Estado del arte o antecedentes de la cuestión</a:t>
                      </a:r>
                      <a:r>
                        <a:rPr lang="es" sz="900">
                          <a:solidFill>
                            <a:schemeClr val="dk1"/>
                          </a:solidFill>
                          <a:latin typeface="Chelsea Market"/>
                          <a:ea typeface="Chelsea Market"/>
                          <a:cs typeface="Chelsea Market"/>
                          <a:sym typeface="Chelsea Market"/>
                        </a:rPr>
                        <a:t>. mostrar el dominio del autor sobre el tema a tratar.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a:solidFill>
                            <a:schemeClr val="dk1"/>
                          </a:solidFill>
                          <a:latin typeface="Chelsea Market"/>
                          <a:ea typeface="Chelsea Market"/>
                          <a:cs typeface="Chelsea Market"/>
                          <a:sym typeface="Chelsea Market"/>
                        </a:rPr>
                        <a:t>Justificación del proyecto</a:t>
                      </a:r>
                      <a:r>
                        <a:rPr lang="es" sz="900">
                          <a:solidFill>
                            <a:schemeClr val="dk1"/>
                          </a:solidFill>
                          <a:latin typeface="Chelsea Market"/>
                          <a:ea typeface="Chelsea Market"/>
                          <a:cs typeface="Chelsea Market"/>
                          <a:sym typeface="Chelsea Market"/>
                        </a:rPr>
                        <a:t> Muestra que, una vez terminada, la investigación contribuirá al avance de la comunidad científica. se realiza a partir de la presentación de los resultados esperados y cómo estos harán la contribución mencionada.</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a:solidFill>
                            <a:schemeClr val="dk1"/>
                          </a:solidFill>
                          <a:latin typeface="Chelsea Market"/>
                          <a:ea typeface="Chelsea Market"/>
                          <a:cs typeface="Chelsea Market"/>
                          <a:sym typeface="Chelsea Market"/>
                        </a:rPr>
                        <a:t>Marco teórico</a:t>
                      </a:r>
                      <a:r>
                        <a:rPr lang="es" sz="900">
                          <a:solidFill>
                            <a:schemeClr val="dk1"/>
                          </a:solidFill>
                          <a:latin typeface="Chelsea Market"/>
                          <a:ea typeface="Chelsea Market"/>
                          <a:cs typeface="Chelsea Market"/>
                          <a:sym typeface="Chelsea Market"/>
                        </a:rPr>
                        <a:t>. El objetivo de este apartado es determinar cuál es la perspectiva teórica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a:solidFill>
                            <a:schemeClr val="dk1"/>
                          </a:solidFill>
                          <a:latin typeface="Chelsea Market"/>
                          <a:ea typeface="Chelsea Market"/>
                          <a:cs typeface="Chelsea Market"/>
                          <a:sym typeface="Chelsea Market"/>
                        </a:rPr>
                        <a:t>Objetivos</a:t>
                      </a:r>
                      <a:r>
                        <a:rPr lang="es" sz="900">
                          <a:solidFill>
                            <a:schemeClr val="dk1"/>
                          </a:solidFill>
                          <a:latin typeface="Chelsea Market"/>
                          <a:ea typeface="Chelsea Market"/>
                          <a:cs typeface="Chelsea Market"/>
                          <a:sym typeface="Chelsea Market"/>
                        </a:rPr>
                        <a:t>. Se presentan los objetivos de investigación, es decir, aquellos que buscan un resultado de conocimiento y no una acción concreta o algo que exceda al propio proyecto de investigación.</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a:solidFill>
                            <a:schemeClr val="dk1"/>
                          </a:solidFill>
                          <a:latin typeface="Chelsea Market"/>
                          <a:ea typeface="Chelsea Market"/>
                          <a:cs typeface="Chelsea Market"/>
                          <a:sym typeface="Chelsea Market"/>
                        </a:rPr>
                        <a:t>Diseño metodológico.</a:t>
                      </a:r>
                      <a:r>
                        <a:rPr lang="es" sz="900">
                          <a:solidFill>
                            <a:schemeClr val="dk1"/>
                          </a:solidFill>
                          <a:latin typeface="Chelsea Market"/>
                          <a:ea typeface="Chelsea Market"/>
                          <a:cs typeface="Chelsea Market"/>
                          <a:sym typeface="Chelsea Market"/>
                        </a:rPr>
                        <a:t> Se describe detalladamente la metodología a utilizar para dar respuesta a las preguntas de investigación y alcanzar los objetivos. Deben especificarse el tipo de investigación a realizar desde la perspectiva metodológica, la población, la muestra,, los instrumentos de recolección de datos, los métodos de análisis de los datos y las fuentes de información. Asimismo, deben explicitarse las estrategias de triangulación y validación de los datos. cronograma. presupuesto.referencias bibliográficas.</a:t>
                      </a:r>
                      <a:endParaRPr sz="900">
                        <a:solidFill>
                          <a:schemeClr val="dk1"/>
                        </a:solidFill>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tcPr>
                </a:tc>
              </a:tr>
              <a:tr h="1520150">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Resumen</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rtl="0">
                        <a:spcBef>
                          <a:spcPts val="0"/>
                        </a:spcBef>
                        <a:spcAft>
                          <a:spcPts val="0"/>
                        </a:spcAft>
                        <a:buNone/>
                      </a:pPr>
                      <a:r>
                        <a:rPr lang="es" sz="900">
                          <a:latin typeface="Chelsea Market"/>
                          <a:ea typeface="Chelsea Market"/>
                          <a:cs typeface="Chelsea Market"/>
                          <a:sym typeface="Chelsea Market"/>
                        </a:rPr>
                        <a:t>se presentan las ideas de otros autores ya </a:t>
                      </a:r>
                      <a:endParaRPr sz="900">
                        <a:latin typeface="Chelsea Market"/>
                        <a:ea typeface="Chelsea Market"/>
                        <a:cs typeface="Chelsea Market"/>
                        <a:sym typeface="Chelsea Market"/>
                      </a:endParaRPr>
                    </a:p>
                    <a:p>
                      <a:pPr marL="0" lvl="0" indent="0" algn="ctr" rtl="0">
                        <a:spcBef>
                          <a:spcPts val="0"/>
                        </a:spcBef>
                        <a:spcAft>
                          <a:spcPts val="0"/>
                        </a:spcAft>
                        <a:buNone/>
                      </a:pPr>
                      <a:r>
                        <a:rPr lang="es" sz="900">
                          <a:latin typeface="Chelsea Market"/>
                          <a:ea typeface="Chelsea Market"/>
                          <a:cs typeface="Chelsea Market"/>
                          <a:sym typeface="Chelsea Market"/>
                        </a:rPr>
                        <a:t>sea para incluirlas dentro de un escrito mayor o con fines de estudio.</a:t>
                      </a:r>
                      <a:endParaRPr sz="900">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 sz="900">
                          <a:latin typeface="Chelsea Market"/>
                          <a:ea typeface="Chelsea Market"/>
                          <a:cs typeface="Chelsea Market"/>
                          <a:sym typeface="Chelsea Market"/>
                        </a:rPr>
                        <a:t>implica la reelaboración del </a:t>
                      </a:r>
                      <a:endParaRPr sz="900">
                        <a:latin typeface="Chelsea Market"/>
                        <a:ea typeface="Chelsea Market"/>
                        <a:cs typeface="Chelsea Market"/>
                        <a:sym typeface="Chelsea Market"/>
                      </a:endParaRPr>
                    </a:p>
                    <a:p>
                      <a:pPr marL="0" lvl="0" indent="0" algn="ctr" rtl="0">
                        <a:spcBef>
                          <a:spcPts val="0"/>
                        </a:spcBef>
                        <a:spcAft>
                          <a:spcPts val="0"/>
                        </a:spcAft>
                        <a:buNone/>
                      </a:pPr>
                      <a:r>
                        <a:rPr lang="es" sz="900">
                          <a:latin typeface="Chelsea Market"/>
                          <a:ea typeface="Chelsea Market"/>
                          <a:cs typeface="Chelsea Market"/>
                          <a:sym typeface="Chelsea Market"/>
                        </a:rPr>
                        <a:t>contenido,siguiendo la estructura dada por el autor del original pero expresado con el vocabulario del autor del resumen.</a:t>
                      </a:r>
                      <a:endParaRPr sz="90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Las tramas textuales utilizadas son la descriptiva y la expositiva. En menor medida, se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encuentra presente la argumentación, solo cuando se expone un argumento del texto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original.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tcPr>
                </a:tc>
              </a:tr>
            </a:tbl>
          </a:graphicData>
        </a:graphic>
      </p:graphicFrame>
    </p:spTree>
    <p:extLst>
      <p:ext uri="{BB962C8B-B14F-4D97-AF65-F5344CB8AC3E}">
        <p14:creationId xmlns:p14="http://schemas.microsoft.com/office/powerpoint/2010/main" val="236342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Shape 69"/>
          <p:cNvGraphicFramePr/>
          <p:nvPr/>
        </p:nvGraphicFramePr>
        <p:xfrm>
          <a:off x="52938" y="93200"/>
          <a:ext cx="9143975" cy="4739550"/>
        </p:xfrm>
        <a:graphic>
          <a:graphicData uri="http://schemas.openxmlformats.org/drawingml/2006/table">
            <a:tbl>
              <a:tblPr>
                <a:noFill/>
              </a:tblPr>
              <a:tblGrid>
                <a:gridCol w="921525"/>
                <a:gridCol w="1427175"/>
                <a:gridCol w="1472125"/>
                <a:gridCol w="5323150"/>
              </a:tblGrid>
              <a:tr h="334125">
                <a:tc>
                  <a:txBody>
                    <a:bodyPr/>
                    <a:lstStyle/>
                    <a:p>
                      <a:pPr marL="0" lvl="0" indent="0" algn="ctr">
                        <a:spcBef>
                          <a:spcPts val="0"/>
                        </a:spcBef>
                        <a:spcAft>
                          <a:spcPts val="0"/>
                        </a:spcAft>
                        <a:buNone/>
                      </a:pPr>
                      <a:r>
                        <a:rPr lang="es" sz="1100" b="1">
                          <a:latin typeface="Amatic SC"/>
                          <a:ea typeface="Amatic SC"/>
                          <a:cs typeface="Amatic SC"/>
                          <a:sym typeface="Amatic SC"/>
                        </a:rPr>
                        <a:t>texto academico </a:t>
                      </a:r>
                      <a:endParaRPr sz="1100"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función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 </a:t>
                      </a:r>
                      <a:endParaRPr b="1">
                        <a:latin typeface="Amatic SC"/>
                        <a:ea typeface="Amatic SC"/>
                        <a:cs typeface="Amatic SC"/>
                        <a:sym typeface="Amatic SC"/>
                      </a:endParaRPr>
                    </a:p>
                  </a:txBody>
                  <a:tcPr marL="91425" marR="91425" marT="91425" marB="91425" anchor="ctr"/>
                </a:tc>
              </a:tr>
              <a:tr h="3043375">
                <a:tc>
                  <a:txBody>
                    <a:bodyPr/>
                    <a:lstStyle/>
                    <a:p>
                      <a:pPr marL="0" lvl="0" indent="0" algn="ctr">
                        <a:spcBef>
                          <a:spcPts val="0"/>
                        </a:spcBef>
                        <a:spcAft>
                          <a:spcPts val="0"/>
                        </a:spcAft>
                        <a:buNone/>
                      </a:pPr>
                      <a:r>
                        <a:rPr lang="es" sz="900">
                          <a:latin typeface="Chelsea Market"/>
                          <a:ea typeface="Chelsea Market"/>
                          <a:cs typeface="Chelsea Market"/>
                          <a:sym typeface="Chelsea Market"/>
                        </a:rPr>
                        <a:t>Reseña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dar noticia en un periódico de una obra literaria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o científica</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científico</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es, en primer lugar, dar información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precisa y breve sobre una obra publicada y, en segundo, dar una opinión acerca de esta.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Una declaración de los objetivos del autor.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b. Apreciación sobre cómo se han conseguido los propósitos del autor.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c. Evidencia que sostenga el juicio del escritor de la reseña sobre los logros del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a:solidFill>
                            <a:schemeClr val="dk1"/>
                          </a:solidFill>
                          <a:latin typeface="Chelsea Market"/>
                          <a:ea typeface="Chelsea Market"/>
                          <a:cs typeface="Chelsea Market"/>
                          <a:sym typeface="Chelsea Market"/>
                        </a:rPr>
                        <a:t>autor.</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1. Parte inicial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 Referencias bibliográficas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 Título (nombre del autor, nombre de la obra, lugar de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edicón, editorial, fecha de publicación).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ii. Presentación (lengua a la que está traducida, campo del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saber del que trata, nombre del traductor).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2. Núcleo textual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 Antecedentes del autor (apartado opcional que ofrece información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sobre otras obras del autor, los temas de su especialidad, etc.)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b. Fuentes (cuáles fueron las fuentes utilizadas en el proceso de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elaboración de la obra.)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 Propósito (opcional)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d. Organización de la obra (opcional)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 Metodología (apartado opcional – es importante en las obras que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son resultado de un proceso de investigación.)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f. Contenidos (se exponen los temas tratados en cada parte de la obra)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3. Parte terminal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 Crítica negativa (aspectos débiles, sugerencias)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b. Crítica positiva (aporte de la obra a la disciplina)</a:t>
                      </a:r>
                      <a:endParaRPr sz="900">
                        <a:latin typeface="Chelsea Market"/>
                        <a:ea typeface="Chelsea Market"/>
                        <a:cs typeface="Chelsea Market"/>
                        <a:sym typeface="Chelsea Market"/>
                      </a:endParaRPr>
                    </a:p>
                  </a:txBody>
                  <a:tcPr marL="91425" marR="91425" marT="91425" marB="91425" anchor="ctr"/>
                </a:tc>
              </a:tr>
              <a:tr h="1191175">
                <a:tc>
                  <a:txBody>
                    <a:bodyPr/>
                    <a:lstStyle/>
                    <a:p>
                      <a:pPr marL="0" lvl="0" indent="0" algn="ctr">
                        <a:spcBef>
                          <a:spcPts val="0"/>
                        </a:spcBef>
                        <a:spcAft>
                          <a:spcPts val="0"/>
                        </a:spcAft>
                        <a:buNone/>
                      </a:pPr>
                      <a:r>
                        <a:rPr lang="es" sz="900">
                          <a:latin typeface="Chelsea Market"/>
                          <a:ea typeface="Chelsea Market"/>
                          <a:cs typeface="Chelsea Market"/>
                          <a:sym typeface="Chelsea Market"/>
                        </a:rPr>
                        <a:t>sintesis tematica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recapitulación de las ideasprincipales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de uno o más textos a incorporación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opiniones y datos de otros textos.</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permite que el autor restructure el texto sintetizado.</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spcBef>
                          <a:spcPts val="0"/>
                        </a:spcBef>
                        <a:spcAft>
                          <a:spcPts val="0"/>
                        </a:spcAft>
                        <a:buNone/>
                      </a:pPr>
                      <a:r>
                        <a:rPr lang="es" sz="900">
                          <a:solidFill>
                            <a:schemeClr val="dk1"/>
                          </a:solidFill>
                          <a:latin typeface="Chelsea Market"/>
                          <a:ea typeface="Chelsea Market"/>
                          <a:cs typeface="Chelsea Market"/>
                          <a:sym typeface="Chelsea Market"/>
                        </a:rPr>
                        <a:t>según subtítulos. Las tramas textuales predominantes, como en la mayoría de los textos académicos, resultan la expositiva y la argumentativa.</a:t>
                      </a:r>
                      <a:endParaRPr sz="90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a:solidFill>
                            <a:schemeClr val="dk1"/>
                          </a:solidFill>
                          <a:latin typeface="Chelsea Market"/>
                          <a:ea typeface="Chelsea Market"/>
                          <a:cs typeface="Chelsea Market"/>
                          <a:sym typeface="Chelsea Market"/>
                        </a:rPr>
                        <a:t>En cuanto a la síntesis temática, presenta las mismas características que la síntesis textual, con la diferencia de que el objeto tratado es un tema de estudio y no sólo un texto. </a:t>
                      </a:r>
                      <a:endParaRPr sz="90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a:solidFill>
                            <a:schemeClr val="dk1"/>
                          </a:solidFill>
                          <a:latin typeface="Chelsea Market"/>
                          <a:ea typeface="Chelsea Market"/>
                          <a:cs typeface="Chelsea Market"/>
                          <a:sym typeface="Chelsea Market"/>
                        </a:rPr>
                        <a:t>Por ejemplo: el desarrollo del concepto del otro en el niño, la equidad educativa, el concepto de aprendizaje, etcétera</a:t>
                      </a:r>
                      <a:endParaRPr sz="900">
                        <a:solidFill>
                          <a:schemeClr val="dk1"/>
                        </a:solidFill>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endParaRPr sz="900">
                        <a:solidFill>
                          <a:schemeClr val="dk1"/>
                        </a:solidFill>
                        <a:latin typeface="Chelsea Market"/>
                        <a:ea typeface="Chelsea Market"/>
                        <a:cs typeface="Chelsea Market"/>
                        <a:sym typeface="Chelsea Market"/>
                      </a:endParaRPr>
                    </a:p>
                  </a:txBody>
                  <a:tcPr marL="91425" marR="91425" marT="91425" marB="91425" anchor="ctr"/>
                </a:tc>
              </a:tr>
            </a:tbl>
          </a:graphicData>
        </a:graphic>
      </p:graphicFrame>
    </p:spTree>
    <p:extLst>
      <p:ext uri="{BB962C8B-B14F-4D97-AF65-F5344CB8AC3E}">
        <p14:creationId xmlns:p14="http://schemas.microsoft.com/office/powerpoint/2010/main" val="3416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7396" r="1843" b="7681"/>
          <a:stretch/>
        </p:blipFill>
        <p:spPr bwMode="auto">
          <a:xfrm>
            <a:off x="-150607" y="0"/>
            <a:ext cx="929460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713915" y="1027953"/>
            <a:ext cx="5130800" cy="1015663"/>
          </a:xfrm>
          <a:prstGeom prst="rect">
            <a:avLst/>
          </a:prstGeom>
          <a:noFill/>
        </p:spPr>
        <p:txBody>
          <a:bodyPr wrap="square" rtlCol="0">
            <a:spAutoFit/>
          </a:bodyPr>
          <a:lstStyle/>
          <a:p>
            <a:pPr algn="ctr"/>
            <a:r>
              <a:rPr lang="es-MX" sz="6000" dirty="0" smtClean="0">
                <a:solidFill>
                  <a:srgbClr val="7030A0"/>
                </a:solidFill>
                <a:latin typeface="AR CENA" panose="02000000000000000000" pitchFamily="2" charset="0"/>
              </a:rPr>
              <a:t>Géneros literarios</a:t>
            </a:r>
            <a:endParaRPr lang="es-MX" sz="6000" dirty="0">
              <a:solidFill>
                <a:srgbClr val="7030A0"/>
              </a:solidFill>
              <a:latin typeface="AR CENA" panose="02000000000000000000" pitchFamily="2" charset="0"/>
            </a:endParaRPr>
          </a:p>
        </p:txBody>
      </p:sp>
    </p:spTree>
    <p:extLst>
      <p:ext uri="{BB962C8B-B14F-4D97-AF65-F5344CB8AC3E}">
        <p14:creationId xmlns:p14="http://schemas.microsoft.com/office/powerpoint/2010/main" val="35143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Shape 54"/>
          <p:cNvGraphicFramePr/>
          <p:nvPr/>
        </p:nvGraphicFramePr>
        <p:xfrm>
          <a:off x="164525" y="63275"/>
          <a:ext cx="8827075" cy="4663290"/>
        </p:xfrm>
        <a:graphic>
          <a:graphicData uri="http://schemas.openxmlformats.org/drawingml/2006/table">
            <a:tbl>
              <a:tblPr>
                <a:noFill/>
                <a:tableStyleId>{27D9C996-5B7B-4B2A-A798-85B444FBD417}</a:tableStyleId>
              </a:tblPr>
              <a:tblGrid>
                <a:gridCol w="1069975"/>
                <a:gridCol w="742775"/>
                <a:gridCol w="2848900"/>
                <a:gridCol w="1464850"/>
                <a:gridCol w="2700575"/>
              </a:tblGrid>
              <a:tr h="259050">
                <a:tc>
                  <a:txBody>
                    <a:bodyPr/>
                    <a:lstStyle/>
                    <a:p>
                      <a:pPr marL="0" lvl="0" indent="0" algn="ctr" rtl="0">
                        <a:spcBef>
                          <a:spcPts val="0"/>
                        </a:spcBef>
                        <a:spcAft>
                          <a:spcPts val="0"/>
                        </a:spcAft>
                        <a:buNone/>
                      </a:pPr>
                      <a:r>
                        <a:rPr lang="es" b="1">
                          <a:latin typeface="Amatic SC"/>
                          <a:ea typeface="Amatic SC"/>
                          <a:cs typeface="Amatic SC"/>
                          <a:sym typeface="Amatic SC"/>
                        </a:rPr>
                        <a:t>Género literario</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91627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Oda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trata de una poesìa pensativa y contemplativa que tiende a enaltecer y elogiar un argumento o cuestiòn. </a:t>
                      </a:r>
                      <a:r>
                        <a:rPr lang="es" sz="800">
                          <a:solidFill>
                            <a:srgbClr val="333333"/>
                          </a:solidFill>
                          <a:highlight>
                            <a:srgbClr val="FFFFFF"/>
                          </a:highlight>
                          <a:latin typeface="Chelsea Market"/>
                          <a:ea typeface="Chelsea Market"/>
                          <a:cs typeface="Chelsea Market"/>
                          <a:sym typeface="Chelsea Market"/>
                        </a:rPr>
                        <a:t>se trata de la exaltación de una persona, cosa o idea. Pueden ser escritas, representadas o musicalizadas. </a:t>
                      </a:r>
                      <a:r>
                        <a:rPr lang="es" sz="800">
                          <a:latin typeface="Chelsea Market"/>
                          <a:ea typeface="Chelsea Market"/>
                          <a:cs typeface="Chelsea Market"/>
                          <a:sym typeface="Chelsea Market"/>
                        </a:rPr>
                        <a:t> </a:t>
                      </a:r>
                      <a:endParaRPr sz="800">
                        <a:latin typeface="Chelsea Market"/>
                        <a:ea typeface="Chelsea Market"/>
                        <a:cs typeface="Chelsea Market"/>
                        <a:sym typeface="Chelsea Market"/>
                      </a:endParaRPr>
                    </a:p>
                    <a:p>
                      <a:pPr marL="0" lvl="0" indent="0" algn="ctr">
                        <a:spcBef>
                          <a:spcPts val="0"/>
                        </a:spcBef>
                        <a:spcAft>
                          <a:spcPts val="0"/>
                        </a:spcAft>
                        <a:buNone/>
                      </a:pPr>
                      <a:r>
                        <a:rPr lang="es" sz="800">
                          <a:solidFill>
                            <a:srgbClr val="1E1D1D"/>
                          </a:solidFill>
                          <a:latin typeface="Chelsea Market"/>
                          <a:ea typeface="Chelsea Market"/>
                          <a:cs typeface="Chelsea Market"/>
                          <a:sym typeface="Chelsea Market"/>
                        </a:rPr>
                        <a:t>Posibilita desarrollar la imaginación y la interioridad</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Expresar sentimientos a través de un hablante lírico. </a:t>
                      </a:r>
                      <a:r>
                        <a:rPr lang="es" sz="800">
                          <a:solidFill>
                            <a:srgbClr val="1E1D1D"/>
                          </a:solidFill>
                          <a:latin typeface="Chelsea Market"/>
                          <a:ea typeface="Chelsea Market"/>
                          <a:cs typeface="Chelsea Market"/>
                          <a:sym typeface="Chelsea Market"/>
                        </a:rPr>
                        <a:t>creado con una intención de homenaje o exaltación.</a:t>
                      </a:r>
                      <a:r>
                        <a:rPr lang="es" sz="800">
                          <a:solidFill>
                            <a:srgbClr val="333333"/>
                          </a:solidFill>
                          <a:highlight>
                            <a:srgbClr val="FFFFFF"/>
                          </a:highlight>
                          <a:latin typeface="Chelsea Market"/>
                          <a:ea typeface="Chelsea Market"/>
                          <a:cs typeface="Chelsea Market"/>
                          <a:sym typeface="Chelsea Market"/>
                        </a:rPr>
                        <a:t>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333333"/>
                          </a:solidFill>
                          <a:highlight>
                            <a:srgbClr val="F6F2EF"/>
                          </a:highlight>
                          <a:latin typeface="Chelsea Market"/>
                          <a:ea typeface="Chelsea Market"/>
                          <a:cs typeface="Chelsea Market"/>
                          <a:sym typeface="Chelsea Market"/>
                        </a:rPr>
                        <a:t>Se presenta en estrofas regulares y con rimas variadas. El tema escogido está en relación con algún acontecimiento histórico, aunque también puede referirse a la exaltación del amor, de una virtud o de un sentimiento de plenitud. </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Himno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Composición solemne, poética o musical, en alabanza de personajes, cosas o sucesos extraordinarios. puede estar dedicado a celebrar una victoria u otro suceso memorable o a expresar júbilo o entusiasmo. También puede ser una composición musical que identifica a una colectividad, una región, un pueblo o una nación y que une a quienes la interpretan.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Pronunciar pasiones patriòticas, nacionalistas, religiosas.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 Versos organizados en estrofas, rimas, un coro o estribillo que se va a repetir entre las estrofas, el tema central debe girar en torno a un personaje, tono solemne, utilización de figuras literarias para darle una mayor expresividad poética que despierte la emotividad de los destinatarios y debe representar el sentir de un grupo de personas. </a:t>
                      </a:r>
                      <a:endParaRPr sz="800">
                        <a:latin typeface="Chelsea Market"/>
                        <a:ea typeface="Chelsea Market"/>
                        <a:cs typeface="Chelsea Market"/>
                        <a:sym typeface="Chelsea Market"/>
                      </a:endParaRPr>
                    </a:p>
                  </a:txBody>
                  <a:tcPr marL="91425" marR="91425" marT="91425" marB="91425"/>
                </a:tc>
              </a:tr>
              <a:tr h="86865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Elegía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800">
                          <a:highlight>
                            <a:srgbClr val="F6F2EF"/>
                          </a:highlight>
                          <a:latin typeface="Chelsea Market"/>
                          <a:ea typeface="Chelsea Market"/>
                          <a:cs typeface="Chelsea Market"/>
                          <a:sym typeface="Chelsea Market"/>
                        </a:rPr>
                        <a:t>El poeta normalmente expresa una idea en forma de lamento.</a:t>
                      </a:r>
                      <a:endParaRPr sz="800">
                        <a:highlight>
                          <a:srgbClr val="F6F2EF"/>
                        </a:highlight>
                        <a:latin typeface="Chelsea Market"/>
                        <a:ea typeface="Chelsea Market"/>
                        <a:cs typeface="Chelsea Market"/>
                        <a:sym typeface="Chelsea Market"/>
                      </a:endParaRPr>
                    </a:p>
                    <a:p>
                      <a:pPr marL="0" lvl="0" indent="0" algn="ctr" rtl="0">
                        <a:spcBef>
                          <a:spcPts val="0"/>
                        </a:spcBef>
                        <a:spcAft>
                          <a:spcPts val="0"/>
                        </a:spcAft>
                        <a:buNone/>
                      </a:pPr>
                      <a:r>
                        <a:rPr lang="es" sz="800">
                          <a:highlight>
                            <a:srgbClr val="F6F2EF"/>
                          </a:highlight>
                          <a:latin typeface="Chelsea Market"/>
                          <a:ea typeface="Chelsea Market"/>
                          <a:cs typeface="Chelsea Market"/>
                          <a:sym typeface="Chelsea Market"/>
                        </a:rPr>
                        <a:t>Su lamentación suele tener relación con la muerte,el tema del paso del tiempo, el desamor, la melancolía o algún aspecto doloroso de la existencia humana.</a:t>
                      </a:r>
                      <a:endParaRPr sz="800">
                        <a:highlight>
                          <a:srgbClr val="F6F2EF"/>
                        </a:highlight>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Expresar melancolìa, dolor ante desdichas propias o ajenas.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highlight>
                            <a:srgbClr val="E6E6E6"/>
                          </a:highlight>
                          <a:latin typeface="Chelsea Market"/>
                          <a:ea typeface="Chelsea Market"/>
                          <a:cs typeface="Chelsea Market"/>
                          <a:sym typeface="Chelsea Market"/>
                        </a:rPr>
                        <a:t>suele escribirse en verso libre o en tercetos.  </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b="1">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Égloga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constituido por sentimientos afectuosos y de entusiasmo por el hàbitat que los rodea. </a:t>
                      </a:r>
                      <a:endParaRPr sz="800">
                        <a:latin typeface="Chelsea Market"/>
                        <a:ea typeface="Chelsea Market"/>
                        <a:cs typeface="Chelsea Market"/>
                        <a:sym typeface="Chelsea Market"/>
                      </a:endParaRPr>
                    </a:p>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composición poética enfocada en el tema amoroso, que se caracteriza por presentarse en forma de diálogo, semejante a una </a:t>
                      </a:r>
                      <a:r>
                        <a:rPr lang="es" sz="800">
                          <a:highlight>
                            <a:srgbClr val="FFFFFF"/>
                          </a:highlight>
                          <a:uFill>
                            <a:noFill/>
                          </a:uFill>
                          <a:latin typeface="Chelsea Market"/>
                          <a:ea typeface="Chelsea Market"/>
                          <a:cs typeface="Chelsea Market"/>
                          <a:sym typeface="Chelsea Market"/>
                          <a:hlinkClick r:id="rId3"/>
                        </a:rPr>
                        <a:t>obra</a:t>
                      </a:r>
                      <a:r>
                        <a:rPr lang="es" sz="800">
                          <a:highlight>
                            <a:srgbClr val="FFFFFF"/>
                          </a:highlight>
                          <a:latin typeface="Chelsea Market"/>
                          <a:ea typeface="Chelsea Market"/>
                          <a:cs typeface="Chelsea Market"/>
                          <a:sym typeface="Chelsea Market"/>
                        </a:rPr>
                        <a:t> de teatro, pero de un solo acto. Las historias contadas son cortas por lo tanto, no es necesario cambios de vestuario, ni de escenarios.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 Expresar  amor en un marco idealizado, lleno de belleza y amor.</a:t>
                      </a:r>
                      <a:endParaRPr sz="800" i="1">
                        <a:latin typeface="Chelsea Market"/>
                        <a:ea typeface="Chelsea Market"/>
                        <a:cs typeface="Chelsea Market"/>
                        <a:sym typeface="Chelsea Market"/>
                      </a:endParaRPr>
                    </a:p>
                  </a:txBody>
                  <a:tcPr marL="91425" marR="91425" marT="91425" marB="91425"/>
                </a:tc>
                <a:tc>
                  <a:txBody>
                    <a:bodyPr/>
                    <a:lstStyle/>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-Escritas en versos de once y sietes silabas.</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-Tienen 30 estrofas.</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-Su tema principal es el amor.</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-Existe un diálogo entre pastores. </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-El ambiente del campo está presente.</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-La </a:t>
                      </a:r>
                      <a:r>
                        <a:rPr lang="es" sz="800" b="1">
                          <a:uFill>
                            <a:noFill/>
                          </a:uFill>
                          <a:latin typeface="Chelsea Market"/>
                          <a:ea typeface="Chelsea Market"/>
                          <a:cs typeface="Chelsea Market"/>
                          <a:sym typeface="Chelsea Market"/>
                          <a:hlinkClick r:id="rId4"/>
                        </a:rPr>
                        <a:t>música</a:t>
                      </a:r>
                      <a:r>
                        <a:rPr lang="es" sz="800">
                          <a:latin typeface="Chelsea Market"/>
                          <a:ea typeface="Chelsea Market"/>
                          <a:cs typeface="Chelsea Market"/>
                          <a:sym typeface="Chelsea Market"/>
                        </a:rPr>
                        <a:t> es muy importante en los versos.</a:t>
                      </a:r>
                      <a:endParaRPr sz="800">
                        <a:highlight>
                          <a:srgbClr val="FFFFFF"/>
                        </a:highlight>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3936</Words>
  <Application>Microsoft Office PowerPoint</Application>
  <PresentationFormat>Presentación en pantalla (16:9)</PresentationFormat>
  <Paragraphs>317</Paragraphs>
  <Slides>17</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 CENA</vt:lpstr>
      <vt:lpstr>Century Gothic</vt:lpstr>
      <vt:lpstr>Roboto</vt:lpstr>
      <vt:lpstr>Chelsea Market</vt:lpstr>
      <vt:lpstr>Arial</vt:lpstr>
      <vt:lpstr>Amatic SC</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Nombre del alumno:________________________________ Curso____________________  grado y sección ___________ Fecha ________________ Puntos _______________    calificación _______________ El alumno describirá las características de los diferentes documentos académicos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dany</dc:creator>
  <cp:lastModifiedBy>dany</cp:lastModifiedBy>
  <cp:revision>9</cp:revision>
  <dcterms:modified xsi:type="dcterms:W3CDTF">2018-04-26T00:59:16Z</dcterms:modified>
</cp:coreProperties>
</file>