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57" r:id="rId4"/>
    <p:sldId id="258" r:id="rId5"/>
    <p:sldId id="259" r:id="rId6"/>
    <p:sldId id="261" r:id="rId7"/>
    <p:sldId id="262" r:id="rId8"/>
    <p:sldId id="260" r:id="rId9"/>
    <p:sldId id="263" r:id="rId10"/>
    <p:sldId id="264" r:id="rId11"/>
    <p:sldId id="266" r:id="rId1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494"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F2321847-509F-40EE-B758-B511784CEB74}" type="datetimeFigureOut">
              <a:rPr lang="es-MX" smtClean="0"/>
              <a:t>04/05/2018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B3F54B6-24C3-42E0-9AC3-7D8B39F64F7E}" type="slidenum">
              <a:rPr lang="es-MX" smtClean="0"/>
              <a:t>‹Nº›</a:t>
            </a:fld>
            <a:endParaRPr lang="es-MX"/>
          </a:p>
        </p:txBody>
      </p:sp>
    </p:spTree>
    <p:extLst>
      <p:ext uri="{BB962C8B-B14F-4D97-AF65-F5344CB8AC3E}">
        <p14:creationId xmlns:p14="http://schemas.microsoft.com/office/powerpoint/2010/main" val="167552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2321847-509F-40EE-B758-B511784CEB74}" type="datetimeFigureOut">
              <a:rPr lang="es-MX" smtClean="0"/>
              <a:t>04/05/2018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B3F54B6-24C3-42E0-9AC3-7D8B39F64F7E}" type="slidenum">
              <a:rPr lang="es-MX" smtClean="0"/>
              <a:t>‹Nº›</a:t>
            </a:fld>
            <a:endParaRPr lang="es-MX"/>
          </a:p>
        </p:txBody>
      </p:sp>
    </p:spTree>
    <p:extLst>
      <p:ext uri="{BB962C8B-B14F-4D97-AF65-F5344CB8AC3E}">
        <p14:creationId xmlns:p14="http://schemas.microsoft.com/office/powerpoint/2010/main" val="3189737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2321847-509F-40EE-B758-B511784CEB74}" type="datetimeFigureOut">
              <a:rPr lang="es-MX" smtClean="0"/>
              <a:t>04/05/2018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B3F54B6-24C3-42E0-9AC3-7D8B39F64F7E}" type="slidenum">
              <a:rPr lang="es-MX" smtClean="0"/>
              <a:t>‹Nº›</a:t>
            </a:fld>
            <a:endParaRPr lang="es-MX"/>
          </a:p>
        </p:txBody>
      </p:sp>
    </p:spTree>
    <p:extLst>
      <p:ext uri="{BB962C8B-B14F-4D97-AF65-F5344CB8AC3E}">
        <p14:creationId xmlns:p14="http://schemas.microsoft.com/office/powerpoint/2010/main" val="2707922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2321847-509F-40EE-B758-B511784CEB74}" type="datetimeFigureOut">
              <a:rPr lang="es-MX" smtClean="0"/>
              <a:t>04/05/2018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B3F54B6-24C3-42E0-9AC3-7D8B39F64F7E}" type="slidenum">
              <a:rPr lang="es-MX" smtClean="0"/>
              <a:t>‹Nº›</a:t>
            </a:fld>
            <a:endParaRPr lang="es-MX"/>
          </a:p>
        </p:txBody>
      </p:sp>
    </p:spTree>
    <p:extLst>
      <p:ext uri="{BB962C8B-B14F-4D97-AF65-F5344CB8AC3E}">
        <p14:creationId xmlns:p14="http://schemas.microsoft.com/office/powerpoint/2010/main" val="3805544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2321847-509F-40EE-B758-B511784CEB74}" type="datetimeFigureOut">
              <a:rPr lang="es-MX" smtClean="0"/>
              <a:t>04/05/2018</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B3F54B6-24C3-42E0-9AC3-7D8B39F64F7E}" type="slidenum">
              <a:rPr lang="es-MX" smtClean="0"/>
              <a:t>‹Nº›</a:t>
            </a:fld>
            <a:endParaRPr lang="es-MX"/>
          </a:p>
        </p:txBody>
      </p:sp>
    </p:spTree>
    <p:extLst>
      <p:ext uri="{BB962C8B-B14F-4D97-AF65-F5344CB8AC3E}">
        <p14:creationId xmlns:p14="http://schemas.microsoft.com/office/powerpoint/2010/main" val="1397307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F2321847-509F-40EE-B758-B511784CEB74}" type="datetimeFigureOut">
              <a:rPr lang="es-MX" smtClean="0"/>
              <a:t>04/05/2018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B3F54B6-24C3-42E0-9AC3-7D8B39F64F7E}" type="slidenum">
              <a:rPr lang="es-MX" smtClean="0"/>
              <a:t>‹Nº›</a:t>
            </a:fld>
            <a:endParaRPr lang="es-MX"/>
          </a:p>
        </p:txBody>
      </p:sp>
    </p:spTree>
    <p:extLst>
      <p:ext uri="{BB962C8B-B14F-4D97-AF65-F5344CB8AC3E}">
        <p14:creationId xmlns:p14="http://schemas.microsoft.com/office/powerpoint/2010/main" val="30494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F2321847-509F-40EE-B758-B511784CEB74}" type="datetimeFigureOut">
              <a:rPr lang="es-MX" smtClean="0"/>
              <a:t>04/05/2018</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2B3F54B6-24C3-42E0-9AC3-7D8B39F64F7E}" type="slidenum">
              <a:rPr lang="es-MX" smtClean="0"/>
              <a:t>‹Nº›</a:t>
            </a:fld>
            <a:endParaRPr lang="es-MX"/>
          </a:p>
        </p:txBody>
      </p:sp>
    </p:spTree>
    <p:extLst>
      <p:ext uri="{BB962C8B-B14F-4D97-AF65-F5344CB8AC3E}">
        <p14:creationId xmlns:p14="http://schemas.microsoft.com/office/powerpoint/2010/main" val="904559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F2321847-509F-40EE-B758-B511784CEB74}" type="datetimeFigureOut">
              <a:rPr lang="es-MX" smtClean="0"/>
              <a:t>04/05/2018</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2B3F54B6-24C3-42E0-9AC3-7D8B39F64F7E}" type="slidenum">
              <a:rPr lang="es-MX" smtClean="0"/>
              <a:t>‹Nº›</a:t>
            </a:fld>
            <a:endParaRPr lang="es-MX"/>
          </a:p>
        </p:txBody>
      </p:sp>
    </p:spTree>
    <p:extLst>
      <p:ext uri="{BB962C8B-B14F-4D97-AF65-F5344CB8AC3E}">
        <p14:creationId xmlns:p14="http://schemas.microsoft.com/office/powerpoint/2010/main" val="4209718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2321847-509F-40EE-B758-B511784CEB74}" type="datetimeFigureOut">
              <a:rPr lang="es-MX" smtClean="0"/>
              <a:t>04/05/2018</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2B3F54B6-24C3-42E0-9AC3-7D8B39F64F7E}" type="slidenum">
              <a:rPr lang="es-MX" smtClean="0"/>
              <a:t>‹Nº›</a:t>
            </a:fld>
            <a:endParaRPr lang="es-MX"/>
          </a:p>
        </p:txBody>
      </p:sp>
    </p:spTree>
    <p:extLst>
      <p:ext uri="{BB962C8B-B14F-4D97-AF65-F5344CB8AC3E}">
        <p14:creationId xmlns:p14="http://schemas.microsoft.com/office/powerpoint/2010/main" val="3821160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2321847-509F-40EE-B758-B511784CEB74}" type="datetimeFigureOut">
              <a:rPr lang="es-MX" smtClean="0"/>
              <a:t>04/05/2018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B3F54B6-24C3-42E0-9AC3-7D8B39F64F7E}" type="slidenum">
              <a:rPr lang="es-MX" smtClean="0"/>
              <a:t>‹Nº›</a:t>
            </a:fld>
            <a:endParaRPr lang="es-MX"/>
          </a:p>
        </p:txBody>
      </p:sp>
    </p:spTree>
    <p:extLst>
      <p:ext uri="{BB962C8B-B14F-4D97-AF65-F5344CB8AC3E}">
        <p14:creationId xmlns:p14="http://schemas.microsoft.com/office/powerpoint/2010/main" val="3603513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2321847-509F-40EE-B758-B511784CEB74}" type="datetimeFigureOut">
              <a:rPr lang="es-MX" smtClean="0"/>
              <a:t>04/05/2018</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B3F54B6-24C3-42E0-9AC3-7D8B39F64F7E}" type="slidenum">
              <a:rPr lang="es-MX" smtClean="0"/>
              <a:t>‹Nº›</a:t>
            </a:fld>
            <a:endParaRPr lang="es-MX"/>
          </a:p>
        </p:txBody>
      </p:sp>
    </p:spTree>
    <p:extLst>
      <p:ext uri="{BB962C8B-B14F-4D97-AF65-F5344CB8AC3E}">
        <p14:creationId xmlns:p14="http://schemas.microsoft.com/office/powerpoint/2010/main" val="1817425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321847-509F-40EE-B758-B511784CEB74}" type="datetimeFigureOut">
              <a:rPr lang="es-MX" smtClean="0"/>
              <a:t>04/05/2018</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3F54B6-24C3-42E0-9AC3-7D8B39F64F7E}" type="slidenum">
              <a:rPr lang="es-MX" smtClean="0"/>
              <a:t>‹Nº›</a:t>
            </a:fld>
            <a:endParaRPr lang="es-MX"/>
          </a:p>
        </p:txBody>
      </p:sp>
    </p:spTree>
    <p:extLst>
      <p:ext uri="{BB962C8B-B14F-4D97-AF65-F5344CB8AC3E}">
        <p14:creationId xmlns:p14="http://schemas.microsoft.com/office/powerpoint/2010/main" val="4125883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1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21973" y="36355"/>
            <a:ext cx="8798499" cy="6663363"/>
          </a:xfrm>
          <a:prstGeom prst="rect">
            <a:avLst/>
          </a:prstGeom>
        </p:spPr>
        <p:txBody>
          <a:bodyPr wrap="square">
            <a:spAutoFit/>
          </a:bodyPr>
          <a:lstStyle/>
          <a:p>
            <a:pPr algn="ctr"/>
            <a:endParaRPr lang="es-MX" b="1" dirty="0" smtClean="0"/>
          </a:p>
          <a:p>
            <a:pPr algn="ctr"/>
            <a:endParaRPr lang="es-MX" b="1" dirty="0"/>
          </a:p>
          <a:p>
            <a:pPr algn="ctr"/>
            <a:r>
              <a:rPr lang="es-MX" sz="1400" b="1" dirty="0" smtClean="0">
                <a:latin typeface="Times New Roman" pitchFamily="18" charset="0"/>
                <a:cs typeface="Times New Roman" pitchFamily="18" charset="0"/>
              </a:rPr>
              <a:t>ESCUELA </a:t>
            </a:r>
            <a:r>
              <a:rPr lang="es-MX" sz="1400" b="1" dirty="0">
                <a:latin typeface="Times New Roman" pitchFamily="18" charset="0"/>
                <a:cs typeface="Times New Roman" pitchFamily="18" charset="0"/>
              </a:rPr>
              <a:t>NORMAL DE EDUCACIÓN PREESCOLAR</a:t>
            </a:r>
            <a:endParaRPr lang="es-MX" sz="1400" dirty="0">
              <a:latin typeface="Times New Roman" pitchFamily="18" charset="0"/>
              <a:cs typeface="Times New Roman" pitchFamily="18" charset="0"/>
            </a:endParaRPr>
          </a:p>
          <a:p>
            <a:pPr algn="ctr"/>
            <a:r>
              <a:rPr lang="es-MX" sz="1400" b="1" dirty="0">
                <a:latin typeface="Times New Roman" pitchFamily="18" charset="0"/>
                <a:cs typeface="Times New Roman" pitchFamily="18" charset="0"/>
              </a:rPr>
              <a:t>LICENCIATURA EN EDUCACIÓN PREESCOLAR</a:t>
            </a:r>
            <a:endParaRPr lang="es-MX" sz="1400" dirty="0">
              <a:latin typeface="Times New Roman" pitchFamily="18" charset="0"/>
              <a:cs typeface="Times New Roman" pitchFamily="18" charset="0"/>
            </a:endParaRPr>
          </a:p>
          <a:p>
            <a:r>
              <a:rPr lang="es-MX" sz="1100" dirty="0"/>
              <a:t> </a:t>
            </a:r>
            <a:endParaRPr lang="es-MX" sz="1100" dirty="0" smtClean="0"/>
          </a:p>
          <a:p>
            <a:endParaRPr lang="es-MX" sz="1100" dirty="0" smtClean="0"/>
          </a:p>
          <a:p>
            <a:endParaRPr lang="es-MX" sz="1100" dirty="0"/>
          </a:p>
          <a:p>
            <a:endParaRPr lang="es-MX" sz="1100" dirty="0" smtClean="0"/>
          </a:p>
          <a:p>
            <a:endParaRPr lang="es-MX" sz="1100" dirty="0" smtClean="0"/>
          </a:p>
          <a:p>
            <a:endParaRPr lang="es-MX" sz="1200" dirty="0" smtClean="0">
              <a:latin typeface="Times New Roman" pitchFamily="18" charset="0"/>
              <a:cs typeface="Times New Roman" pitchFamily="18" charset="0"/>
            </a:endParaRPr>
          </a:p>
          <a:p>
            <a:endParaRPr lang="es-MX" sz="1200" dirty="0">
              <a:latin typeface="Times New Roman" pitchFamily="18" charset="0"/>
              <a:cs typeface="Times New Roman" pitchFamily="18" charset="0"/>
            </a:endParaRPr>
          </a:p>
          <a:p>
            <a:endParaRPr lang="es-MX" sz="1200" dirty="0" smtClean="0">
              <a:latin typeface="Times New Roman" pitchFamily="18" charset="0"/>
              <a:cs typeface="Times New Roman" pitchFamily="18" charset="0"/>
            </a:endParaRPr>
          </a:p>
          <a:p>
            <a:endParaRPr lang="es-MX" sz="1200" dirty="0">
              <a:latin typeface="Times New Roman" pitchFamily="18" charset="0"/>
              <a:cs typeface="Times New Roman" pitchFamily="18" charset="0"/>
            </a:endParaRPr>
          </a:p>
          <a:p>
            <a:endParaRPr lang="es-MX" sz="1200" dirty="0" smtClean="0">
              <a:latin typeface="Times New Roman" pitchFamily="18" charset="0"/>
              <a:cs typeface="Times New Roman" pitchFamily="18" charset="0"/>
            </a:endParaRPr>
          </a:p>
          <a:p>
            <a:endParaRPr lang="es-MX" sz="1200" dirty="0">
              <a:latin typeface="Times New Roman" pitchFamily="18" charset="0"/>
              <a:cs typeface="Times New Roman" pitchFamily="18" charset="0"/>
            </a:endParaRPr>
          </a:p>
          <a:p>
            <a:endParaRPr lang="es-MX" sz="1200" dirty="0" smtClean="0">
              <a:latin typeface="Times New Roman" pitchFamily="18" charset="0"/>
              <a:cs typeface="Times New Roman" pitchFamily="18" charset="0"/>
            </a:endParaRPr>
          </a:p>
          <a:p>
            <a:pPr algn="ctr"/>
            <a:endParaRPr lang="es-MX" sz="1400" dirty="0">
              <a:latin typeface="Times New Roman" pitchFamily="18" charset="0"/>
              <a:cs typeface="Times New Roman" pitchFamily="18" charset="0"/>
            </a:endParaRPr>
          </a:p>
          <a:p>
            <a:pPr algn="ctr"/>
            <a:r>
              <a:rPr lang="es-MX" sz="1400" dirty="0">
                <a:latin typeface="Times New Roman" pitchFamily="18" charset="0"/>
                <a:cs typeface="Times New Roman" pitchFamily="18" charset="0"/>
              </a:rPr>
              <a:t> Segundo semestre</a:t>
            </a:r>
          </a:p>
          <a:p>
            <a:pPr algn="ctr"/>
            <a:endParaRPr lang="es-MX" sz="1400" dirty="0" smtClean="0">
              <a:latin typeface="Times New Roman" pitchFamily="18" charset="0"/>
              <a:cs typeface="Times New Roman" pitchFamily="18" charset="0"/>
            </a:endParaRPr>
          </a:p>
          <a:p>
            <a:pPr algn="ctr"/>
            <a:r>
              <a:rPr lang="es-MX" sz="1400" dirty="0" smtClean="0">
                <a:latin typeface="Times New Roman" pitchFamily="18" charset="0"/>
                <a:cs typeface="Times New Roman" pitchFamily="18" charset="0"/>
              </a:rPr>
              <a:t>Exploración del medio natural en el preescolar</a:t>
            </a:r>
          </a:p>
          <a:p>
            <a:pPr algn="ctr"/>
            <a:endParaRPr lang="es-MX" sz="1400" dirty="0" smtClean="0">
              <a:latin typeface="Times New Roman" pitchFamily="18" charset="0"/>
              <a:cs typeface="Times New Roman" pitchFamily="18" charset="0"/>
            </a:endParaRPr>
          </a:p>
          <a:p>
            <a:pPr algn="ctr"/>
            <a:r>
              <a:rPr lang="es-MX" sz="1400" dirty="0" smtClean="0">
                <a:latin typeface="Times New Roman" pitchFamily="18" charset="0"/>
                <a:cs typeface="Times New Roman" pitchFamily="18" charset="0"/>
              </a:rPr>
              <a:t>Maestro: Ramón de Jesús Reséndiz Sánchez </a:t>
            </a:r>
          </a:p>
          <a:p>
            <a:pPr algn="ctr"/>
            <a:r>
              <a:rPr lang="es-MX" sz="1400" dirty="0" smtClean="0">
                <a:latin typeface="Times New Roman" pitchFamily="18" charset="0"/>
                <a:cs typeface="Times New Roman" pitchFamily="18" charset="0"/>
              </a:rPr>
              <a:t> </a:t>
            </a:r>
            <a:endParaRPr lang="es-MX" sz="1400" dirty="0">
              <a:latin typeface="Times New Roman" pitchFamily="18" charset="0"/>
              <a:cs typeface="Times New Roman" pitchFamily="18" charset="0"/>
            </a:endParaRPr>
          </a:p>
          <a:p>
            <a:pPr algn="ctr"/>
            <a:r>
              <a:rPr lang="es-MX" sz="1400" dirty="0">
                <a:latin typeface="Times New Roman" pitchFamily="18" charset="0"/>
                <a:cs typeface="Times New Roman" pitchFamily="18" charset="0"/>
              </a:rPr>
              <a:t>Alumna: Belén Zapata Castillo </a:t>
            </a:r>
            <a:endParaRPr lang="es-MX" sz="1400" dirty="0" smtClean="0">
              <a:latin typeface="Times New Roman" pitchFamily="18" charset="0"/>
              <a:cs typeface="Times New Roman" pitchFamily="18" charset="0"/>
            </a:endParaRPr>
          </a:p>
          <a:p>
            <a:pPr algn="ctr"/>
            <a:endParaRPr lang="es-MX" sz="1400" dirty="0">
              <a:latin typeface="Times New Roman" pitchFamily="18" charset="0"/>
              <a:cs typeface="Times New Roman" pitchFamily="18" charset="0"/>
            </a:endParaRPr>
          </a:p>
          <a:p>
            <a:pPr algn="ctr"/>
            <a:r>
              <a:rPr lang="es-MX" sz="1400" dirty="0">
                <a:latin typeface="Times New Roman" pitchFamily="18" charset="0"/>
                <a:cs typeface="Times New Roman" pitchFamily="18" charset="0"/>
              </a:rPr>
              <a:t>Sección: 1ª   Numero: </a:t>
            </a:r>
            <a:r>
              <a:rPr lang="es-MX" sz="1400" dirty="0" smtClean="0">
                <a:latin typeface="Times New Roman" pitchFamily="18" charset="0"/>
                <a:cs typeface="Times New Roman" pitchFamily="18" charset="0"/>
              </a:rPr>
              <a:t>22</a:t>
            </a:r>
          </a:p>
          <a:p>
            <a:pPr algn="ctr"/>
            <a:endParaRPr lang="es-MX" sz="1400" dirty="0">
              <a:latin typeface="Times New Roman" pitchFamily="18" charset="0"/>
              <a:cs typeface="Times New Roman" pitchFamily="18" charset="0"/>
            </a:endParaRPr>
          </a:p>
          <a:p>
            <a:pPr algn="ctr"/>
            <a:r>
              <a:rPr lang="es-MX" sz="1400" dirty="0" smtClean="0">
                <a:latin typeface="Times New Roman" pitchFamily="18" charset="0"/>
                <a:cs typeface="Times New Roman" pitchFamily="18" charset="0"/>
              </a:rPr>
              <a:t>Nota reflexiva unidad I </a:t>
            </a:r>
            <a:endParaRPr lang="es-MX" sz="1400" dirty="0">
              <a:latin typeface="Times New Roman" pitchFamily="18" charset="0"/>
              <a:cs typeface="Times New Roman" pitchFamily="18" charset="0"/>
            </a:endParaRPr>
          </a:p>
          <a:p>
            <a:pPr algn="ctr"/>
            <a:endParaRPr lang="es-MX" sz="1400" dirty="0">
              <a:latin typeface="Times New Roman" pitchFamily="18" charset="0"/>
              <a:cs typeface="Times New Roman" pitchFamily="18" charset="0"/>
            </a:endParaRPr>
          </a:p>
          <a:p>
            <a:pPr algn="ctr"/>
            <a:endParaRPr lang="es-MX" sz="1400" dirty="0">
              <a:latin typeface="Times New Roman" pitchFamily="18" charset="0"/>
              <a:cs typeface="Times New Roman" pitchFamily="18" charset="0"/>
            </a:endParaRPr>
          </a:p>
          <a:p>
            <a:pPr algn="ctr"/>
            <a:endParaRPr lang="es-MX" sz="1400" dirty="0">
              <a:latin typeface="Times New Roman" pitchFamily="18" charset="0"/>
              <a:cs typeface="Times New Roman" pitchFamily="18" charset="0"/>
            </a:endParaRPr>
          </a:p>
          <a:p>
            <a:pPr algn="r"/>
            <a:r>
              <a:rPr lang="es-MX" sz="1400" dirty="0">
                <a:latin typeface="Times New Roman" pitchFamily="18" charset="0"/>
                <a:cs typeface="Times New Roman" pitchFamily="18" charset="0"/>
              </a:rPr>
              <a:t>Saltillo Coahuila a </a:t>
            </a:r>
            <a:r>
              <a:rPr lang="es-MX" sz="1400" dirty="0" smtClean="0">
                <a:latin typeface="Times New Roman" pitchFamily="18" charset="0"/>
                <a:cs typeface="Times New Roman" pitchFamily="18" charset="0"/>
              </a:rPr>
              <a:t>4 de mayo del 2018</a:t>
            </a:r>
            <a:endParaRPr lang="es-MX" sz="1400" dirty="0">
              <a:latin typeface="Times New Roman" pitchFamily="18" charset="0"/>
              <a:cs typeface="Times New Roman" pitchFamily="18" charset="0"/>
            </a:endParaRPr>
          </a:p>
        </p:txBody>
      </p:sp>
      <p:pic>
        <p:nvPicPr>
          <p:cNvPr id="4" name="3 Marcador de contenido"/>
          <p:cNvPicPr>
            <a:picLocks noGrp="1" noChangeAspect="1"/>
          </p:cNvPicPr>
          <p:nvPr>
            <p:ph idx="1"/>
          </p:nvPr>
        </p:nvPicPr>
        <p:blipFill rotWithShape="1">
          <a:blip r:embed="rId2">
            <a:extLst>
              <a:ext uri="{28A0092B-C50C-407E-A947-70E740481C1C}">
                <a14:useLocalDpi xmlns:a14="http://schemas.microsoft.com/office/drawing/2010/main" val="0"/>
              </a:ext>
            </a:extLst>
          </a:blip>
          <a:srcRect r="13226"/>
          <a:stretch/>
        </p:blipFill>
        <p:spPr>
          <a:xfrm>
            <a:off x="3059832" y="1215889"/>
            <a:ext cx="2160240" cy="1851161"/>
          </a:xfrm>
        </p:spPr>
      </p:pic>
      <p:sp>
        <p:nvSpPr>
          <p:cNvPr id="8" name="Rectangle 3"/>
          <p:cNvSpPr>
            <a:spLocks noChangeArrowheads="1"/>
          </p:cNvSpPr>
          <p:nvPr/>
        </p:nvSpPr>
        <p:spPr bwMode="auto">
          <a:xfrm>
            <a:off x="457200" y="30670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6979" tIns="17457" rIns="91440" bIns="17457"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800" b="0" i="0" u="none" strike="noStrike" cap="none" normalizeH="0" baseline="0" smtClean="0">
                <a:ln>
                  <a:noFill/>
                </a:ln>
                <a:solidFill>
                  <a:schemeClr val="tx1"/>
                </a:solidFill>
                <a:effectLst/>
                <a:latin typeface="Arial" pitchFamily="34" charset="0"/>
                <a:cs typeface="Arial" pitchFamily="34" charset="0"/>
              </a:rPr>
              <a:t/>
            </a:r>
            <a:br>
              <a:rPr kumimoji="0" lang="es-MX" sz="1800" b="0" i="0" u="none" strike="noStrike" cap="none" normalizeH="0" baseline="0" smtClean="0">
                <a:ln>
                  <a:noFill/>
                </a:ln>
                <a:solidFill>
                  <a:schemeClr val="tx1"/>
                </a:solidFill>
                <a:effectLst/>
                <a:latin typeface="Arial" pitchFamily="34" charset="0"/>
                <a:cs typeface="Arial" pitchFamily="34" charset="0"/>
              </a:rPr>
            </a:br>
            <a:r>
              <a:rPr kumimoji="0" lang="es-MX" sz="1800" b="0" i="0" u="none" strike="noStrike" cap="none" normalizeH="0" baseline="0" smtClean="0">
                <a:ln>
                  <a:noFill/>
                </a:ln>
                <a:solidFill>
                  <a:schemeClr val="tx1"/>
                </a:solidFill>
                <a:effectLst/>
                <a:latin typeface="Arial" pitchFamily="34" charset="0"/>
                <a:cs typeface="Arial" pitchFamily="34" charset="0"/>
              </a:rPr>
              <a:t/>
            </a:r>
            <a:br>
              <a:rPr kumimoji="0" lang="es-MX" sz="1800" b="0" i="0" u="none" strike="noStrike" cap="none" normalizeH="0" baseline="0" smtClean="0">
                <a:ln>
                  <a:noFill/>
                </a:ln>
                <a:solidFill>
                  <a:schemeClr val="tx1"/>
                </a:solidFill>
                <a:effectLst/>
                <a:latin typeface="Arial" pitchFamily="34" charset="0"/>
                <a:cs typeface="Arial" pitchFamily="34" charset="0"/>
              </a:rPr>
            </a:br>
            <a:endParaRPr kumimoji="0" lang="es-MX"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737835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rotWithShape="1">
          <a:blip r:embed="rId2">
            <a:extLst>
              <a:ext uri="{28A0092B-C50C-407E-A947-70E740481C1C}">
                <a14:useLocalDpi xmlns:a14="http://schemas.microsoft.com/office/drawing/2010/main" val="0"/>
              </a:ext>
            </a:extLst>
          </a:blip>
          <a:srcRect r="5819"/>
          <a:stretch/>
        </p:blipFill>
        <p:spPr>
          <a:xfrm>
            <a:off x="-2556" y="0"/>
            <a:ext cx="9146556" cy="6858000"/>
          </a:xfrm>
          <a:prstGeom prst="rect">
            <a:avLst/>
          </a:prstGeom>
        </p:spPr>
      </p:pic>
      <p:pic>
        <p:nvPicPr>
          <p:cNvPr id="9218" name="Picture 2" descr="Resultado de imagen para frases sobre los recursos natural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8828" y="2763219"/>
            <a:ext cx="2451323" cy="1601885"/>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Resultado de imagen para frases sobre los recursos naturale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016" y="4486634"/>
            <a:ext cx="2808312" cy="1770774"/>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6" descr="Imagen relacionad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7704" y="4486634"/>
            <a:ext cx="2510880" cy="17707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8796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1095947" y="-1095947"/>
            <a:ext cx="6952106" cy="9144000"/>
          </a:xfrm>
          <a:prstGeom prst="rect">
            <a:avLst/>
          </a:prstGeom>
        </p:spPr>
      </p:pic>
      <p:sp>
        <p:nvSpPr>
          <p:cNvPr id="6" name="5 Rectángulo"/>
          <p:cNvSpPr/>
          <p:nvPr/>
        </p:nvSpPr>
        <p:spPr>
          <a:xfrm>
            <a:off x="1009079" y="1052736"/>
            <a:ext cx="7514909" cy="5047536"/>
          </a:xfrm>
          <a:prstGeom prst="rect">
            <a:avLst/>
          </a:prstGeom>
        </p:spPr>
        <p:txBody>
          <a:bodyPr wrap="square">
            <a:spAutoFit/>
          </a:bodyPr>
          <a:lstStyle/>
          <a:p>
            <a:pPr algn="ctr"/>
            <a:r>
              <a:rPr lang="es-MX" sz="1400" b="1" dirty="0"/>
              <a:t>Nota reflexiva</a:t>
            </a:r>
          </a:p>
          <a:p>
            <a:pPr algn="ctr"/>
            <a:r>
              <a:rPr lang="es-MX" sz="1400" b="1" dirty="0"/>
              <a:t>Cuando empezó este semestre entre con muchas expectativas sobre esta materia, ya que la ciencias naturales por lo general son muy dinámicas y pensaba que íbamos a ver alguno experimentos para garantizar un buen aprendizaje en los niños, al principio la profesora nos encargó investigar como enseñar ciencias en el preescolar, con esta actividad yo pensé que realmente iba a tener un aprendizaje significativo, pero no fue así, ya que solamente leímos lo que habíamos investigado y pues al menos en mi caso yo lo saqué de internet y la verdad en algunos casos no se sabe si la información es verdadera, por eso es que esperaba recibir una información fidedigna en clase. </a:t>
            </a:r>
          </a:p>
          <a:p>
            <a:pPr algn="ctr"/>
            <a:r>
              <a:rPr lang="es-MX" sz="1400" b="1" dirty="0"/>
              <a:t>Después de eso la profesora nos puso en equipos y tuvimos que investigar un tema que también nos asignó, en mi equipo nos tocó hablar sobre los seres vivos, así que se me ocurrió hablar de la planta de frijol, ya que en el preescolar es una actividad muy recurrente, y es algo que a los niños les llama mucho la atención. </a:t>
            </a:r>
          </a:p>
          <a:p>
            <a:pPr algn="ctr"/>
            <a:r>
              <a:rPr lang="es-MX" sz="1400" b="1" dirty="0"/>
              <a:t>Luego de eso falte unos días porque me enfermé, y cuando regresé nos cambiaron de profesora, y nos tocó el profesor Ramón, el primer día que llegó nos puso un tipo examen, nos preguntó cosas que al parecer si sabes que es, pero yo no supe como expresarlo con mi propias palabras. Mientras respondíamos el cuestionario el profesor nos platicó muchas cosas sobre los recursos renovables y como es que en otros lugares del mundo los cuidan. La verdad me parecen muy interesantes estos temas porque debemos de estar consientes de lo que tenemos aquí en México y que debemos de cuidarlo ya que e otros lugares no cuentan con la misma suerte que nosotros. Luego no encargó una investigación sobre los seres vivos y luego nos dio diferentes temas para exponer, a mi equipo y a mi nos tocó hablar sobre recursos naturales. </a:t>
            </a:r>
          </a:p>
          <a:p>
            <a:pPr algn="ctr"/>
            <a:r>
              <a:rPr lang="es-MX" sz="1400" b="1" dirty="0"/>
              <a:t>En conclusión esperaba mas de esta materia, que fuera mas dinámica, pero también es cierto que no se puede correr sin antes aprender a caminar. </a:t>
            </a:r>
            <a:endParaRPr lang="es-MX" sz="2000" b="1" dirty="0"/>
          </a:p>
        </p:txBody>
      </p:sp>
    </p:spTree>
    <p:extLst>
      <p:ext uri="{BB962C8B-B14F-4D97-AF65-F5344CB8AC3E}">
        <p14:creationId xmlns:p14="http://schemas.microsoft.com/office/powerpoint/2010/main" val="1063834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19"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ctrTitle"/>
          </p:nvPr>
        </p:nvSpPr>
        <p:spPr>
          <a:xfrm>
            <a:off x="1187624" y="260648"/>
            <a:ext cx="7416824" cy="1359188"/>
          </a:xfrm>
        </p:spPr>
        <p:txBody>
          <a:bodyPr>
            <a:normAutofit/>
          </a:bodyPr>
          <a:lstStyle/>
          <a:p>
            <a:r>
              <a:rPr lang="es-MX" b="1" dirty="0" smtClean="0">
                <a:solidFill>
                  <a:srgbClr val="FF0000"/>
                </a:solidFill>
                <a:latin typeface="Comic Sans MS" panose="030F0702030302020204" pitchFamily="66" charset="0"/>
              </a:rPr>
              <a:t>RECURSOS NATURALES:</a:t>
            </a:r>
            <a:endParaRPr lang="es-MX" b="1" dirty="0">
              <a:solidFill>
                <a:srgbClr val="FF0000"/>
              </a:solidFill>
              <a:latin typeface="Comic Sans MS" panose="030F0702030302020204" pitchFamily="66" charset="0"/>
            </a:endParaRPr>
          </a:p>
        </p:txBody>
      </p:sp>
      <p:sp>
        <p:nvSpPr>
          <p:cNvPr id="4" name="3 CuadroTexto"/>
          <p:cNvSpPr txBox="1"/>
          <p:nvPr/>
        </p:nvSpPr>
        <p:spPr>
          <a:xfrm>
            <a:off x="4509623" y="5229200"/>
            <a:ext cx="4608512" cy="830997"/>
          </a:xfrm>
          <a:prstGeom prst="rect">
            <a:avLst/>
          </a:prstGeom>
          <a:noFill/>
        </p:spPr>
        <p:txBody>
          <a:bodyPr wrap="square" rtlCol="0">
            <a:spAutoFit/>
          </a:bodyPr>
          <a:lstStyle/>
          <a:p>
            <a:r>
              <a:rPr lang="es-MX" sz="2400" b="1" dirty="0" smtClean="0">
                <a:latin typeface="Comic Sans MS" panose="030F0702030302020204" pitchFamily="66" charset="0"/>
              </a:rPr>
              <a:t>CLASIFICACION Y FUNCIONAMIENTO</a:t>
            </a:r>
            <a:endParaRPr lang="es-MX" sz="2400" b="1" dirty="0">
              <a:latin typeface="Comic Sans MS" panose="030F0702030302020204" pitchFamily="66" charset="0"/>
            </a:endParaRPr>
          </a:p>
        </p:txBody>
      </p:sp>
    </p:spTree>
    <p:extLst>
      <p:ext uri="{BB962C8B-B14F-4D97-AF65-F5344CB8AC3E}">
        <p14:creationId xmlns:p14="http://schemas.microsoft.com/office/powerpoint/2010/main" val="1201065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562"/>
            <a:ext cx="9144000" cy="6885562"/>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a:xfrm>
            <a:off x="457200" y="1988840"/>
            <a:ext cx="8229600" cy="1143000"/>
          </a:xfrm>
        </p:spPr>
        <p:txBody>
          <a:bodyPr/>
          <a:lstStyle/>
          <a:p>
            <a:r>
              <a:rPr lang="es-MX" dirty="0" smtClean="0">
                <a:solidFill>
                  <a:srgbClr val="00B0F0"/>
                </a:solidFill>
              </a:rPr>
              <a:t>¿Qué son los recursos naturales?</a:t>
            </a:r>
            <a:endParaRPr lang="es-MX" dirty="0">
              <a:solidFill>
                <a:srgbClr val="00B0F0"/>
              </a:solidFill>
            </a:endParaRPr>
          </a:p>
        </p:txBody>
      </p:sp>
      <p:sp>
        <p:nvSpPr>
          <p:cNvPr id="3" name="2 Marcador de contenido"/>
          <p:cNvSpPr>
            <a:spLocks noGrp="1"/>
          </p:cNvSpPr>
          <p:nvPr>
            <p:ph idx="1"/>
          </p:nvPr>
        </p:nvSpPr>
        <p:spPr>
          <a:xfrm>
            <a:off x="1470484" y="2924944"/>
            <a:ext cx="6203032" cy="2703095"/>
          </a:xfrm>
        </p:spPr>
        <p:txBody>
          <a:bodyPr>
            <a:noAutofit/>
          </a:bodyPr>
          <a:lstStyle/>
          <a:p>
            <a:pPr marL="0" indent="0">
              <a:buNone/>
            </a:pPr>
            <a:r>
              <a:rPr lang="es-MX" sz="2400" dirty="0" smtClean="0">
                <a:solidFill>
                  <a:schemeClr val="bg1"/>
                </a:solidFill>
              </a:rPr>
              <a:t>Se denominan recursos naturales a aquellos bienes materiales y servicios que proporciona la naturaleza sin alteración por parte del ser humano; y que son valiosos para las sociedades humanas por contribuir a su bienestar y desarrollo de manera directa (materias primas, minerales, alimentos) o indirecta (servicios ecológicos).</a:t>
            </a:r>
            <a:endParaRPr lang="es-MX" sz="2400" dirty="0">
              <a:solidFill>
                <a:schemeClr val="bg1"/>
              </a:solidFill>
            </a:endParaRPr>
          </a:p>
        </p:txBody>
      </p:sp>
    </p:spTree>
    <p:extLst>
      <p:ext uri="{BB962C8B-B14F-4D97-AF65-F5344CB8AC3E}">
        <p14:creationId xmlns:p14="http://schemas.microsoft.com/office/powerpoint/2010/main" val="19125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txBody>
          <a:bodyPr/>
          <a:lstStyle/>
          <a:p>
            <a:endParaRPr lang="es-MX"/>
          </a:p>
        </p:txBody>
      </p:sp>
      <p:pic>
        <p:nvPicPr>
          <p:cNvPr id="4" name="Picture 2" descr="Resultado de imagen para niÃ±os estudiando animad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69863"/>
          </a:xfrm>
          <a:prstGeom prst="rect">
            <a:avLst/>
          </a:prstGeom>
          <a:noFill/>
          <a:extLst>
            <a:ext uri="{909E8E84-426E-40DD-AFC4-6F175D3DCCD1}">
              <a14:hiddenFill xmlns:a14="http://schemas.microsoft.com/office/drawing/2010/main">
                <a:solidFill>
                  <a:srgbClr val="FFFFFF"/>
                </a:solidFill>
              </a14:hiddenFill>
            </a:ext>
          </a:extLst>
        </p:spPr>
      </p:pic>
      <p:sp>
        <p:nvSpPr>
          <p:cNvPr id="5" name="4 Rectángulo"/>
          <p:cNvSpPr/>
          <p:nvPr/>
        </p:nvSpPr>
        <p:spPr>
          <a:xfrm>
            <a:off x="2051720" y="1772816"/>
            <a:ext cx="5688632" cy="4062651"/>
          </a:xfrm>
          <a:prstGeom prst="rect">
            <a:avLst/>
          </a:prstGeom>
        </p:spPr>
        <p:txBody>
          <a:bodyPr wrap="square">
            <a:spAutoFit/>
          </a:bodyPr>
          <a:lstStyle/>
          <a:p>
            <a:r>
              <a:rPr lang="es-MX" dirty="0"/>
              <a:t> </a:t>
            </a:r>
            <a:r>
              <a:rPr lang="es-MX" sz="2000" dirty="0">
                <a:solidFill>
                  <a:schemeClr val="bg1"/>
                </a:solidFill>
                <a:latin typeface="Comic Sans MS" panose="030F0702030302020204" pitchFamily="66" charset="0"/>
              </a:rPr>
              <a:t>Desde que la tierra fue habitada, los seres humanos y otras formas de vida han dependido de cosas que existen libremente en la naturaleza para sobrevivir. Estas cosas incluyen agua (mares y agua dulce), tierra, suelos, rocas, bosques (vegetación), animales, combustibles fósiles y minerales. Se llaman Recursos Naturales y son la base de la vida en la tierra</a:t>
            </a:r>
            <a:r>
              <a:rPr lang="es-MX" sz="2000" dirty="0" smtClean="0">
                <a:solidFill>
                  <a:schemeClr val="bg1"/>
                </a:solidFill>
                <a:latin typeface="Comic Sans MS" panose="030F0702030302020204" pitchFamily="66" charset="0"/>
              </a:rPr>
              <a:t>. Se producen de forma natural, lo que significa que los humanos no pueden hacer recursos naturales, pero si usarlos y modificarlos para su beneficio</a:t>
            </a:r>
            <a:r>
              <a:rPr lang="es-MX" dirty="0"/>
              <a:t/>
            </a:r>
            <a:br>
              <a:rPr lang="es-MX" dirty="0"/>
            </a:br>
            <a:endParaRPr lang="es-MX" dirty="0"/>
          </a:p>
        </p:txBody>
      </p:sp>
    </p:spTree>
    <p:extLst>
      <p:ext uri="{BB962C8B-B14F-4D97-AF65-F5344CB8AC3E}">
        <p14:creationId xmlns:p14="http://schemas.microsoft.com/office/powerpoint/2010/main" val="476075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Picture 6"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41367"/>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3131840" y="908720"/>
            <a:ext cx="5256584" cy="1938992"/>
          </a:xfrm>
          <a:prstGeom prst="rect">
            <a:avLst/>
          </a:prstGeom>
          <a:noFill/>
        </p:spPr>
        <p:txBody>
          <a:bodyPr wrap="square" rtlCol="0">
            <a:spAutoFit/>
          </a:bodyPr>
          <a:lstStyle/>
          <a:p>
            <a:r>
              <a:rPr lang="es-MX" sz="4000" b="1" dirty="0" smtClean="0">
                <a:solidFill>
                  <a:schemeClr val="accent4">
                    <a:lumMod val="75000"/>
                  </a:schemeClr>
                </a:solidFill>
                <a:latin typeface="MV Boli" panose="02000500030200090000" pitchFamily="2" charset="0"/>
                <a:cs typeface="MV Boli" panose="02000500030200090000" pitchFamily="2" charset="0"/>
              </a:rPr>
              <a:t>TIPOS DE RECURSOS  NATURALES</a:t>
            </a:r>
            <a:endParaRPr lang="es-MX" sz="4000" b="1" dirty="0">
              <a:solidFill>
                <a:schemeClr val="accent4">
                  <a:lumMod val="75000"/>
                </a:schemeClr>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0253055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Resultado de imagen para niÃ±os estudiando animad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00" y="23338"/>
            <a:ext cx="9102799" cy="6718029"/>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1187624" y="3212976"/>
            <a:ext cx="1368152" cy="923330"/>
          </a:xfrm>
          <a:prstGeom prst="rect">
            <a:avLst/>
          </a:prstGeom>
          <a:noFill/>
        </p:spPr>
        <p:txBody>
          <a:bodyPr wrap="square" rtlCol="0">
            <a:spAutoFit/>
          </a:bodyPr>
          <a:lstStyle/>
          <a:p>
            <a:r>
              <a:rPr lang="es-MX" b="1" dirty="0">
                <a:solidFill>
                  <a:schemeClr val="tx2">
                    <a:lumMod val="60000"/>
                    <a:lumOff val="40000"/>
                  </a:schemeClr>
                </a:solidFill>
              </a:rPr>
              <a:t>Recursos continuos o inagotables</a:t>
            </a:r>
            <a:endParaRPr lang="es-MX" dirty="0">
              <a:solidFill>
                <a:schemeClr val="tx2">
                  <a:lumMod val="60000"/>
                  <a:lumOff val="40000"/>
                </a:schemeClr>
              </a:solidFill>
            </a:endParaRPr>
          </a:p>
        </p:txBody>
      </p:sp>
      <p:sp>
        <p:nvSpPr>
          <p:cNvPr id="5" name="4 CuadroTexto"/>
          <p:cNvSpPr txBox="1"/>
          <p:nvPr/>
        </p:nvSpPr>
        <p:spPr>
          <a:xfrm rot="349461">
            <a:off x="3995936" y="2348880"/>
            <a:ext cx="1368152" cy="646331"/>
          </a:xfrm>
          <a:prstGeom prst="rect">
            <a:avLst/>
          </a:prstGeom>
          <a:noFill/>
        </p:spPr>
        <p:txBody>
          <a:bodyPr wrap="square" rtlCol="0">
            <a:spAutoFit/>
          </a:bodyPr>
          <a:lstStyle/>
          <a:p>
            <a:r>
              <a:rPr lang="es-MX" b="1" dirty="0">
                <a:solidFill>
                  <a:srgbClr val="92D050"/>
                </a:solidFill>
              </a:rPr>
              <a:t>Recursos renovables</a:t>
            </a:r>
            <a:endParaRPr lang="es-MX" dirty="0">
              <a:solidFill>
                <a:srgbClr val="92D050"/>
              </a:solidFill>
            </a:endParaRPr>
          </a:p>
        </p:txBody>
      </p:sp>
      <p:sp>
        <p:nvSpPr>
          <p:cNvPr id="6" name="5 CuadroTexto"/>
          <p:cNvSpPr txBox="1"/>
          <p:nvPr/>
        </p:nvSpPr>
        <p:spPr>
          <a:xfrm>
            <a:off x="6365126" y="3573016"/>
            <a:ext cx="1440160" cy="923330"/>
          </a:xfrm>
          <a:prstGeom prst="rect">
            <a:avLst/>
          </a:prstGeom>
          <a:noFill/>
        </p:spPr>
        <p:txBody>
          <a:bodyPr wrap="square" rtlCol="0">
            <a:spAutoFit/>
          </a:bodyPr>
          <a:lstStyle/>
          <a:p>
            <a:r>
              <a:rPr lang="es-MX" b="1" dirty="0">
                <a:solidFill>
                  <a:srgbClr val="FFC000"/>
                </a:solidFill>
              </a:rPr>
              <a:t>Recursos no renovables o irrenovables</a:t>
            </a:r>
            <a:endParaRPr lang="es-MX" dirty="0">
              <a:solidFill>
                <a:srgbClr val="FFC000"/>
              </a:solidFill>
            </a:endParaRPr>
          </a:p>
        </p:txBody>
      </p:sp>
    </p:spTree>
    <p:extLst>
      <p:ext uri="{BB962C8B-B14F-4D97-AF65-F5344CB8AC3E}">
        <p14:creationId xmlns:p14="http://schemas.microsoft.com/office/powerpoint/2010/main" val="3774781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Resultado de imagen para niÃ±os estudiando animad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230626" y="-1172006"/>
            <a:ext cx="6682748" cy="9144000"/>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p:txBody>
          <a:bodyPr/>
          <a:lstStyle/>
          <a:p>
            <a:pPr algn="l"/>
            <a:r>
              <a:rPr lang="es-MX" dirty="0" smtClean="0">
                <a:solidFill>
                  <a:srgbClr val="7030A0"/>
                </a:solidFill>
              </a:rPr>
              <a:t>Recursos inagotables.</a:t>
            </a:r>
            <a:endParaRPr lang="es-MX" dirty="0">
              <a:solidFill>
                <a:srgbClr val="7030A0"/>
              </a:solidFill>
            </a:endParaRPr>
          </a:p>
        </p:txBody>
      </p:sp>
      <p:sp>
        <p:nvSpPr>
          <p:cNvPr id="3" name="2 Marcador de contenido"/>
          <p:cNvSpPr>
            <a:spLocks noGrp="1"/>
          </p:cNvSpPr>
          <p:nvPr>
            <p:ph idx="1"/>
          </p:nvPr>
        </p:nvSpPr>
        <p:spPr>
          <a:xfrm>
            <a:off x="457200" y="1412776"/>
            <a:ext cx="8229600" cy="4525963"/>
          </a:xfrm>
        </p:spPr>
        <p:txBody>
          <a:bodyPr>
            <a:normAutofit lnSpcReduction="10000"/>
          </a:bodyPr>
          <a:lstStyle/>
          <a:p>
            <a:pPr marL="0" indent="0">
              <a:buNone/>
            </a:pPr>
            <a:r>
              <a:rPr lang="es-MX" sz="2400" dirty="0" smtClean="0"/>
              <a:t>Los recursos naturales inagotables son aquellos que no se extinguen, terminan o gastan con el uso ni con el paso del tiempo. Ejemplos de recursos naturales inagotables son: </a:t>
            </a:r>
            <a:r>
              <a:rPr lang="es-MX" sz="2400" dirty="0"/>
              <a:t> </a:t>
            </a:r>
            <a:endParaRPr lang="es-MX" sz="2400" dirty="0" smtClean="0"/>
          </a:p>
          <a:p>
            <a:pPr marL="0" indent="0" algn="ctr">
              <a:buNone/>
            </a:pPr>
            <a:r>
              <a:rPr lang="es-MX" sz="2400" dirty="0"/>
              <a:t>-</a:t>
            </a:r>
            <a:r>
              <a:rPr lang="es-MX" sz="2400" dirty="0" smtClean="0"/>
              <a:t>Radiación </a:t>
            </a:r>
            <a:r>
              <a:rPr lang="es-MX" sz="2400" dirty="0"/>
              <a:t>Solar</a:t>
            </a:r>
            <a:r>
              <a:rPr lang="es-MX" sz="2400" dirty="0" smtClean="0"/>
              <a:t/>
            </a:r>
            <a:br>
              <a:rPr lang="es-MX" sz="2400" dirty="0" smtClean="0"/>
            </a:br>
            <a:r>
              <a:rPr lang="es-MX" sz="2400" dirty="0"/>
              <a:t>- Viento</a:t>
            </a:r>
            <a:r>
              <a:rPr lang="es-MX" sz="2400" dirty="0" smtClean="0"/>
              <a:t/>
            </a:r>
            <a:br>
              <a:rPr lang="es-MX" sz="2400" dirty="0" smtClean="0"/>
            </a:br>
            <a:r>
              <a:rPr lang="es-MX" sz="2400" dirty="0"/>
              <a:t>- Mareas</a:t>
            </a:r>
            <a:r>
              <a:rPr lang="es-MX" sz="2400" dirty="0" smtClean="0"/>
              <a:t/>
            </a:r>
            <a:br>
              <a:rPr lang="es-MX" sz="2400" dirty="0" smtClean="0"/>
            </a:br>
            <a:r>
              <a:rPr lang="es-MX" sz="2400" dirty="0"/>
              <a:t>- Energía geotérmica (calor en el interior de la Tierra</a:t>
            </a:r>
            <a:r>
              <a:rPr lang="es-MX" sz="2400" dirty="0" smtClean="0"/>
              <a:t>)</a:t>
            </a:r>
          </a:p>
          <a:p>
            <a:pPr marL="0" indent="0" algn="ctr">
              <a:buNone/>
            </a:pPr>
            <a:r>
              <a:rPr lang="es-MX" sz="2400" dirty="0" smtClean="0"/>
              <a:t>Los</a:t>
            </a:r>
            <a:r>
              <a:rPr lang="es-MX" sz="2400" dirty="0"/>
              <a:t> </a:t>
            </a:r>
            <a:r>
              <a:rPr lang="es-MX" sz="2400" i="1" dirty="0"/>
              <a:t>recursos inagotables</a:t>
            </a:r>
            <a:r>
              <a:rPr lang="es-MX" sz="2400" dirty="0"/>
              <a:t>, en cambio:</a:t>
            </a:r>
          </a:p>
          <a:p>
            <a:pPr marL="0" indent="0" algn="ctr">
              <a:buNone/>
            </a:pPr>
            <a:r>
              <a:rPr lang="es-MX" sz="2400" dirty="0"/>
              <a:t>1- No se agotan con su uso, por definición.</a:t>
            </a:r>
            <a:br>
              <a:rPr lang="es-MX" sz="2400" dirty="0"/>
            </a:br>
            <a:r>
              <a:rPr lang="es-MX" sz="2400" dirty="0"/>
              <a:t>2- Pueden proporcionar energía con mucho menor impacto ambiental en relación a la energía proporcionada por los combustibles fósiles</a:t>
            </a:r>
            <a:r>
              <a:rPr lang="es-MX" sz="2400" dirty="0" smtClean="0"/>
              <a:t>.</a:t>
            </a:r>
            <a:endParaRPr lang="es-MX" sz="2400" dirty="0"/>
          </a:p>
        </p:txBody>
      </p:sp>
    </p:spTree>
    <p:extLst>
      <p:ext uri="{BB962C8B-B14F-4D97-AF65-F5344CB8AC3E}">
        <p14:creationId xmlns:p14="http://schemas.microsoft.com/office/powerpoint/2010/main" val="2378039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Resultado de imagen para niÃ±os estudiando animad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1149926" y="-1149928"/>
            <a:ext cx="6858000" cy="9157855"/>
          </a:xfrm>
          <a:prstGeom prst="rect">
            <a:avLst/>
          </a:prstGeom>
          <a:noFill/>
          <a:extLst>
            <a:ext uri="{909E8E84-426E-40DD-AFC4-6F175D3DCCD1}">
              <a14:hiddenFill xmlns:a14="http://schemas.microsoft.com/office/drawing/2010/main">
                <a:solidFill>
                  <a:srgbClr val="FFFFFF"/>
                </a:solidFill>
              </a14:hiddenFill>
            </a:ext>
          </a:extLst>
        </p:spPr>
      </p:pic>
      <p:sp>
        <p:nvSpPr>
          <p:cNvPr id="3" name="2 Marcador de contenido"/>
          <p:cNvSpPr>
            <a:spLocks noGrp="1"/>
          </p:cNvSpPr>
          <p:nvPr>
            <p:ph idx="1"/>
          </p:nvPr>
        </p:nvSpPr>
        <p:spPr/>
        <p:txBody>
          <a:bodyPr>
            <a:normAutofit fontScale="85000" lnSpcReduction="20000"/>
          </a:bodyPr>
          <a:lstStyle/>
          <a:p>
            <a:pPr marL="0" indent="0">
              <a:buNone/>
            </a:pPr>
            <a:r>
              <a:rPr lang="es-MX" sz="2800" dirty="0" smtClean="0"/>
              <a:t>Recurso </a:t>
            </a:r>
            <a:r>
              <a:rPr lang="es-MX" sz="2800" dirty="0"/>
              <a:t>renovable se considera todo aquel</a:t>
            </a:r>
            <a:r>
              <a:rPr lang="es-MX" sz="2800" b="1" dirty="0"/>
              <a:t> </a:t>
            </a:r>
            <a:r>
              <a:rPr lang="es-MX" sz="2800" dirty="0"/>
              <a:t>recurso natural</a:t>
            </a:r>
            <a:r>
              <a:rPr lang="es-MX" sz="2800" b="1" dirty="0"/>
              <a:t> </a:t>
            </a:r>
            <a:r>
              <a:rPr lang="es-MX" sz="2800" dirty="0"/>
              <a:t>que puede regenerarse naturalmente a velocidades superiores a las de su consumo por parte del ser </a:t>
            </a:r>
            <a:r>
              <a:rPr lang="es-MX" sz="2800" dirty="0" smtClean="0"/>
              <a:t>humano.</a:t>
            </a:r>
          </a:p>
          <a:p>
            <a:pPr marL="0" indent="0">
              <a:buNone/>
            </a:pPr>
            <a:r>
              <a:rPr lang="es-MX" sz="2800" dirty="0"/>
              <a:t>Algunos recursos naturales renovables:</a:t>
            </a:r>
          </a:p>
          <a:p>
            <a:pPr marL="0" indent="0">
              <a:buNone/>
            </a:pPr>
            <a:r>
              <a:rPr lang="es-MX" sz="2800" dirty="0"/>
              <a:t/>
            </a:r>
            <a:br>
              <a:rPr lang="es-MX" sz="2800" dirty="0"/>
            </a:br>
            <a:r>
              <a:rPr lang="es-MX" sz="2800" dirty="0"/>
              <a:t>- Biomasa: bosques, madera, restos de residuos de cultivo, etc.</a:t>
            </a:r>
            <a:br>
              <a:rPr lang="es-MX" sz="2800" dirty="0"/>
            </a:br>
            <a:r>
              <a:rPr lang="es-MX" sz="2800" dirty="0"/>
              <a:t>- Agua (El agua puede ser un recurso renovable si se usa racionalmente, de lo contrario, es no renovable)</a:t>
            </a:r>
            <a:br>
              <a:rPr lang="es-MX" sz="2800" dirty="0"/>
            </a:br>
            <a:r>
              <a:rPr lang="es-MX" sz="2800" dirty="0"/>
              <a:t>- Energía hidráulica (puede ser hidroeléctrica).</a:t>
            </a:r>
            <a:br>
              <a:rPr lang="es-MX" sz="2800" dirty="0"/>
            </a:br>
            <a:r>
              <a:rPr lang="es-MX" sz="2800" dirty="0"/>
              <a:t>- Radiación solar</a:t>
            </a:r>
            <a:br>
              <a:rPr lang="es-MX" sz="2800" dirty="0"/>
            </a:br>
            <a:r>
              <a:rPr lang="es-MX" sz="2800" dirty="0"/>
              <a:t>- Viento</a:t>
            </a:r>
            <a:br>
              <a:rPr lang="es-MX" sz="2800" dirty="0"/>
            </a:br>
            <a:r>
              <a:rPr lang="es-MX" sz="2800" dirty="0"/>
              <a:t>- Olas</a:t>
            </a:r>
            <a:br>
              <a:rPr lang="es-MX" sz="2800" dirty="0"/>
            </a:br>
            <a:r>
              <a:rPr lang="es-MX" sz="2800" dirty="0"/>
              <a:t>- Energía Geotérmica</a:t>
            </a:r>
            <a:br>
              <a:rPr lang="es-MX" sz="2800" dirty="0"/>
            </a:br>
            <a:r>
              <a:rPr lang="es-MX" sz="2800" dirty="0"/>
              <a:t>- Plantas y animales.</a:t>
            </a:r>
          </a:p>
          <a:p>
            <a:pPr marL="0" indent="0">
              <a:buNone/>
            </a:pPr>
            <a:endParaRPr lang="es-MX" sz="2800" dirty="0"/>
          </a:p>
        </p:txBody>
      </p:sp>
      <p:sp>
        <p:nvSpPr>
          <p:cNvPr id="4" name="3 CuadroTexto"/>
          <p:cNvSpPr txBox="1"/>
          <p:nvPr/>
        </p:nvSpPr>
        <p:spPr>
          <a:xfrm>
            <a:off x="2181169" y="513546"/>
            <a:ext cx="5328592" cy="646331"/>
          </a:xfrm>
          <a:prstGeom prst="rect">
            <a:avLst/>
          </a:prstGeom>
          <a:noFill/>
        </p:spPr>
        <p:txBody>
          <a:bodyPr wrap="square" rtlCol="0">
            <a:spAutoFit/>
          </a:bodyPr>
          <a:lstStyle/>
          <a:p>
            <a:r>
              <a:rPr lang="es-MX" sz="3600" dirty="0" smtClean="0">
                <a:solidFill>
                  <a:srgbClr val="FF0000"/>
                </a:solidFill>
              </a:rPr>
              <a:t>RECURSOS RENOVABLES</a:t>
            </a:r>
            <a:endParaRPr lang="es-MX" sz="3600" dirty="0">
              <a:solidFill>
                <a:srgbClr val="FF0000"/>
              </a:solidFill>
            </a:endParaRPr>
          </a:p>
        </p:txBody>
      </p:sp>
    </p:spTree>
    <p:extLst>
      <p:ext uri="{BB962C8B-B14F-4D97-AF65-F5344CB8AC3E}">
        <p14:creationId xmlns:p14="http://schemas.microsoft.com/office/powerpoint/2010/main" val="186956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Resultado de imagen para niÃ±os estudiando animad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79"/>
            <a:ext cx="9144000" cy="6854521"/>
          </a:xfrm>
          <a:prstGeom prst="rect">
            <a:avLst/>
          </a:prstGeom>
          <a:noFill/>
          <a:extLst>
            <a:ext uri="{909E8E84-426E-40DD-AFC4-6F175D3DCCD1}">
              <a14:hiddenFill xmlns:a14="http://schemas.microsoft.com/office/drawing/2010/main">
                <a:solidFill>
                  <a:srgbClr val="FFFFFF"/>
                </a:solidFill>
              </a14:hiddenFill>
            </a:ext>
          </a:extLst>
        </p:spPr>
      </p:pic>
      <p:sp>
        <p:nvSpPr>
          <p:cNvPr id="2" name="1 Título"/>
          <p:cNvSpPr>
            <a:spLocks noGrp="1"/>
          </p:cNvSpPr>
          <p:nvPr>
            <p:ph type="title"/>
          </p:nvPr>
        </p:nvSpPr>
        <p:spPr>
          <a:xfrm>
            <a:off x="179512" y="1844824"/>
            <a:ext cx="8229600" cy="1143000"/>
          </a:xfrm>
        </p:spPr>
        <p:txBody>
          <a:bodyPr>
            <a:normAutofit fontScale="90000"/>
          </a:bodyPr>
          <a:lstStyle/>
          <a:p>
            <a:r>
              <a:rPr lang="es-MX" dirty="0" smtClean="0">
                <a:solidFill>
                  <a:srgbClr val="33CC33"/>
                </a:solidFill>
              </a:rPr>
              <a:t>Recursos no renovables o irrenovables</a:t>
            </a:r>
            <a:endParaRPr lang="es-MX" dirty="0">
              <a:solidFill>
                <a:srgbClr val="33CC33"/>
              </a:solidFill>
            </a:endParaRPr>
          </a:p>
        </p:txBody>
      </p:sp>
      <p:sp>
        <p:nvSpPr>
          <p:cNvPr id="3" name="2 Marcador de contenido"/>
          <p:cNvSpPr>
            <a:spLocks noGrp="1"/>
          </p:cNvSpPr>
          <p:nvPr>
            <p:ph idx="1"/>
          </p:nvPr>
        </p:nvSpPr>
        <p:spPr>
          <a:xfrm>
            <a:off x="457200" y="3140968"/>
            <a:ext cx="8229600" cy="2692896"/>
          </a:xfrm>
        </p:spPr>
        <p:txBody>
          <a:bodyPr>
            <a:noAutofit/>
          </a:bodyPr>
          <a:lstStyle/>
          <a:p>
            <a:pPr marL="0" indent="0">
              <a:buNone/>
            </a:pPr>
            <a:r>
              <a:rPr lang="es-MX" sz="2000" dirty="0"/>
              <a:t>Los recursos naturales no renovables existen en cantidades determinadas, no pueden aumentar con el paso del tiempo. Ejemplos de recursos naturales no renovables son el petróleo, los minerales, los metales y el gas natural. La cantidad disponible de los recursos naturales no renovables es un stock, que va disminuyendo con su uso</a:t>
            </a:r>
            <a:r>
              <a:rPr lang="es-MX" sz="2000" dirty="0" smtClean="0"/>
              <a:t>.</a:t>
            </a:r>
          </a:p>
          <a:p>
            <a:pPr marL="0" indent="0">
              <a:buNone/>
            </a:pPr>
            <a:r>
              <a:rPr lang="es-MX" sz="2000" dirty="0" smtClean="0"/>
              <a:t>Los recursos no renovables:</a:t>
            </a:r>
          </a:p>
          <a:p>
            <a:pPr marL="0" indent="0">
              <a:buNone/>
            </a:pPr>
            <a:r>
              <a:rPr lang="es-MX" sz="2000" dirty="0" smtClean="0"/>
              <a:t>-Petróleo</a:t>
            </a:r>
          </a:p>
          <a:p>
            <a:pPr marL="0" indent="0">
              <a:buNone/>
            </a:pPr>
            <a:r>
              <a:rPr lang="es-MX" sz="2000" dirty="0" smtClean="0"/>
              <a:t>-Gas natural</a:t>
            </a:r>
          </a:p>
          <a:p>
            <a:pPr marL="0" indent="0">
              <a:buNone/>
            </a:pPr>
            <a:r>
              <a:rPr lang="es-MX" sz="2000" dirty="0" smtClean="0"/>
              <a:t>-Minerales</a:t>
            </a:r>
          </a:p>
          <a:p>
            <a:pPr marL="0" indent="0">
              <a:buNone/>
            </a:pPr>
            <a:r>
              <a:rPr lang="es-MX" sz="2000" dirty="0" smtClean="0"/>
              <a:t>-Metales</a:t>
            </a:r>
          </a:p>
        </p:txBody>
      </p:sp>
    </p:spTree>
    <p:extLst>
      <p:ext uri="{BB962C8B-B14F-4D97-AF65-F5344CB8AC3E}">
        <p14:creationId xmlns:p14="http://schemas.microsoft.com/office/powerpoint/2010/main" val="39623297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582</Words>
  <Application>Microsoft Office PowerPoint</Application>
  <PresentationFormat>Presentación en pantalla (4:3)</PresentationFormat>
  <Paragraphs>63</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Presentación de PowerPoint</vt:lpstr>
      <vt:lpstr>RECURSOS NATURALES:</vt:lpstr>
      <vt:lpstr>¿Qué son los recursos naturales?</vt:lpstr>
      <vt:lpstr>Presentación de PowerPoint</vt:lpstr>
      <vt:lpstr>Presentación de PowerPoint</vt:lpstr>
      <vt:lpstr>Presentación de PowerPoint</vt:lpstr>
      <vt:lpstr>Recursos inagotables.</vt:lpstr>
      <vt:lpstr>Presentación de PowerPoint</vt:lpstr>
      <vt:lpstr>Recursos no renovables o irrenovables</vt:lpstr>
      <vt:lpstr>Presentación de PowerPoint</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RECURSOS NATURALES:</dc:title>
  <dc:creator>Teffy</dc:creator>
  <cp:lastModifiedBy>Belen Zapata</cp:lastModifiedBy>
  <cp:revision>26</cp:revision>
  <dcterms:created xsi:type="dcterms:W3CDTF">2018-04-18T01:24:26Z</dcterms:created>
  <dcterms:modified xsi:type="dcterms:W3CDTF">2018-05-05T03:10:47Z</dcterms:modified>
</cp:coreProperties>
</file>