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F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41" d="100"/>
          <a:sy n="41" d="100"/>
        </p:scale>
        <p:origin x="-98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Naturaleza" TargetMode="External"/><Relationship Id="rId1" Type="http://schemas.openxmlformats.org/officeDocument/2006/relationships/hyperlink" Target="https://es.wikipedia.org/wiki/Recurso_natural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Naturaleza" TargetMode="External"/><Relationship Id="rId1" Type="http://schemas.openxmlformats.org/officeDocument/2006/relationships/hyperlink" Target="https://es.wikipedia.org/wiki/Recurso_natura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7C11E-CE59-4FDB-9896-988C15323C43}" type="doc">
      <dgm:prSet loTypeId="urn:microsoft.com/office/officeart/2005/8/layout/venn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US"/>
        </a:p>
      </dgm:t>
    </dgm:pt>
    <dgm:pt modelId="{E21BA6C1-1220-404A-BCD4-645F06906735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RECURSOS NATURALES:</a:t>
          </a:r>
        </a:p>
        <a:p>
          <a:pPr algn="ctr"/>
          <a:r>
            <a:rPr lang="es-MX" sz="1400" b="0" dirty="0" smtClean="0">
              <a:latin typeface="Arial" panose="020B0604020202020204" pitchFamily="34" charset="0"/>
              <a:cs typeface="Arial" panose="020B0604020202020204" pitchFamily="34" charset="0"/>
            </a:rPr>
            <a:t>Bienes materiales y servicios que proporciona la Naturaleza sin alteración por parte del ser humano. </a:t>
          </a:r>
        </a:p>
      </dgm:t>
    </dgm:pt>
    <dgm:pt modelId="{E8CB2E53-10A1-4CA0-B7C8-BA9875126F16}" type="parTrans" cxnId="{223E9116-0230-4252-8AEB-BE88EE9890F6}">
      <dgm:prSet/>
      <dgm:spPr/>
      <dgm:t>
        <a:bodyPr/>
        <a:lstStyle/>
        <a:p>
          <a:endParaRPr lang="es-US"/>
        </a:p>
      </dgm:t>
    </dgm:pt>
    <dgm:pt modelId="{F2DC4996-7472-4D60-9332-634E7B5569CE}" type="sibTrans" cxnId="{223E9116-0230-4252-8AEB-BE88EE9890F6}">
      <dgm:prSet/>
      <dgm:spPr/>
      <dgm:t>
        <a:bodyPr/>
        <a:lstStyle/>
        <a:p>
          <a:endParaRPr lang="es-US"/>
        </a:p>
      </dgm:t>
    </dgm:pt>
    <dgm:pt modelId="{DFDA71A5-2715-4713-AE06-4C9B6FFD95E8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CIENCIA:</a:t>
          </a:r>
        </a:p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Búsqueda del conocimiento de nosotros mismos y de todo lo que nos rodea, mediante la ciencia buscamos las leyes que rigen el funcionamiento del universo con la finalidad de entenderla y poder controlarla. </a:t>
          </a:r>
          <a:endParaRPr lang="es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D1E0C-60D6-4A3C-9C31-5AA5D61942EC}" type="parTrans" cxnId="{011516D4-F579-43B3-97D5-9208440CF08A}">
      <dgm:prSet/>
      <dgm:spPr/>
      <dgm:t>
        <a:bodyPr/>
        <a:lstStyle/>
        <a:p>
          <a:endParaRPr lang="es-US"/>
        </a:p>
      </dgm:t>
    </dgm:pt>
    <dgm:pt modelId="{B855C790-AC16-4B84-AC28-8419FE5496F8}" type="sibTrans" cxnId="{011516D4-F579-43B3-97D5-9208440CF08A}">
      <dgm:prSet/>
      <dgm:spPr/>
      <dgm:t>
        <a:bodyPr/>
        <a:lstStyle/>
        <a:p>
          <a:endParaRPr lang="es-US"/>
        </a:p>
      </dgm:t>
    </dgm:pt>
    <dgm:pt modelId="{6A0EF81A-FEE5-4BBC-A997-CB2E6E8E40AA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Ciencia Escolar:</a:t>
          </a:r>
        </a:p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Hacer ciencia en la escuela es enseñar a pensar científicamente, utilizando estrategias de enseñanza, para aprender cómo se generan las ideas científicas.  </a:t>
          </a:r>
          <a:endParaRPr lang="es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59A83-00E9-46E4-B910-3CB308D497C2}" type="parTrans" cxnId="{5FEEFC1E-BA8F-455A-B600-CE183E528D94}">
      <dgm:prSet/>
      <dgm:spPr/>
      <dgm:t>
        <a:bodyPr/>
        <a:lstStyle/>
        <a:p>
          <a:endParaRPr lang="es-US"/>
        </a:p>
      </dgm:t>
    </dgm:pt>
    <dgm:pt modelId="{A4444C51-4515-4BCD-B568-E0EB3199D6B3}" type="sibTrans" cxnId="{5FEEFC1E-BA8F-455A-B600-CE183E528D94}">
      <dgm:prSet/>
      <dgm:spPr/>
      <dgm:t>
        <a:bodyPr/>
        <a:lstStyle/>
        <a:p>
          <a:endParaRPr lang="es-US"/>
        </a:p>
      </dgm:t>
    </dgm:pt>
    <dgm:pt modelId="{1FB5B22D-7FC2-43A4-9A77-95EF938C6DCF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Pseudociencia:</a:t>
          </a:r>
        </a:p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Se refiere a la afirmación, creencia, o práctica que, a pesar de presentarse como científica, no se basa en un método científico válido  le falta el apoyo de evidencias, no puede ser verificada de forma fiable.    </a:t>
          </a:r>
        </a:p>
        <a:p>
          <a:endParaRPr lang="es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09DDC-F588-48B6-991A-A16FD3691CDE}" type="parTrans" cxnId="{D05A8EBC-23AB-45D4-870A-1CE72DF5715C}">
      <dgm:prSet/>
      <dgm:spPr/>
      <dgm:t>
        <a:bodyPr/>
        <a:lstStyle/>
        <a:p>
          <a:endParaRPr lang="es-US"/>
        </a:p>
      </dgm:t>
    </dgm:pt>
    <dgm:pt modelId="{C64515AA-ED68-4757-B064-EEE9D12B98DA}" type="sibTrans" cxnId="{D05A8EBC-23AB-45D4-870A-1CE72DF5715C}">
      <dgm:prSet/>
      <dgm:spPr/>
      <dgm:t>
        <a:bodyPr/>
        <a:lstStyle/>
        <a:p>
          <a:endParaRPr lang="es-US"/>
        </a:p>
      </dgm:t>
    </dgm:pt>
    <dgm:pt modelId="{691DC6A7-E1DA-4BBA-8F5A-0D10B687D00D}" type="pres">
      <dgm:prSet presAssocID="{4477C11E-CE59-4FDB-9896-988C15323C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00139B-888E-4696-A75F-330B0C033515}" type="pres">
      <dgm:prSet presAssocID="{E21BA6C1-1220-404A-BCD4-645F0690673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01EEDB6-0517-41C8-BA95-757613CE61B1}" type="pres">
      <dgm:prSet presAssocID="{F2DC4996-7472-4D60-9332-634E7B5569CE}" presName="space" presStyleCnt="0"/>
      <dgm:spPr/>
    </dgm:pt>
    <dgm:pt modelId="{B6614F34-3449-4F9F-B7B1-C9EDBDFDF870}" type="pres">
      <dgm:prSet presAssocID="{DFDA71A5-2715-4713-AE06-4C9B6FFD95E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4E40F9A-82DA-4982-9BA5-FDC5716E9874}" type="pres">
      <dgm:prSet presAssocID="{B855C790-AC16-4B84-AC28-8419FE5496F8}" presName="space" presStyleCnt="0"/>
      <dgm:spPr/>
    </dgm:pt>
    <dgm:pt modelId="{7DCAE050-B00C-4F42-9C03-6D83895AE767}" type="pres">
      <dgm:prSet presAssocID="{6A0EF81A-FEE5-4BBC-A997-CB2E6E8E40A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CBB2629-D9C5-471D-8A49-57545BE0BBE6}" type="pres">
      <dgm:prSet presAssocID="{A4444C51-4515-4BCD-B568-E0EB3199D6B3}" presName="space" presStyleCnt="0"/>
      <dgm:spPr/>
    </dgm:pt>
    <dgm:pt modelId="{9EEFF56D-980C-4EBD-B65B-BC61DC0596FE}" type="pres">
      <dgm:prSet presAssocID="{1FB5B22D-7FC2-43A4-9A77-95EF938C6DC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D05A8EBC-23AB-45D4-870A-1CE72DF5715C}" srcId="{4477C11E-CE59-4FDB-9896-988C15323C43}" destId="{1FB5B22D-7FC2-43A4-9A77-95EF938C6DCF}" srcOrd="3" destOrd="0" parTransId="{B9709DDC-F588-48B6-991A-A16FD3691CDE}" sibTransId="{C64515AA-ED68-4757-B064-EEE9D12B98DA}"/>
    <dgm:cxn modelId="{5EAF05B5-5CA0-4DF4-B2CE-6952E36DC127}" type="presOf" srcId="{4477C11E-CE59-4FDB-9896-988C15323C43}" destId="{691DC6A7-E1DA-4BBA-8F5A-0D10B687D00D}" srcOrd="0" destOrd="0" presId="urn:microsoft.com/office/officeart/2005/8/layout/venn3"/>
    <dgm:cxn modelId="{B2C2D5AA-0669-448A-8C56-8FEA13C6CB49}" type="presOf" srcId="{E21BA6C1-1220-404A-BCD4-645F06906735}" destId="{EA00139B-888E-4696-A75F-330B0C033515}" srcOrd="0" destOrd="0" presId="urn:microsoft.com/office/officeart/2005/8/layout/venn3"/>
    <dgm:cxn modelId="{843CA002-735D-4679-B27A-38DB631AE5D7}" type="presOf" srcId="{6A0EF81A-FEE5-4BBC-A997-CB2E6E8E40AA}" destId="{7DCAE050-B00C-4F42-9C03-6D83895AE767}" srcOrd="0" destOrd="0" presId="urn:microsoft.com/office/officeart/2005/8/layout/venn3"/>
    <dgm:cxn modelId="{5FEEFC1E-BA8F-455A-B600-CE183E528D94}" srcId="{4477C11E-CE59-4FDB-9896-988C15323C43}" destId="{6A0EF81A-FEE5-4BBC-A997-CB2E6E8E40AA}" srcOrd="2" destOrd="0" parTransId="{1D959A83-00E9-46E4-B910-3CB308D497C2}" sibTransId="{A4444C51-4515-4BCD-B568-E0EB3199D6B3}"/>
    <dgm:cxn modelId="{011516D4-F579-43B3-97D5-9208440CF08A}" srcId="{4477C11E-CE59-4FDB-9896-988C15323C43}" destId="{DFDA71A5-2715-4713-AE06-4C9B6FFD95E8}" srcOrd="1" destOrd="0" parTransId="{B5FD1E0C-60D6-4A3C-9C31-5AA5D61942EC}" sibTransId="{B855C790-AC16-4B84-AC28-8419FE5496F8}"/>
    <dgm:cxn modelId="{223E9116-0230-4252-8AEB-BE88EE9890F6}" srcId="{4477C11E-CE59-4FDB-9896-988C15323C43}" destId="{E21BA6C1-1220-404A-BCD4-645F06906735}" srcOrd="0" destOrd="0" parTransId="{E8CB2E53-10A1-4CA0-B7C8-BA9875126F16}" sibTransId="{F2DC4996-7472-4D60-9332-634E7B5569CE}"/>
    <dgm:cxn modelId="{3CF6BE3C-F6A2-4669-B143-1AE7A6057A17}" type="presOf" srcId="{1FB5B22D-7FC2-43A4-9A77-95EF938C6DCF}" destId="{9EEFF56D-980C-4EBD-B65B-BC61DC0596FE}" srcOrd="0" destOrd="0" presId="urn:microsoft.com/office/officeart/2005/8/layout/venn3"/>
    <dgm:cxn modelId="{C20DCA2E-9B66-42AA-930B-3AEDE9AC6B57}" type="presOf" srcId="{DFDA71A5-2715-4713-AE06-4C9B6FFD95E8}" destId="{B6614F34-3449-4F9F-B7B1-C9EDBDFDF870}" srcOrd="0" destOrd="0" presId="urn:microsoft.com/office/officeart/2005/8/layout/venn3"/>
    <dgm:cxn modelId="{FB0E26FB-DB2A-4F9D-9F33-359EEAC4F71E}" type="presParOf" srcId="{691DC6A7-E1DA-4BBA-8F5A-0D10B687D00D}" destId="{EA00139B-888E-4696-A75F-330B0C033515}" srcOrd="0" destOrd="0" presId="urn:microsoft.com/office/officeart/2005/8/layout/venn3"/>
    <dgm:cxn modelId="{F2CECB87-99A2-47B0-A4C9-34CD0D44EF65}" type="presParOf" srcId="{691DC6A7-E1DA-4BBA-8F5A-0D10B687D00D}" destId="{101EEDB6-0517-41C8-BA95-757613CE61B1}" srcOrd="1" destOrd="0" presId="urn:microsoft.com/office/officeart/2005/8/layout/venn3"/>
    <dgm:cxn modelId="{882EDD88-4B79-4597-BA8F-4D7FD7A4DA8D}" type="presParOf" srcId="{691DC6A7-E1DA-4BBA-8F5A-0D10B687D00D}" destId="{B6614F34-3449-4F9F-B7B1-C9EDBDFDF870}" srcOrd="2" destOrd="0" presId="urn:microsoft.com/office/officeart/2005/8/layout/venn3"/>
    <dgm:cxn modelId="{A34EDE86-5963-463E-BE59-8A02EA115F96}" type="presParOf" srcId="{691DC6A7-E1DA-4BBA-8F5A-0D10B687D00D}" destId="{94E40F9A-82DA-4982-9BA5-FDC5716E9874}" srcOrd="3" destOrd="0" presId="urn:microsoft.com/office/officeart/2005/8/layout/venn3"/>
    <dgm:cxn modelId="{041B0033-9A42-4772-BE06-A76B427B5674}" type="presParOf" srcId="{691DC6A7-E1DA-4BBA-8F5A-0D10B687D00D}" destId="{7DCAE050-B00C-4F42-9C03-6D83895AE767}" srcOrd="4" destOrd="0" presId="urn:microsoft.com/office/officeart/2005/8/layout/venn3"/>
    <dgm:cxn modelId="{78073ECA-CFDA-4C88-B81F-910CD2B8B0E1}" type="presParOf" srcId="{691DC6A7-E1DA-4BBA-8F5A-0D10B687D00D}" destId="{1CBB2629-D9C5-471D-8A49-57545BE0BBE6}" srcOrd="5" destOrd="0" presId="urn:microsoft.com/office/officeart/2005/8/layout/venn3"/>
    <dgm:cxn modelId="{83278FAA-BCD6-4210-8FFB-69371215F0C5}" type="presParOf" srcId="{691DC6A7-E1DA-4BBA-8F5A-0D10B687D00D}" destId="{9EEFF56D-980C-4EBD-B65B-BC61DC0596F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00E1E-AFE4-4047-B0A8-D56AAF4676E5}" type="doc">
      <dgm:prSet loTypeId="urn:microsoft.com/office/officeart/2005/8/layout/venn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US"/>
        </a:p>
      </dgm:t>
    </dgm:pt>
    <dgm:pt modelId="{0B181251-7367-4BCD-8322-30A4CEDD7EB1}">
      <dgm:prSet phldrT="[Texto]" custT="1"/>
      <dgm:spPr/>
      <dgm:t>
        <a:bodyPr/>
        <a:lstStyle/>
        <a:p>
          <a:pPr algn="ctr"/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TECNOLOGÍA:</a:t>
          </a:r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ctr"/>
          <a:r>
            <a:rPr lang="es-MX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Es el conjunto de saberes, conocimientos, experiencias, habilidades y técnicas a través de las cuales nosotros los seres humanos cambiamos, trasformamos y utilizamos nuestro entorno con el objetivo de crear herramientas, máquinas, productos y servicios que satisfagan nuestras necesidades y deseos</a:t>
          </a:r>
          <a:r>
            <a:rPr lang="es-MX" sz="1400" b="0" i="0" dirty="0" smtClean="0"/>
            <a:t>.</a:t>
          </a:r>
          <a:endParaRPr lang="es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37662-B3EA-4C3B-980D-95F052281E69}" type="parTrans" cxnId="{9BD2DD98-CCD5-4473-A6FB-97D9212D367F}">
      <dgm:prSet/>
      <dgm:spPr/>
      <dgm:t>
        <a:bodyPr/>
        <a:lstStyle/>
        <a:p>
          <a:endParaRPr lang="es-US"/>
        </a:p>
      </dgm:t>
    </dgm:pt>
    <dgm:pt modelId="{9E1E9B6D-8D40-4C00-BD7C-6C5F94F9BD60}" type="sibTrans" cxnId="{9BD2DD98-CCD5-4473-A6FB-97D9212D367F}">
      <dgm:prSet/>
      <dgm:spPr/>
      <dgm:t>
        <a:bodyPr/>
        <a:lstStyle/>
        <a:p>
          <a:endParaRPr lang="es-US"/>
        </a:p>
      </dgm:t>
    </dgm:pt>
    <dgm:pt modelId="{CDB9AE2D-020C-4F31-9E40-D88142818BED}">
      <dgm:prSet phldrT="[Texto]" custT="1"/>
      <dgm:spPr/>
      <dgm:t>
        <a:bodyPr/>
        <a:lstStyle/>
        <a:p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CONTAMINACIÓN: </a:t>
          </a:r>
        </a:p>
        <a:p>
          <a:r>
            <a:rPr lang="es-MX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Es aquella alteración en el medio ambiente que puede provocar daños en un ecosistema, en el medio físico o en los seres vivos.</a:t>
          </a:r>
          <a:endParaRPr lang="es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20C45-1A66-4135-BD21-75F490E04599}" type="parTrans" cxnId="{0C1133D5-9B6F-460A-91C4-72CBD85985AD}">
      <dgm:prSet/>
      <dgm:spPr/>
      <dgm:t>
        <a:bodyPr/>
        <a:lstStyle/>
        <a:p>
          <a:endParaRPr lang="es-US"/>
        </a:p>
      </dgm:t>
    </dgm:pt>
    <dgm:pt modelId="{455E1CF8-6A06-40EB-8FC9-499612187BC5}" type="sibTrans" cxnId="{0C1133D5-9B6F-460A-91C4-72CBD85985AD}">
      <dgm:prSet/>
      <dgm:spPr/>
      <dgm:t>
        <a:bodyPr/>
        <a:lstStyle/>
        <a:p>
          <a:endParaRPr lang="es-US"/>
        </a:p>
      </dgm:t>
    </dgm:pt>
    <dgm:pt modelId="{A8A20C82-91A1-451A-9421-92253E0FC8C0}">
      <dgm:prSet phldrT="[Texto]" custT="1"/>
      <dgm:spPr/>
      <dgm:t>
        <a:bodyPr/>
        <a:lstStyle/>
        <a:p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CAMBIO CLIMÁTICO:</a:t>
          </a:r>
        </a:p>
        <a:p>
          <a:r>
            <a:rPr lang="es-MX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Es considerado uno de los problemas ambientales más importantes de nuestro tiempo, y puede definirse como todo cambio significativo en el sistema climático del planeta, que permanece por décadas o más tiempo</a:t>
          </a:r>
          <a:r>
            <a:rPr lang="es-MX" sz="1200" b="0" i="0" dirty="0" smtClean="0"/>
            <a:t>.</a:t>
          </a:r>
          <a:endParaRPr lang="es-MX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E520C-07E1-451D-AFCD-4E67AB56B27F}" type="parTrans" cxnId="{879945F6-E905-4881-A808-7121B2BB17D7}">
      <dgm:prSet/>
      <dgm:spPr/>
      <dgm:t>
        <a:bodyPr/>
        <a:lstStyle/>
        <a:p>
          <a:endParaRPr lang="es-US"/>
        </a:p>
      </dgm:t>
    </dgm:pt>
    <dgm:pt modelId="{A48AD89C-B6FA-4973-98FE-9FDA76C8A730}" type="sibTrans" cxnId="{879945F6-E905-4881-A808-7121B2BB17D7}">
      <dgm:prSet/>
      <dgm:spPr/>
      <dgm:t>
        <a:bodyPr/>
        <a:lstStyle/>
        <a:p>
          <a:endParaRPr lang="es-US"/>
        </a:p>
      </dgm:t>
    </dgm:pt>
    <dgm:pt modelId="{7E806F41-1191-41D0-9C9E-D9DD69E067E0}">
      <dgm:prSet phldrT="[Texto]" custT="1"/>
      <dgm:spPr/>
      <dgm:t>
        <a:bodyPr/>
        <a:lstStyle/>
        <a:p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RECURSOS RENOVABLES: </a:t>
          </a:r>
        </a:p>
        <a:p>
          <a:r>
            <a:rPr lang="es-MX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Es un tipo de recurso natural que puede renovarse a partir de procesos naturales y con una rapidez mucho más elevada a la medida que el ser humano los consume. </a:t>
          </a:r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s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D0EAB-1F55-4452-A113-AADDF10C9286}" type="parTrans" cxnId="{FEF13750-20FF-4878-9D63-32217006BDD9}">
      <dgm:prSet/>
      <dgm:spPr/>
      <dgm:t>
        <a:bodyPr/>
        <a:lstStyle/>
        <a:p>
          <a:endParaRPr lang="es-US"/>
        </a:p>
      </dgm:t>
    </dgm:pt>
    <dgm:pt modelId="{9D9FA82F-170F-4FC9-8D22-E9128FC0C58D}" type="sibTrans" cxnId="{FEF13750-20FF-4878-9D63-32217006BDD9}">
      <dgm:prSet/>
      <dgm:spPr/>
      <dgm:t>
        <a:bodyPr/>
        <a:lstStyle/>
        <a:p>
          <a:endParaRPr lang="es-US"/>
        </a:p>
      </dgm:t>
    </dgm:pt>
    <dgm:pt modelId="{D74B043B-004E-492E-B220-60EE3A5619F2}" type="pres">
      <dgm:prSet presAssocID="{D5C00E1E-AFE4-4047-B0A8-D56AAF4676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2EF3EC-F69A-47A0-9CB9-9DD527523E19}" type="pres">
      <dgm:prSet presAssocID="{0B181251-7367-4BCD-8322-30A4CEDD7EB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DE7A0D53-AD13-4EF0-AD77-CF9F9C3D1DB0}" type="pres">
      <dgm:prSet presAssocID="{9E1E9B6D-8D40-4C00-BD7C-6C5F94F9BD60}" presName="space" presStyleCnt="0"/>
      <dgm:spPr/>
    </dgm:pt>
    <dgm:pt modelId="{1D010150-D319-40CD-B5F9-58C0B85CE1A0}" type="pres">
      <dgm:prSet presAssocID="{CDB9AE2D-020C-4F31-9E40-D88142818BE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42E6987-C903-41BC-AF9A-581F06F3834F}" type="pres">
      <dgm:prSet presAssocID="{455E1CF8-6A06-40EB-8FC9-499612187BC5}" presName="space" presStyleCnt="0"/>
      <dgm:spPr/>
    </dgm:pt>
    <dgm:pt modelId="{005ECB14-739D-46AD-8C79-75C4900166D6}" type="pres">
      <dgm:prSet presAssocID="{A8A20C82-91A1-451A-9421-92253E0FC8C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3B083BD-D845-40E3-85AC-4BB62469F952}" type="pres">
      <dgm:prSet presAssocID="{A48AD89C-B6FA-4973-98FE-9FDA76C8A730}" presName="space" presStyleCnt="0"/>
      <dgm:spPr/>
    </dgm:pt>
    <dgm:pt modelId="{F2E5130F-9F31-4513-97C0-14BDBED5F9D5}" type="pres">
      <dgm:prSet presAssocID="{7E806F41-1191-41D0-9C9E-D9DD69E067E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15C56E30-2AC8-4C81-A896-AE813ADE4ADC}" type="presOf" srcId="{D5C00E1E-AFE4-4047-B0A8-D56AAF4676E5}" destId="{D74B043B-004E-492E-B220-60EE3A5619F2}" srcOrd="0" destOrd="0" presId="urn:microsoft.com/office/officeart/2005/8/layout/venn3"/>
    <dgm:cxn modelId="{9BD2DD98-CCD5-4473-A6FB-97D9212D367F}" srcId="{D5C00E1E-AFE4-4047-B0A8-D56AAF4676E5}" destId="{0B181251-7367-4BCD-8322-30A4CEDD7EB1}" srcOrd="0" destOrd="0" parTransId="{F4F37662-B3EA-4C3B-980D-95F052281E69}" sibTransId="{9E1E9B6D-8D40-4C00-BD7C-6C5F94F9BD60}"/>
    <dgm:cxn modelId="{B3567AA0-ACE9-4391-95E7-63384B1DDC6F}" type="presOf" srcId="{7E806F41-1191-41D0-9C9E-D9DD69E067E0}" destId="{F2E5130F-9F31-4513-97C0-14BDBED5F9D5}" srcOrd="0" destOrd="0" presId="urn:microsoft.com/office/officeart/2005/8/layout/venn3"/>
    <dgm:cxn modelId="{FEF13750-20FF-4878-9D63-32217006BDD9}" srcId="{D5C00E1E-AFE4-4047-B0A8-D56AAF4676E5}" destId="{7E806F41-1191-41D0-9C9E-D9DD69E067E0}" srcOrd="3" destOrd="0" parTransId="{F14D0EAB-1F55-4452-A113-AADDF10C9286}" sibTransId="{9D9FA82F-170F-4FC9-8D22-E9128FC0C58D}"/>
    <dgm:cxn modelId="{5A3131F8-460A-4DC4-8737-BF8D9DEB1332}" type="presOf" srcId="{0B181251-7367-4BCD-8322-30A4CEDD7EB1}" destId="{7B2EF3EC-F69A-47A0-9CB9-9DD527523E19}" srcOrd="0" destOrd="0" presId="urn:microsoft.com/office/officeart/2005/8/layout/venn3"/>
    <dgm:cxn modelId="{0C1133D5-9B6F-460A-91C4-72CBD85985AD}" srcId="{D5C00E1E-AFE4-4047-B0A8-D56AAF4676E5}" destId="{CDB9AE2D-020C-4F31-9E40-D88142818BED}" srcOrd="1" destOrd="0" parTransId="{B1520C45-1A66-4135-BD21-75F490E04599}" sibTransId="{455E1CF8-6A06-40EB-8FC9-499612187BC5}"/>
    <dgm:cxn modelId="{879945F6-E905-4881-A808-7121B2BB17D7}" srcId="{D5C00E1E-AFE4-4047-B0A8-D56AAF4676E5}" destId="{A8A20C82-91A1-451A-9421-92253E0FC8C0}" srcOrd="2" destOrd="0" parTransId="{687E520C-07E1-451D-AFCD-4E67AB56B27F}" sibTransId="{A48AD89C-B6FA-4973-98FE-9FDA76C8A730}"/>
    <dgm:cxn modelId="{E1AFD35C-C04D-49DC-BA6D-7809E1FA5591}" type="presOf" srcId="{A8A20C82-91A1-451A-9421-92253E0FC8C0}" destId="{005ECB14-739D-46AD-8C79-75C4900166D6}" srcOrd="0" destOrd="0" presId="urn:microsoft.com/office/officeart/2005/8/layout/venn3"/>
    <dgm:cxn modelId="{4439738A-B15A-4209-9E24-37942D9D2FA7}" type="presOf" srcId="{CDB9AE2D-020C-4F31-9E40-D88142818BED}" destId="{1D010150-D319-40CD-B5F9-58C0B85CE1A0}" srcOrd="0" destOrd="0" presId="urn:microsoft.com/office/officeart/2005/8/layout/venn3"/>
    <dgm:cxn modelId="{D935EE41-CC69-4343-BC5A-013820DA3302}" type="presParOf" srcId="{D74B043B-004E-492E-B220-60EE3A5619F2}" destId="{7B2EF3EC-F69A-47A0-9CB9-9DD527523E19}" srcOrd="0" destOrd="0" presId="urn:microsoft.com/office/officeart/2005/8/layout/venn3"/>
    <dgm:cxn modelId="{6B93F1F9-B9AF-4676-A96B-D8258864B832}" type="presParOf" srcId="{D74B043B-004E-492E-B220-60EE3A5619F2}" destId="{DE7A0D53-AD13-4EF0-AD77-CF9F9C3D1DB0}" srcOrd="1" destOrd="0" presId="urn:microsoft.com/office/officeart/2005/8/layout/venn3"/>
    <dgm:cxn modelId="{8E1A8765-296C-42E0-BE60-79EF9E5C0B73}" type="presParOf" srcId="{D74B043B-004E-492E-B220-60EE3A5619F2}" destId="{1D010150-D319-40CD-B5F9-58C0B85CE1A0}" srcOrd="2" destOrd="0" presId="urn:microsoft.com/office/officeart/2005/8/layout/venn3"/>
    <dgm:cxn modelId="{CE0FDF2B-F5DC-4053-A38F-DADB9C23CA3A}" type="presParOf" srcId="{D74B043B-004E-492E-B220-60EE3A5619F2}" destId="{942E6987-C903-41BC-AF9A-581F06F3834F}" srcOrd="3" destOrd="0" presId="urn:microsoft.com/office/officeart/2005/8/layout/venn3"/>
    <dgm:cxn modelId="{688E51E2-50A8-4208-9CBA-69E8A4DF3A11}" type="presParOf" srcId="{D74B043B-004E-492E-B220-60EE3A5619F2}" destId="{005ECB14-739D-46AD-8C79-75C4900166D6}" srcOrd="4" destOrd="0" presId="urn:microsoft.com/office/officeart/2005/8/layout/venn3"/>
    <dgm:cxn modelId="{7CD30082-6F16-4274-867A-F1786451CCAE}" type="presParOf" srcId="{D74B043B-004E-492E-B220-60EE3A5619F2}" destId="{33B083BD-D845-40E3-85AC-4BB62469F952}" srcOrd="5" destOrd="0" presId="urn:microsoft.com/office/officeart/2005/8/layout/venn3"/>
    <dgm:cxn modelId="{DCFB8FA3-72AE-4CBB-A8C7-3181201C309C}" type="presParOf" srcId="{D74B043B-004E-492E-B220-60EE3A5619F2}" destId="{F2E5130F-9F31-4513-97C0-14BDBED5F9D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DA1A8-974E-4A65-86D8-CE27FFAFD4F3}" type="doc">
      <dgm:prSet loTypeId="urn:microsoft.com/office/officeart/2005/8/layout/venn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US"/>
        </a:p>
      </dgm:t>
    </dgm:pt>
    <dgm:pt modelId="{07DB2F36-5E1B-4F43-8463-A0392562D557}">
      <dgm:prSet phldrT="[Texto]" custT="1"/>
      <dgm:spPr/>
      <dgm:t>
        <a:bodyPr/>
        <a:lstStyle/>
        <a:p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RECURSOS NO RENOVABLES: </a:t>
          </a:r>
        </a:p>
        <a:p>
          <a:r>
            <a:rPr lang="es-MX" sz="1200" b="0" i="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tooltip="Recurso natural"/>
            </a:rPr>
            <a:t>Recurso natura</a:t>
          </a:r>
          <a:r>
            <a:rPr lang="es-MX" sz="1200" b="0" i="0" u="sng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tooltip="Recurso natural"/>
            </a:rPr>
            <a:t>l</a:t>
          </a:r>
          <a:r>
            <a:rPr lang="es-MX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 que no puede ser producido, regenerado o reutilizado a una escala tal que pueda sostener su tasa de consumo. Estos recursos frecuentemente existen en cantidades fijas o son consumidos mucho más rápido de lo que la </a:t>
          </a:r>
          <a:r>
            <a:rPr lang="es-MX" sz="1200" b="0" i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tooltip="Naturaleza"/>
            </a:rPr>
            <a:t>naturaleza</a:t>
          </a:r>
          <a:r>
            <a:rPr lang="es-MX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 puede recrearlos.</a:t>
          </a:r>
          <a:endParaRPr lang="es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D3592-A011-4E1C-85E5-07C0B1C26DE6}" type="parTrans" cxnId="{5BE19474-91A9-4224-AA32-AA4920DE617E}">
      <dgm:prSet/>
      <dgm:spPr/>
      <dgm:t>
        <a:bodyPr/>
        <a:lstStyle/>
        <a:p>
          <a:endParaRPr lang="es-US"/>
        </a:p>
      </dgm:t>
    </dgm:pt>
    <dgm:pt modelId="{32A1BBA5-F71B-45C2-9F3C-53FDCCBB51F7}" type="sibTrans" cxnId="{5BE19474-91A9-4224-AA32-AA4920DE617E}">
      <dgm:prSet/>
      <dgm:spPr/>
      <dgm:t>
        <a:bodyPr/>
        <a:lstStyle/>
        <a:p>
          <a:endParaRPr lang="es-US"/>
        </a:p>
      </dgm:t>
    </dgm:pt>
    <dgm:pt modelId="{DAC2B6AF-70D2-42CD-BB22-98656553E32A}">
      <dgm:prSet phldrT="[Texto]" custT="1"/>
      <dgm:spPr/>
      <dgm:t>
        <a:bodyPr/>
        <a:lstStyle/>
        <a:p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CIENCIA FÁCTICA: </a:t>
          </a:r>
        </a:p>
        <a:p>
          <a:r>
            <a:rPr lang="es-MX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Son aquellas cuyo cometido es conseguir una reproducción (mental o artificial) de los fenómenos de la naturaleza que se desea estudiar, de manera de comprender las fuerzas y mecanismos que intervienen en ellos.</a:t>
          </a:r>
          <a:br>
            <a:rPr lang="es-MX" sz="1200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200" b="0" i="0" dirty="0" smtClean="0"/>
            <a:t/>
          </a:r>
          <a:br>
            <a:rPr lang="es-MX" sz="1200" b="0" i="0" dirty="0" smtClean="0"/>
          </a:br>
          <a:endParaRPr lang="es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4FEF80-F63B-4ADE-9CFE-62687CB4FEF2}" type="parTrans" cxnId="{E37C5363-5CA1-4B39-ABC1-8ADD6A7FC600}">
      <dgm:prSet/>
      <dgm:spPr/>
      <dgm:t>
        <a:bodyPr/>
        <a:lstStyle/>
        <a:p>
          <a:endParaRPr lang="es-US"/>
        </a:p>
      </dgm:t>
    </dgm:pt>
    <dgm:pt modelId="{1760A29B-42EE-4BDC-AD9E-4FC7F59BBD88}" type="sibTrans" cxnId="{E37C5363-5CA1-4B39-ABC1-8ADD6A7FC600}">
      <dgm:prSet/>
      <dgm:spPr/>
      <dgm:t>
        <a:bodyPr/>
        <a:lstStyle/>
        <a:p>
          <a:endParaRPr lang="es-US"/>
        </a:p>
      </dgm:t>
    </dgm:pt>
    <dgm:pt modelId="{86F524E9-D1EA-4DF5-A9FB-048D23394609}" type="pres">
      <dgm:prSet presAssocID="{A7FDA1A8-974E-4A65-86D8-CE27FFAFD4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9EEF89-9AE5-4536-8FE4-D26D4309173B}" type="pres">
      <dgm:prSet presAssocID="{07DB2F36-5E1B-4F43-8463-A0392562D557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C2FED4A6-30F4-49E7-8831-3E05EEF962E2}" type="pres">
      <dgm:prSet presAssocID="{32A1BBA5-F71B-45C2-9F3C-53FDCCBB51F7}" presName="space" presStyleCnt="0"/>
      <dgm:spPr/>
    </dgm:pt>
    <dgm:pt modelId="{DA70FA03-0ABF-4B83-A8EE-A5B6DC26B415}" type="pres">
      <dgm:prSet presAssocID="{DAC2B6AF-70D2-42CD-BB22-98656553E32A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2B570B1A-41D6-4043-BA83-43917D3CB6EB}" type="presOf" srcId="{DAC2B6AF-70D2-42CD-BB22-98656553E32A}" destId="{DA70FA03-0ABF-4B83-A8EE-A5B6DC26B415}" srcOrd="0" destOrd="0" presId="urn:microsoft.com/office/officeart/2005/8/layout/venn3"/>
    <dgm:cxn modelId="{B41024A9-3548-4879-BD52-CDC13E8883DE}" type="presOf" srcId="{07DB2F36-5E1B-4F43-8463-A0392562D557}" destId="{1B9EEF89-9AE5-4536-8FE4-D26D4309173B}" srcOrd="0" destOrd="0" presId="urn:microsoft.com/office/officeart/2005/8/layout/venn3"/>
    <dgm:cxn modelId="{86DBD33F-1B8E-4995-8D73-2739D3062F89}" type="presOf" srcId="{A7FDA1A8-974E-4A65-86D8-CE27FFAFD4F3}" destId="{86F524E9-D1EA-4DF5-A9FB-048D23394609}" srcOrd="0" destOrd="0" presId="urn:microsoft.com/office/officeart/2005/8/layout/venn3"/>
    <dgm:cxn modelId="{E37C5363-5CA1-4B39-ABC1-8ADD6A7FC600}" srcId="{A7FDA1A8-974E-4A65-86D8-CE27FFAFD4F3}" destId="{DAC2B6AF-70D2-42CD-BB22-98656553E32A}" srcOrd="1" destOrd="0" parTransId="{AB4FEF80-F63B-4ADE-9CFE-62687CB4FEF2}" sibTransId="{1760A29B-42EE-4BDC-AD9E-4FC7F59BBD88}"/>
    <dgm:cxn modelId="{5BE19474-91A9-4224-AA32-AA4920DE617E}" srcId="{A7FDA1A8-974E-4A65-86D8-CE27FFAFD4F3}" destId="{07DB2F36-5E1B-4F43-8463-A0392562D557}" srcOrd="0" destOrd="0" parTransId="{53AD3592-A011-4E1C-85E5-07C0B1C26DE6}" sibTransId="{32A1BBA5-F71B-45C2-9F3C-53FDCCBB51F7}"/>
    <dgm:cxn modelId="{4864800E-2B2C-4C66-93CA-7E4CBF0D14E5}" type="presParOf" srcId="{86F524E9-D1EA-4DF5-A9FB-048D23394609}" destId="{1B9EEF89-9AE5-4536-8FE4-D26D4309173B}" srcOrd="0" destOrd="0" presId="urn:microsoft.com/office/officeart/2005/8/layout/venn3"/>
    <dgm:cxn modelId="{B5F3C187-0A88-4431-8D4A-BA19533611C9}" type="presParOf" srcId="{86F524E9-D1EA-4DF5-A9FB-048D23394609}" destId="{C2FED4A6-30F4-49E7-8831-3E05EEF962E2}" srcOrd="1" destOrd="0" presId="urn:microsoft.com/office/officeart/2005/8/layout/venn3"/>
    <dgm:cxn modelId="{3379DBCF-69DB-4C9F-9D95-D29807E75B24}" type="presParOf" srcId="{86F524E9-D1EA-4DF5-A9FB-048D23394609}" destId="{DA70FA03-0ABF-4B83-A8EE-A5B6DC26B41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0139B-888E-4696-A75F-330B0C033515}">
      <dsp:nvSpPr>
        <dsp:cNvPr id="0" name=""/>
        <dsp:cNvSpPr/>
      </dsp:nvSpPr>
      <dsp:spPr>
        <a:xfrm>
          <a:off x="3428" y="1429116"/>
          <a:ext cx="3439825" cy="343982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305" tIns="15240" rIns="189305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RECURSOS NATURALES: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Bienes materiales y servicios que proporciona la Naturaleza sin alteración por parte del ser humano. </a:t>
          </a:r>
        </a:p>
      </dsp:txBody>
      <dsp:txXfrm>
        <a:off x="507179" y="1932867"/>
        <a:ext cx="2432323" cy="2432323"/>
      </dsp:txXfrm>
    </dsp:sp>
    <dsp:sp modelId="{B6614F34-3449-4F9F-B7B1-C9EDBDFDF870}">
      <dsp:nvSpPr>
        <dsp:cNvPr id="0" name=""/>
        <dsp:cNvSpPr/>
      </dsp:nvSpPr>
      <dsp:spPr>
        <a:xfrm>
          <a:off x="2755289" y="1429116"/>
          <a:ext cx="3439825" cy="3439825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305" tIns="17780" rIns="18930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CIENCIA: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Búsqueda del conocimiento de nosotros mismos y de todo lo que nos rodea, mediante la ciencia buscamos las leyes que rigen el funcionamiento del universo con la finalidad de entenderla y poder controlarla. </a:t>
          </a:r>
          <a:endParaRPr lang="es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9040" y="1932867"/>
        <a:ext cx="2432323" cy="2432323"/>
      </dsp:txXfrm>
    </dsp:sp>
    <dsp:sp modelId="{7DCAE050-B00C-4F42-9C03-6D83895AE767}">
      <dsp:nvSpPr>
        <dsp:cNvPr id="0" name=""/>
        <dsp:cNvSpPr/>
      </dsp:nvSpPr>
      <dsp:spPr>
        <a:xfrm>
          <a:off x="5507149" y="1429116"/>
          <a:ext cx="3439825" cy="3439825"/>
        </a:xfrm>
        <a:prstGeom prst="ellipse">
          <a:avLst/>
        </a:prstGeom>
        <a:solidFill>
          <a:schemeClr val="accent5">
            <a:alpha val="50000"/>
            <a:hueOff val="-4902231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305" tIns="17780" rIns="18930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Ciencia Escolar: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Hacer ciencia en la escuela es enseñar a pensar científicamente, utilizando estrategias de enseñanza, para aprender cómo se generan las ideas científicas.  </a:t>
          </a:r>
          <a:endParaRPr lang="es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0900" y="1932867"/>
        <a:ext cx="2432323" cy="2432323"/>
      </dsp:txXfrm>
    </dsp:sp>
    <dsp:sp modelId="{9EEFF56D-980C-4EBD-B65B-BC61DC0596FE}">
      <dsp:nvSpPr>
        <dsp:cNvPr id="0" name=""/>
        <dsp:cNvSpPr/>
      </dsp:nvSpPr>
      <dsp:spPr>
        <a:xfrm>
          <a:off x="8259010" y="1429116"/>
          <a:ext cx="3439825" cy="3439825"/>
        </a:xfrm>
        <a:prstGeom prst="ellipse">
          <a:avLst/>
        </a:prstGeom>
        <a:solidFill>
          <a:schemeClr val="accent5">
            <a:alpha val="50000"/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305" tIns="17780" rIns="18930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Pseudociencia: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refiere a la afirmación, creencia, o práctica que, a pesar de presentarse como científica, no se basa en un método científico válido  le falta el apoyo de evidencias, no puede ser verificada de forma fiable.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62761" y="1932867"/>
        <a:ext cx="2432323" cy="2432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EF3EC-F69A-47A0-9CB9-9DD527523E19}">
      <dsp:nvSpPr>
        <dsp:cNvPr id="0" name=""/>
        <dsp:cNvSpPr/>
      </dsp:nvSpPr>
      <dsp:spPr>
        <a:xfrm>
          <a:off x="3413" y="986934"/>
          <a:ext cx="3424725" cy="342472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474" tIns="17780" rIns="18847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TECNOLOGÍA:</a:t>
          </a: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Es el conjunto de saberes, conocimientos, experiencias, habilidades y técnicas a través de las cuales nosotros los seres humanos cambiamos, trasformamos y utilizamos nuestro entorno con el objetivo de crear herramientas, máquinas, productos y servicios que satisfagan nuestras necesidades y deseos</a:t>
          </a:r>
          <a:r>
            <a:rPr lang="es-MX" sz="1400" b="0" i="0" kern="1200" dirty="0" smtClean="0"/>
            <a:t>.</a:t>
          </a:r>
          <a:endParaRPr lang="es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952" y="1488473"/>
        <a:ext cx="2421647" cy="2421647"/>
      </dsp:txXfrm>
    </dsp:sp>
    <dsp:sp modelId="{1D010150-D319-40CD-B5F9-58C0B85CE1A0}">
      <dsp:nvSpPr>
        <dsp:cNvPr id="0" name=""/>
        <dsp:cNvSpPr/>
      </dsp:nvSpPr>
      <dsp:spPr>
        <a:xfrm>
          <a:off x="2743193" y="986934"/>
          <a:ext cx="3424725" cy="3424725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474" tIns="15240" rIns="18847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CONTAMINACIÓN: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Es aquella alteración en el medio ambiente que puede provocar daños en un ecosistema, en el medio físico o en los seres vivos.</a:t>
          </a:r>
          <a:endParaRPr lang="es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4732" y="1488473"/>
        <a:ext cx="2421647" cy="2421647"/>
      </dsp:txXfrm>
    </dsp:sp>
    <dsp:sp modelId="{005ECB14-739D-46AD-8C79-75C4900166D6}">
      <dsp:nvSpPr>
        <dsp:cNvPr id="0" name=""/>
        <dsp:cNvSpPr/>
      </dsp:nvSpPr>
      <dsp:spPr>
        <a:xfrm>
          <a:off x="5482974" y="986934"/>
          <a:ext cx="3424725" cy="3424725"/>
        </a:xfrm>
        <a:prstGeom prst="ellipse">
          <a:avLst/>
        </a:prstGeom>
        <a:solidFill>
          <a:schemeClr val="accent5">
            <a:alpha val="50000"/>
            <a:hueOff val="-4902231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474" tIns="15240" rIns="18847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CAMBIO CLIMÁTICO: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Es considerado uno de los problemas ambientales más importantes de nuestro tiempo, y puede definirse como todo cambio significativo en el sistema climático del planeta, que permanece por décadas o más tiempo</a:t>
          </a:r>
          <a:r>
            <a:rPr lang="es-MX" sz="1200" b="0" i="0" kern="1200" dirty="0" smtClean="0"/>
            <a:t>.</a:t>
          </a:r>
          <a:endParaRPr lang="es-MX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4513" y="1488473"/>
        <a:ext cx="2421647" cy="2421647"/>
      </dsp:txXfrm>
    </dsp:sp>
    <dsp:sp modelId="{F2E5130F-9F31-4513-97C0-14BDBED5F9D5}">
      <dsp:nvSpPr>
        <dsp:cNvPr id="0" name=""/>
        <dsp:cNvSpPr/>
      </dsp:nvSpPr>
      <dsp:spPr>
        <a:xfrm>
          <a:off x="8222754" y="986934"/>
          <a:ext cx="3424725" cy="3424725"/>
        </a:xfrm>
        <a:prstGeom prst="ellipse">
          <a:avLst/>
        </a:prstGeom>
        <a:solidFill>
          <a:schemeClr val="accent5">
            <a:alpha val="50000"/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474" tIns="15240" rIns="18847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RECURSOS RENOVABLES: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Es un tipo de recurso natural que puede renovarse a partir de procesos naturales y con una rapidez mucho más elevada a la medida que el ser humano los consume. </a:t>
          </a: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es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4293" y="1488473"/>
        <a:ext cx="2421647" cy="2421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EEF89-9AE5-4536-8FE4-D26D4309173B}">
      <dsp:nvSpPr>
        <dsp:cNvPr id="0" name=""/>
        <dsp:cNvSpPr/>
      </dsp:nvSpPr>
      <dsp:spPr>
        <a:xfrm>
          <a:off x="913322" y="1113"/>
          <a:ext cx="4076613" cy="407661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4350" tIns="15240" rIns="22435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RECURSOS NO RENOVABLES: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tooltip="Recurso natural"/>
            </a:rPr>
            <a:t>Recurso natura</a:t>
          </a:r>
          <a:r>
            <a:rPr lang="es-MX" sz="1200" b="0" i="0" u="sng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tooltip="Recurso natural"/>
            </a:rPr>
            <a:t>l</a:t>
          </a:r>
          <a:r>
            <a:rPr lang="es-MX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 que no puede ser producido, regenerado o reutilizado a una escala tal que pueda sostener su tasa de consumo. Estos recursos frecuentemente existen en cantidades fijas o son consumidos mucho más rápido de lo que la </a:t>
          </a:r>
          <a:r>
            <a:rPr lang="es-MX" sz="1200" b="0" i="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tooltip="Naturaleza"/>
            </a:rPr>
            <a:t>naturaleza</a:t>
          </a:r>
          <a:r>
            <a:rPr lang="es-MX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 puede recrearlos.</a:t>
          </a:r>
          <a:endParaRPr lang="es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0328" y="598119"/>
        <a:ext cx="2882601" cy="2882601"/>
      </dsp:txXfrm>
    </dsp:sp>
    <dsp:sp modelId="{DA70FA03-0ABF-4B83-A8EE-A5B6DC26B415}">
      <dsp:nvSpPr>
        <dsp:cNvPr id="0" name=""/>
        <dsp:cNvSpPr/>
      </dsp:nvSpPr>
      <dsp:spPr>
        <a:xfrm>
          <a:off x="4174613" y="1113"/>
          <a:ext cx="4076613" cy="4076613"/>
        </a:xfrm>
        <a:prstGeom prst="ellipse">
          <a:avLst/>
        </a:prstGeom>
        <a:solidFill>
          <a:schemeClr val="accent5">
            <a:alpha val="50000"/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4350" tIns="15240" rIns="22435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CIENCIA FÁCTICA: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Son aquellas cuyo cometido es conseguir una reproducción (mental o artificial) de los fenómenos de la naturaleza que se desea estudiar, de manera de comprender las fuerzas y mecanismos que intervienen en ellos.</a:t>
          </a:r>
          <a:br>
            <a:rPr lang="es-MX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200" b="0" i="0" kern="1200" dirty="0" smtClean="0"/>
            <a:t/>
          </a:r>
          <a:br>
            <a:rPr lang="es-MX" sz="1200" b="0" i="0" kern="1200" dirty="0" smtClean="0"/>
          </a:br>
          <a:endParaRPr lang="es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1619" y="598119"/>
        <a:ext cx="2882601" cy="2882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0075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59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938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2979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4035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9602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305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3712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4705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9386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9577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rgbClr val="FFCCFF"/>
            </a:gs>
            <a:gs pos="83000">
              <a:srgbClr val="FFFFCC"/>
            </a:gs>
            <a:gs pos="58386">
              <a:srgbClr val="CCFFFF"/>
            </a:gs>
            <a:gs pos="100000">
              <a:srgbClr val="CCFF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CC6D-4E11-45CC-8C64-A8365E2B7AD0}" type="datetimeFigureOut">
              <a:rPr lang="es-US" smtClean="0"/>
              <a:t>6/5/2018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9671-9E9A-42D4-8EA5-7D53A452746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061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98678" y="164387"/>
            <a:ext cx="9404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Mapa de conceptos, segunda unidad </a:t>
            </a:r>
            <a:endParaRPr lang="es-US" sz="6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21294" y="1180050"/>
            <a:ext cx="841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EXPLORACIÓN DEL MEDIO NATURAL EN EL PREESCOLAR </a:t>
            </a:r>
            <a:endParaRPr lang="es-US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19964" y="4212406"/>
            <a:ext cx="64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CFFFF"/>
                </a:solidFill>
                <a:latin typeface="Agency FB" panose="020B0503020202020204" pitchFamily="34" charset="0"/>
              </a:rPr>
              <a:t>ALUMNA: JIMENA GUADALUPE CHARLES HERNÁNDEZ 1° “A”  </a:t>
            </a:r>
            <a:endParaRPr lang="es-US" sz="2400" b="1" dirty="0">
              <a:solidFill>
                <a:srgbClr val="CCFF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46031834"/>
              </p:ext>
            </p:extLst>
          </p:nvPr>
        </p:nvGraphicFramePr>
        <p:xfrm>
          <a:off x="318499" y="164385"/>
          <a:ext cx="11702265" cy="629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845169" y="422030"/>
            <a:ext cx="452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2060"/>
                </a:solidFill>
                <a:latin typeface="Arial Black" pitchFamily="34" charset="0"/>
              </a:rPr>
              <a:t>SEGUNDA UNIDAD </a:t>
            </a:r>
            <a:endParaRPr lang="es-E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27256030"/>
              </p:ext>
            </p:extLst>
          </p:nvPr>
        </p:nvGraphicFramePr>
        <p:xfrm>
          <a:off x="328773" y="739738"/>
          <a:ext cx="11650894" cy="539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7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58586095"/>
              </p:ext>
            </p:extLst>
          </p:nvPr>
        </p:nvGraphicFramePr>
        <p:xfrm>
          <a:off x="1767155" y="791110"/>
          <a:ext cx="9164549" cy="407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19961">
            <a:off x="496526" y="3948772"/>
            <a:ext cx="2787839" cy="23301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17237">
            <a:off x="9971774" y="402285"/>
            <a:ext cx="1847985" cy="18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349</Words>
  <Application>Microsoft Office PowerPoint</Application>
  <PresentationFormat>Personalizado</PresentationFormat>
  <Paragraphs>24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WIN8</dc:creator>
  <cp:lastModifiedBy>MQ</cp:lastModifiedBy>
  <cp:revision>9</cp:revision>
  <dcterms:created xsi:type="dcterms:W3CDTF">2018-05-26T18:57:34Z</dcterms:created>
  <dcterms:modified xsi:type="dcterms:W3CDTF">2018-06-05T16:48:56Z</dcterms:modified>
</cp:coreProperties>
</file>