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562B"/>
    <a:srgbClr val="A06804"/>
    <a:srgbClr val="996633"/>
    <a:srgbClr val="B98A45"/>
    <a:srgbClr val="996600"/>
    <a:srgbClr val="B87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7242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725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30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106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86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7857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08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674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0494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66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229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AAF59-CA09-4796-AC99-B7E4382869D7}" type="datetimeFigureOut">
              <a:rPr lang="es-MX" smtClean="0"/>
              <a:t>31/05/2018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A39F0-0E02-4331-BF27-8889713F5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571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1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0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microsoft.com/office/2007/relationships/hdphoto" Target="../media/hdphoto3.wdp"/><Relationship Id="rId5" Type="http://schemas.openxmlformats.org/officeDocument/2006/relationships/image" Target="../media/image5.png"/><Relationship Id="rId15" Type="http://schemas.openxmlformats.org/officeDocument/2006/relationships/hyperlink" Target="http://revistavoces.net/la-importancia-de-la-ciencia-en-el-preescolar/" TargetMode="External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microsoft.com/office/2007/relationships/hdphoto" Target="../media/hdphoto2.wdp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79512" y="476672"/>
            <a:ext cx="8856984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lvl="0" algn="ctr"/>
            <a:r>
              <a:rPr lang="es-MX" sz="1400" b="1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Escuela Normal de Educción Preescolar </a:t>
            </a:r>
          </a:p>
          <a:p>
            <a:pPr marL="90170" lvl="0" algn="ctr"/>
            <a:endParaRPr lang="es-MX" sz="1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90170" lvl="0" algn="ctr"/>
            <a:endParaRPr lang="es-MX" sz="1400" b="1" dirty="0">
              <a:solidFill>
                <a:prstClr val="black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marL="90170" lvl="0" algn="ctr"/>
            <a:endParaRPr lang="es-MX" sz="1400" b="1" dirty="0">
              <a:solidFill>
                <a:prstClr val="black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marL="90170" lvl="0" algn="ctr"/>
            <a:endParaRPr lang="es-MX" sz="1400" b="1" dirty="0">
              <a:solidFill>
                <a:prstClr val="black"/>
              </a:solidFill>
              <a:latin typeface="Times New Roman" pitchFamily="18" charset="0"/>
              <a:ea typeface="Arial Unicode MS"/>
              <a:cs typeface="Times New Roman" pitchFamily="18" charset="0"/>
            </a:endParaRPr>
          </a:p>
          <a:p>
            <a:pPr marL="90170" lvl="0" algn="ctr">
              <a:lnSpc>
                <a:spcPct val="300000"/>
              </a:lnSpc>
            </a:pPr>
            <a:r>
              <a:rPr lang="es-MX" sz="1400" b="1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Curso: </a:t>
            </a:r>
            <a:r>
              <a:rPr lang="es-MX" sz="1400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Exploración del Medio Natural y Social</a:t>
            </a:r>
          </a:p>
          <a:p>
            <a:pPr marL="90170" lvl="0" algn="ctr">
              <a:lnSpc>
                <a:spcPct val="300000"/>
              </a:lnSpc>
            </a:pPr>
            <a:r>
              <a:rPr lang="es-MX" sz="1400" b="1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Alumna</a:t>
            </a:r>
            <a:r>
              <a:rPr lang="es-MX" sz="1400" b="1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: </a:t>
            </a:r>
            <a:r>
              <a:rPr lang="es-MX" sz="1400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Gabriela Guadalupe Rodríguez Díaz </a:t>
            </a:r>
          </a:p>
          <a:p>
            <a:pPr marL="90170" lvl="0" algn="ctr">
              <a:lnSpc>
                <a:spcPct val="300000"/>
              </a:lnSpc>
            </a:pPr>
            <a:r>
              <a:rPr lang="es-MX" sz="1400" b="1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N° de lista: </a:t>
            </a:r>
            <a:r>
              <a:rPr lang="es-MX" sz="1400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19</a:t>
            </a:r>
          </a:p>
          <a:p>
            <a:pPr marL="90170" lvl="0" algn="ctr">
              <a:lnSpc>
                <a:spcPct val="300000"/>
              </a:lnSpc>
            </a:pPr>
            <a:r>
              <a:rPr lang="es-MX" sz="1400" b="1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Unidad</a:t>
            </a:r>
            <a:r>
              <a:rPr lang="es-MX" sz="1400" b="1" dirty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 </a:t>
            </a:r>
            <a:r>
              <a:rPr lang="es-MX" sz="1400" b="1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II: </a:t>
            </a:r>
            <a:r>
              <a:rPr lang="es-MX" sz="1400" dirty="0" smtClean="0">
                <a:solidFill>
                  <a:prstClr val="black"/>
                </a:solidFill>
                <a:latin typeface="Times New Roman" pitchFamily="18" charset="0"/>
                <a:ea typeface="Arial Unicode MS"/>
                <a:cs typeface="Times New Roman" pitchFamily="18" charset="0"/>
              </a:rPr>
              <a:t>¿Cómo enseñar ciencia en preescolar?</a:t>
            </a:r>
          </a:p>
          <a:p>
            <a:pPr marL="90170" lvl="0" algn="ctr">
              <a:lnSpc>
                <a:spcPct val="300000"/>
              </a:lnSpc>
            </a:pPr>
            <a:r>
              <a:rPr lang="es-MX" sz="1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Trabajo </a:t>
            </a:r>
            <a:r>
              <a:rPr lang="es-MX" sz="1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a Desarrollar</a:t>
            </a:r>
            <a:r>
              <a:rPr lang="es-MX" sz="14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</a:t>
            </a:r>
            <a:r>
              <a:rPr lang="es-MX" sz="1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Mapa cognitivo de la unidad 2</a:t>
            </a:r>
          </a:p>
          <a:p>
            <a:pPr marL="1371600" lvl="0">
              <a:lnSpc>
                <a:spcPct val="300000"/>
              </a:lnSpc>
            </a:pPr>
            <a:endParaRPr lang="es-MX" sz="1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371600" lvl="0"/>
            <a:endParaRPr lang="es-MX" sz="14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371600" lvl="0"/>
            <a:endParaRPr lang="es-MX" sz="1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371600" lvl="0"/>
            <a:endParaRPr lang="es-MX" sz="1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371600" lvl="0"/>
            <a:endParaRPr lang="es-MX" sz="1400" dirty="0" smtClean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1371600" lvl="0"/>
            <a:r>
              <a:rPr lang="es-MX" sz="1400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es-MX" sz="1400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                                      Saltillo, Coahuila. A 31 de mayo del 2018</a:t>
            </a:r>
            <a:endParaRPr lang="es-MX" sz="1400" dirty="0">
              <a:solidFill>
                <a:prstClr val="black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241" l="9744" r="8974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7790" y="764705"/>
            <a:ext cx="1220428" cy="907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7119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formato para mapa cognitiv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41" b="5558"/>
          <a:stretch/>
        </p:blipFill>
        <p:spPr bwMode="auto">
          <a:xfrm>
            <a:off x="5471" y="0"/>
            <a:ext cx="9144000" cy="6875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n relacionad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929" y="263146"/>
            <a:ext cx="1264268" cy="119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ltado de imagen para hojas de arbol animad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559592">
            <a:off x="536664" y="2691372"/>
            <a:ext cx="1129179" cy="124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Rectángulo"/>
          <p:cNvSpPr/>
          <p:nvPr/>
        </p:nvSpPr>
        <p:spPr>
          <a:xfrm>
            <a:off x="4226559" y="6162324"/>
            <a:ext cx="701824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endParaRPr lang="es-MX" dirty="0"/>
          </a:p>
        </p:txBody>
      </p:sp>
      <p:sp>
        <p:nvSpPr>
          <p:cNvPr id="16" name="15 Rectángulo"/>
          <p:cNvSpPr/>
          <p:nvPr/>
        </p:nvSpPr>
        <p:spPr>
          <a:xfrm>
            <a:off x="3832398" y="4592664"/>
            <a:ext cx="1501783" cy="1938992"/>
          </a:xfrm>
          <a:prstGeom prst="rect">
            <a:avLst/>
          </a:prstGeom>
          <a:solidFill>
            <a:srgbClr val="81562B"/>
          </a:solidFill>
        </p:spPr>
        <p:txBody>
          <a:bodyPr wrap="square">
            <a:spAutoFit/>
          </a:bodyPr>
          <a:lstStyle/>
          <a:p>
            <a:pPr algn="ctr"/>
            <a:r>
              <a:rPr lang="es-MX" sz="2000" b="1" dirty="0" smtClean="0">
                <a:latin typeface="Times New Roman" pitchFamily="18" charset="0"/>
                <a:cs typeface="Times New Roman" pitchFamily="18" charset="0"/>
              </a:rPr>
              <a:t>¿Cómo enseñar ciencia en preescolar?</a:t>
            </a:r>
          </a:p>
          <a:p>
            <a:pPr algn="ctr"/>
            <a:endParaRPr lang="es-MX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s-MX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" name="Picture 4" descr="Resultado de imagen para hojas de arbol animad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545417" y="2682761"/>
            <a:ext cx="1005865" cy="110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 descr="Imagen relacionad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738054">
            <a:off x="505770" y="3604698"/>
            <a:ext cx="1391802" cy="131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Resultado de imagen para hojas de arbol animad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18801">
            <a:off x="7019352" y="649060"/>
            <a:ext cx="1129179" cy="1241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6" descr="Imagen relacionada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57132">
            <a:off x="7291230" y="3424393"/>
            <a:ext cx="1201211" cy="131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AutoShape 8" descr="Imagen relaciona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9" name="AutoShape 10" descr="Imagen relacionad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27" name="Picture 7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5178" l="955" r="100000">
                        <a14:foregroundMark x1="97852" y1="12944" x2="97852" y2="129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6790"/>
          <a:stretch/>
        </p:blipFill>
        <p:spPr bwMode="auto">
          <a:xfrm rot="10800000">
            <a:off x="7583940" y="1480004"/>
            <a:ext cx="1035443" cy="1499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178" l="955" r="100000">
                        <a14:foregroundMark x1="97852" y1="12944" x2="97852" y2="129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6790"/>
          <a:stretch/>
        </p:blipFill>
        <p:spPr bwMode="auto">
          <a:xfrm rot="20708669">
            <a:off x="435610" y="1620910"/>
            <a:ext cx="1035443" cy="1352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 descr="Imagen relacionad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1702" y="768613"/>
            <a:ext cx="659917" cy="6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12" descr="Imagen relacionad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14045"/>
            <a:ext cx="659917" cy="6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12" descr="Imagen relacionad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79" y="291659"/>
            <a:ext cx="659917" cy="6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12" descr="Imagen relacionada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5" y="986287"/>
            <a:ext cx="659917" cy="651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2" descr="Imagen relacionad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879" y="160337"/>
            <a:ext cx="473800" cy="467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Resultado de imagen para hojas de arbol animad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89" y="1616715"/>
            <a:ext cx="1824667" cy="182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1089109" y="1110672"/>
            <a:ext cx="2632587" cy="369332"/>
          </a:xfrm>
          <a:prstGeom prst="rect">
            <a:avLst/>
          </a:prstGeom>
          <a:solidFill>
            <a:srgbClr val="B98A45"/>
          </a:solidFill>
        </p:spPr>
        <p:txBody>
          <a:bodyPr wrap="square" rtlCol="0">
            <a:spAutoFit/>
          </a:bodyPr>
          <a:lstStyle/>
          <a:p>
            <a:r>
              <a:rPr lang="es-MX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ignificado 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real y directo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089109" y="2118257"/>
            <a:ext cx="2583299" cy="369332"/>
          </a:xfrm>
          <a:prstGeom prst="rect">
            <a:avLst/>
          </a:prstGeom>
          <a:solidFill>
            <a:srgbClr val="996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Curiosidad 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" name="Picture 14" descr="Resultado de imagen para hojas de arbol animad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4063">
            <a:off x="3162754" y="28241"/>
            <a:ext cx="1223362" cy="1223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4" descr="Resultado de imagen para hojas de arbol animad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9527" y="1216207"/>
            <a:ext cx="2162175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13 Rectángulo"/>
          <p:cNvSpPr/>
          <p:nvPr/>
        </p:nvSpPr>
        <p:spPr>
          <a:xfrm>
            <a:off x="5564638" y="2963069"/>
            <a:ext cx="2483712" cy="646331"/>
          </a:xfrm>
          <a:prstGeom prst="rect">
            <a:avLst/>
          </a:prstGeom>
          <a:solidFill>
            <a:srgbClr val="B98A45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Comprender y valorar el plantea 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5499317" y="1085271"/>
            <a:ext cx="2495499" cy="369332"/>
          </a:xfrm>
          <a:prstGeom prst="rect">
            <a:avLst/>
          </a:prstGeom>
          <a:solidFill>
            <a:srgbClr val="B98A45"/>
          </a:solidFill>
        </p:spPr>
        <p:txBody>
          <a:bodyPr wrap="square">
            <a:spAutoFit/>
          </a:bodyPr>
          <a:lstStyle/>
          <a:p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Resolución de problemas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605142" y="2118257"/>
            <a:ext cx="2389674" cy="369332"/>
          </a:xfrm>
          <a:prstGeom prst="rect">
            <a:avLst/>
          </a:prstGeom>
          <a:solidFill>
            <a:srgbClr val="996600"/>
          </a:solidFill>
          <a:ln>
            <a:solidFill>
              <a:srgbClr val="9966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Reflexión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8" name="Picture 14" descr="Resultado de imagen para hojas de arbol animad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81965">
            <a:off x="1528261" y="2956954"/>
            <a:ext cx="1563626" cy="1563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1079414" y="3101568"/>
            <a:ext cx="2583299" cy="369332"/>
          </a:xfrm>
          <a:prstGeom prst="rect">
            <a:avLst/>
          </a:prstGeom>
          <a:solidFill>
            <a:srgbClr val="B98A45"/>
          </a:solidFill>
        </p:spPr>
        <p:txBody>
          <a:bodyPr wrap="square" rtlCol="0">
            <a:spAutoFit/>
          </a:bodyPr>
          <a:lstStyle/>
          <a:p>
            <a:pPr algn="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Habilidad de observación 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089109" y="4125546"/>
            <a:ext cx="6930400" cy="369332"/>
          </a:xfrm>
          <a:prstGeom prst="rect">
            <a:avLst/>
          </a:prstGeom>
          <a:solidFill>
            <a:srgbClr val="A06804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Ampliar </a:t>
            </a:r>
            <a:r>
              <a:rPr lang="es-MX" dirty="0">
                <a:latin typeface="Times New Roman" pitchFamily="18" charset="0"/>
                <a:cs typeface="Times New Roman" pitchFamily="18" charset="0"/>
              </a:rPr>
              <a:t>el conocimiento y la comprensión de los niños </a:t>
            </a:r>
          </a:p>
        </p:txBody>
      </p:sp>
      <p:pic>
        <p:nvPicPr>
          <p:cNvPr id="39" name="Picture 14" descr="Resultado de imagen para hojas de arbol animad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668" y="2297295"/>
            <a:ext cx="1824667" cy="182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774436" y="2963069"/>
            <a:ext cx="1667173" cy="646331"/>
          </a:xfrm>
          <a:prstGeom prst="rect">
            <a:avLst/>
          </a:prstGeom>
          <a:solidFill>
            <a:srgbClr val="996633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Aprendizaje por descubrimiento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" name="Picture 14" descr="Resultado de imagen para hojas de arbol animado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212" y="1073586"/>
            <a:ext cx="1824667" cy="1824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"/>
          <p:cNvSpPr/>
          <p:nvPr/>
        </p:nvSpPr>
        <p:spPr>
          <a:xfrm>
            <a:off x="3829124" y="2130339"/>
            <a:ext cx="1559745" cy="369332"/>
          </a:xfrm>
          <a:prstGeom prst="rect">
            <a:avLst/>
          </a:prstGeom>
          <a:solidFill>
            <a:srgbClr val="996633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anipulación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774436" y="1110672"/>
            <a:ext cx="1559745" cy="369332"/>
          </a:xfrm>
          <a:prstGeom prst="rect">
            <a:avLst/>
          </a:prstGeom>
          <a:solidFill>
            <a:srgbClr val="996633"/>
          </a:solidFill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latin typeface="Times New Roman" pitchFamily="18" charset="0"/>
                <a:cs typeface="Times New Roman" pitchFamily="18" charset="0"/>
              </a:rPr>
              <a:t>Razonamiento</a:t>
            </a:r>
            <a:endParaRPr lang="es-MX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0" y="5577714"/>
            <a:ext cx="36724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15"/>
              </a:rPr>
              <a:t>http://revistavoces.net/la-importancia-de-la-ciencia-en-el-preescolar/</a:t>
            </a: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612858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98</Words>
  <Application>Microsoft Office PowerPoint</Application>
  <PresentationFormat>Presentación en pantalla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7</cp:revision>
  <dcterms:created xsi:type="dcterms:W3CDTF">2018-06-01T02:33:41Z</dcterms:created>
  <dcterms:modified xsi:type="dcterms:W3CDTF">2018-06-01T03:36:51Z</dcterms:modified>
</cp:coreProperties>
</file>