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5715000" type="screen16x1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9" d="100"/>
          <a:sy n="89" d="100"/>
        </p:scale>
        <p:origin x="-846" y="-96"/>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5355"/>
            <a:ext cx="7772400" cy="1225021"/>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3033645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417052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28865"/>
            <a:ext cx="2057400" cy="487627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28865"/>
            <a:ext cx="6019800" cy="487627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3487938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369174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672417"/>
            <a:ext cx="7772400" cy="1135063"/>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191280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1157087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4230173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42731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336157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27542"/>
            <a:ext cx="3008313" cy="968375"/>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61917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0"/>
            <a:ext cx="5486400" cy="472282"/>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3769995-7CF4-4EFD-9223-2CD6653CE815}" type="datetimeFigureOut">
              <a:rPr lang="es-MX" smtClean="0"/>
              <a:t>31/05/2018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971978-B261-4477-BE41-CC73D942A783}" type="slidenum">
              <a:rPr lang="es-MX" smtClean="0"/>
              <a:t>‹Nº›</a:t>
            </a:fld>
            <a:endParaRPr lang="es-MX"/>
          </a:p>
        </p:txBody>
      </p:sp>
    </p:spTree>
    <p:extLst>
      <p:ext uri="{BB962C8B-B14F-4D97-AF65-F5344CB8AC3E}">
        <p14:creationId xmlns:p14="http://schemas.microsoft.com/office/powerpoint/2010/main" val="1501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3769995-7CF4-4EFD-9223-2CD6653CE815}" type="datetimeFigureOut">
              <a:rPr lang="es-MX" smtClean="0"/>
              <a:t>31/05/2018</a:t>
            </a:fld>
            <a:endParaRPr lang="es-MX"/>
          </a:p>
        </p:txBody>
      </p:sp>
      <p:sp>
        <p:nvSpPr>
          <p:cNvPr id="5" name="4 Marcador de pie de página"/>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60971978-B261-4477-BE41-CC73D942A783}" type="slidenum">
              <a:rPr lang="es-MX" smtClean="0"/>
              <a:t>‹Nº›</a:t>
            </a:fld>
            <a:endParaRPr lang="es-MX"/>
          </a:p>
        </p:txBody>
      </p:sp>
    </p:spTree>
    <p:extLst>
      <p:ext uri="{BB962C8B-B14F-4D97-AF65-F5344CB8AC3E}">
        <p14:creationId xmlns:p14="http://schemas.microsoft.com/office/powerpoint/2010/main" val="1847827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biobiochile.cl/2014/08/17/combustion-espontanea-humana-leyenda-urbana-o-realidad.shtml"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 y="-22820"/>
            <a:ext cx="9144000" cy="5715000"/>
          </a:xfrm>
          <a:prstGeom prst="rect">
            <a:avLst/>
          </a:prstGeom>
        </p:spPr>
      </p:pic>
      <p:pic>
        <p:nvPicPr>
          <p:cNvPr id="1026" name="Picture 2" descr="Resultado de imagen para ciencia en preescolar"/>
          <p:cNvPicPr>
            <a:picLocks noChangeAspect="1" noChangeArrowheads="1"/>
          </p:cNvPicPr>
          <p:nvPr/>
        </p:nvPicPr>
        <p:blipFill>
          <a:blip r:embed="rId3">
            <a:extLst>
              <a:ext uri="{BEBA8EAE-BF5A-486C-A8C5-ECC9F3942E4B}">
                <a14:imgProps xmlns:a14="http://schemas.microsoft.com/office/drawing/2010/main">
                  <a14:imgLayer r:embed="rId4">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0" y="0"/>
            <a:ext cx="2520280" cy="2100235"/>
          </a:xfrm>
          <a:prstGeom prst="rect">
            <a:avLst/>
          </a:prstGeom>
          <a:noFill/>
          <a:extLst>
            <a:ext uri="{909E8E84-426E-40DD-AFC4-6F175D3DCCD1}">
              <a14:hiddenFill xmlns:a14="http://schemas.microsoft.com/office/drawing/2010/main">
                <a:solidFill>
                  <a:srgbClr val="FFFFFF"/>
                </a:solidFill>
              </a14:hiddenFill>
            </a:ext>
          </a:extLst>
        </p:spPr>
      </p:pic>
      <p:sp>
        <p:nvSpPr>
          <p:cNvPr id="5" name="4 Elipse"/>
          <p:cNvSpPr/>
          <p:nvPr/>
        </p:nvSpPr>
        <p:spPr>
          <a:xfrm rot="20478904">
            <a:off x="170035" y="666611"/>
            <a:ext cx="2160241" cy="72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smtClean="0">
                <a:solidFill>
                  <a:schemeClr val="tx1"/>
                </a:solidFill>
                <a:latin typeface="BatangChe" panose="02030609000101010101" pitchFamily="49" charset="-127"/>
                <a:ea typeface="BatangChe" panose="02030609000101010101" pitchFamily="49" charset="-127"/>
              </a:rPr>
              <a:t>CIENCIA </a:t>
            </a:r>
            <a:endParaRPr lang="es-MX" b="1" dirty="0">
              <a:solidFill>
                <a:schemeClr val="tx1"/>
              </a:solidFill>
              <a:latin typeface="BatangChe" panose="02030609000101010101" pitchFamily="49" charset="-127"/>
              <a:ea typeface="BatangChe" panose="02030609000101010101" pitchFamily="49" charset="-127"/>
            </a:endParaRPr>
          </a:p>
        </p:txBody>
      </p:sp>
      <p:sp>
        <p:nvSpPr>
          <p:cNvPr id="6" name="5 Elipse"/>
          <p:cNvSpPr/>
          <p:nvPr/>
        </p:nvSpPr>
        <p:spPr>
          <a:xfrm>
            <a:off x="3975245" y="180022"/>
            <a:ext cx="4989243" cy="159735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solidFill>
                  <a:schemeClr val="tx1"/>
                </a:solidFill>
                <a:latin typeface="Batang" panose="02030600000101010101" pitchFamily="18" charset="-127"/>
                <a:ea typeface="Batang" panose="02030600000101010101" pitchFamily="18" charset="-127"/>
              </a:rPr>
              <a:t>Es </a:t>
            </a:r>
            <a:r>
              <a:rPr lang="es-MX" sz="1000" dirty="0">
                <a:solidFill>
                  <a:schemeClr val="tx1"/>
                </a:solidFill>
                <a:latin typeface="Batang" panose="02030600000101010101" pitchFamily="18" charset="-127"/>
                <a:ea typeface="Batang" panose="02030600000101010101" pitchFamily="18" charset="-127"/>
              </a:rPr>
              <a:t>el conjunto de conocimientos sistemáticos sobre la naturaleza, los seres que la componen, los fenómenos que ocurren en ella y las leyes que rigen estos fenómenos. La ciencia es una facultad del hombre que le permite encontrar explicaciones a los </a:t>
            </a:r>
            <a:r>
              <a:rPr lang="es-MX" sz="1000" dirty="0">
                <a:solidFill>
                  <a:schemeClr val="tx1"/>
                </a:solidFill>
                <a:latin typeface="Batang" panose="02030600000101010101" pitchFamily="18" charset="-127"/>
                <a:ea typeface="Batang" panose="02030600000101010101" pitchFamily="18" charset="-127"/>
                <a:hlinkClick r:id="rId5"/>
              </a:rPr>
              <a:t>fenómenos estudiados </a:t>
            </a:r>
            <a:r>
              <a:rPr lang="es-MX" sz="1000" dirty="0">
                <a:solidFill>
                  <a:schemeClr val="tx1"/>
                </a:solidFill>
                <a:latin typeface="Batang" panose="02030600000101010101" pitchFamily="18" charset="-127"/>
                <a:ea typeface="Batang" panose="02030600000101010101" pitchFamily="18" charset="-127"/>
              </a:rPr>
              <a:t>y respuestas a las interrogantes planteadas sobre acontecimientos </a:t>
            </a:r>
            <a:r>
              <a:rPr lang="es-MX" sz="1000" dirty="0" smtClean="0">
                <a:solidFill>
                  <a:schemeClr val="tx1"/>
                </a:solidFill>
                <a:latin typeface="Batang" panose="02030600000101010101" pitchFamily="18" charset="-127"/>
                <a:ea typeface="Batang" panose="02030600000101010101" pitchFamily="18" charset="-127"/>
              </a:rPr>
              <a:t>determinados.</a:t>
            </a:r>
            <a:endParaRPr lang="es-MX" sz="1000" dirty="0">
              <a:solidFill>
                <a:schemeClr val="tx1"/>
              </a:solidFill>
              <a:latin typeface="Batang" panose="02030600000101010101" pitchFamily="18" charset="-127"/>
              <a:ea typeface="Batang" panose="02030600000101010101" pitchFamily="18" charset="-127"/>
            </a:endParaRPr>
          </a:p>
        </p:txBody>
      </p:sp>
      <p:sp>
        <p:nvSpPr>
          <p:cNvPr id="7" name="6 Flecha derecha"/>
          <p:cNvSpPr/>
          <p:nvPr/>
        </p:nvSpPr>
        <p:spPr>
          <a:xfrm>
            <a:off x="2737786" y="650778"/>
            <a:ext cx="1008112" cy="798679"/>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9" name="8 Elipse"/>
          <p:cNvSpPr/>
          <p:nvPr/>
        </p:nvSpPr>
        <p:spPr>
          <a:xfrm>
            <a:off x="4139952" y="2425452"/>
            <a:ext cx="4417535" cy="18722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solidFill>
                  <a:schemeClr val="tx1"/>
                </a:solidFill>
                <a:latin typeface="Batang" panose="02030600000101010101" pitchFamily="18" charset="-127"/>
                <a:ea typeface="Batang" panose="02030600000101010101" pitchFamily="18" charset="-127"/>
              </a:rPr>
              <a:t>El conocimiento de la naturaleza logrado mediante el método científico, así como la investigación que lo hace posible, se conoce como ciencia pura (matemáticas, física, química, biología, etc.). Hay otros científicos que trabajan en la investigación dirigida a obtener aplicaciones prácticas de los resultados obtenidos por la ciencia pura, lo cual constituye la ciencia aplicada (agricultura, ingeniería, aeronáutica, medicina, etc.).</a:t>
            </a:r>
            <a:endParaRPr lang="es-MX" sz="1000" dirty="0">
              <a:solidFill>
                <a:schemeClr val="tx1"/>
              </a:solidFill>
              <a:latin typeface="Batang" panose="02030600000101010101" pitchFamily="18" charset="-127"/>
              <a:ea typeface="Batang" panose="02030600000101010101" pitchFamily="18" charset="-127"/>
            </a:endParaRPr>
          </a:p>
        </p:txBody>
      </p:sp>
      <p:sp>
        <p:nvSpPr>
          <p:cNvPr id="10" name="9 Flecha derecha"/>
          <p:cNvSpPr/>
          <p:nvPr/>
        </p:nvSpPr>
        <p:spPr>
          <a:xfrm rot="5400000">
            <a:off x="6208931" y="1772630"/>
            <a:ext cx="420048" cy="669573"/>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13" name="12 Flecha derecha"/>
          <p:cNvSpPr/>
          <p:nvPr/>
        </p:nvSpPr>
        <p:spPr>
          <a:xfrm rot="9800888">
            <a:off x="3535873" y="3026769"/>
            <a:ext cx="420048" cy="669573"/>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14" name="13 Elipse"/>
          <p:cNvSpPr/>
          <p:nvPr/>
        </p:nvSpPr>
        <p:spPr>
          <a:xfrm>
            <a:off x="67653" y="2275506"/>
            <a:ext cx="3352219" cy="331829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solidFill>
                  <a:schemeClr val="tx1"/>
                </a:solidFill>
                <a:latin typeface="Batang" panose="02030600000101010101" pitchFamily="18" charset="-127"/>
                <a:ea typeface="Batang" panose="02030600000101010101" pitchFamily="18" charset="-127"/>
              </a:rPr>
              <a:t>La clasificación de la ciencia se basa en dos grupos principales: </a:t>
            </a:r>
            <a:br>
              <a:rPr lang="es-MX" sz="900" dirty="0" smtClean="0">
                <a:solidFill>
                  <a:schemeClr val="tx1"/>
                </a:solidFill>
                <a:latin typeface="Batang" panose="02030600000101010101" pitchFamily="18" charset="-127"/>
                <a:ea typeface="Batang" panose="02030600000101010101" pitchFamily="18" charset="-127"/>
              </a:rPr>
            </a:br>
            <a:r>
              <a:rPr lang="es-MX" sz="900" b="1" dirty="0" smtClean="0">
                <a:solidFill>
                  <a:schemeClr val="tx1"/>
                </a:solidFill>
                <a:latin typeface="Batang" panose="02030600000101010101" pitchFamily="18" charset="-127"/>
                <a:ea typeface="Batang" panose="02030600000101010101" pitchFamily="18" charset="-127"/>
              </a:rPr>
              <a:t>la ciencia formal:</a:t>
            </a:r>
            <a:r>
              <a:rPr lang="es-MX" sz="900" dirty="0" smtClean="0">
                <a:solidFill>
                  <a:schemeClr val="tx1"/>
                </a:solidFill>
                <a:latin typeface="Batang" panose="02030600000101010101" pitchFamily="18" charset="-127"/>
                <a:ea typeface="Batang" panose="02030600000101010101" pitchFamily="18" charset="-127"/>
              </a:rPr>
              <a:t> es la que se establece en el razonamiento lógico y trabaja con objetos ideales, su método de trabajo es la deducción, entre ella están la lógica y las matemáticas</a:t>
            </a:r>
            <a:r>
              <a:rPr lang="es-MX" sz="900" dirty="0" smtClean="0">
                <a:solidFill>
                  <a:schemeClr val="tx1"/>
                </a:solidFill>
                <a:latin typeface="Batang" panose="02030600000101010101" pitchFamily="18" charset="-127"/>
                <a:ea typeface="Batang" panose="02030600000101010101" pitchFamily="18" charset="-127"/>
              </a:rPr>
              <a:t>  </a:t>
            </a:r>
          </a:p>
          <a:p>
            <a:pPr algn="ctr"/>
            <a:r>
              <a:rPr lang="es-MX" sz="900" b="1" dirty="0" smtClean="0">
                <a:solidFill>
                  <a:schemeClr val="tx1"/>
                </a:solidFill>
                <a:latin typeface="Batang" panose="02030600000101010101" pitchFamily="18" charset="-127"/>
                <a:ea typeface="Batang" panose="02030600000101010101" pitchFamily="18" charset="-127"/>
              </a:rPr>
              <a:t>ciencia fáctica o factual</a:t>
            </a:r>
            <a:r>
              <a:rPr lang="es-MX" sz="900" dirty="0" smtClean="0">
                <a:solidFill>
                  <a:schemeClr val="tx1"/>
                </a:solidFill>
                <a:latin typeface="Batang" panose="02030600000101010101" pitchFamily="18" charset="-127"/>
                <a:ea typeface="Batang" panose="02030600000101010101" pitchFamily="18" charset="-127"/>
              </a:rPr>
              <a:t>: es aquella que en su investigación actúa sobre la realidad, su método es la observación y la experimentación, aunque también la deducción. Sus mayores representantes son: la ciencia natural (física, química, biología) y la ciencia social o cultural(psicología social, sociología, economía, ciencia política).</a:t>
            </a:r>
            <a:endParaRPr lang="es-MX" sz="900" dirty="0">
              <a:solidFill>
                <a:schemeClr val="tx1"/>
              </a:solidFill>
              <a:latin typeface="Batang" panose="02030600000101010101" pitchFamily="18" charset="-127"/>
              <a:ea typeface="Batang" panose="02030600000101010101" pitchFamily="18" charset="-127"/>
            </a:endParaRPr>
          </a:p>
        </p:txBody>
      </p:sp>
      <p:pic>
        <p:nvPicPr>
          <p:cNvPr id="15" name="Picture 2" descr="Resultado de imagen para ciencia en preescola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57301" y="4455760"/>
            <a:ext cx="2223211" cy="12592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n relacionada"/>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15816" y="3737994"/>
            <a:ext cx="2016224" cy="1999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081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 y="-22820"/>
            <a:ext cx="9144000" cy="5715000"/>
          </a:xfrm>
          <a:prstGeom prst="rect">
            <a:avLst/>
          </a:prstGeom>
        </p:spPr>
      </p:pic>
      <p:pic>
        <p:nvPicPr>
          <p:cNvPr id="7" name="Picture 2" descr="Resultado de imagen para ciencia en preescol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65212"/>
            <a:ext cx="8640960" cy="520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938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5" y="-22820"/>
            <a:ext cx="9144000" cy="5715000"/>
          </a:xfrm>
          <a:prstGeom prst="rect">
            <a:avLst/>
          </a:prstGeom>
        </p:spPr>
      </p:pic>
      <p:pic>
        <p:nvPicPr>
          <p:cNvPr id="6" name="Picture 2" descr="Resultado de imagen para ciencia en preescolar"/>
          <p:cNvPicPr>
            <a:picLocks noChangeAspect="1" noChangeArrowheads="1"/>
          </p:cNvPicPr>
          <p:nvPr/>
        </p:nvPicPr>
        <p:blipFill>
          <a:blip r:embed="rId3">
            <a:extLst>
              <a:ext uri="{BEBA8EAE-BF5A-486C-A8C5-ECC9F3942E4B}">
                <a14:imgProps xmlns:a14="http://schemas.microsoft.com/office/drawing/2010/main">
                  <a14:imgLayer r:embed="rId4">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0" y="0"/>
            <a:ext cx="2520280" cy="2100235"/>
          </a:xfrm>
          <a:prstGeom prst="rect">
            <a:avLst/>
          </a:prstGeom>
          <a:noFill/>
          <a:extLst>
            <a:ext uri="{909E8E84-426E-40DD-AFC4-6F175D3DCCD1}">
              <a14:hiddenFill xmlns:a14="http://schemas.microsoft.com/office/drawing/2010/main">
                <a:solidFill>
                  <a:srgbClr val="FFFFFF"/>
                </a:solidFill>
              </a14:hiddenFill>
            </a:ext>
          </a:extLst>
        </p:spPr>
      </p:pic>
      <p:sp>
        <p:nvSpPr>
          <p:cNvPr id="7" name="6 Elipse"/>
          <p:cNvSpPr/>
          <p:nvPr/>
        </p:nvSpPr>
        <p:spPr>
          <a:xfrm rot="20478904">
            <a:off x="170035" y="666611"/>
            <a:ext cx="2160241" cy="72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smtClean="0">
                <a:solidFill>
                  <a:schemeClr val="tx1"/>
                </a:solidFill>
                <a:latin typeface="BatangChe" panose="02030609000101010101" pitchFamily="49" charset="-127"/>
                <a:ea typeface="BatangChe" panose="02030609000101010101" pitchFamily="49" charset="-127"/>
              </a:rPr>
              <a:t>CIENCIA </a:t>
            </a:r>
            <a:endParaRPr lang="es-MX" b="1" dirty="0">
              <a:solidFill>
                <a:schemeClr val="tx1"/>
              </a:solidFill>
              <a:latin typeface="BatangChe" panose="02030609000101010101" pitchFamily="49" charset="-127"/>
              <a:ea typeface="BatangChe" panose="02030609000101010101" pitchFamily="49" charset="-127"/>
            </a:endParaRPr>
          </a:p>
        </p:txBody>
      </p:sp>
      <p:sp>
        <p:nvSpPr>
          <p:cNvPr id="8" name="7 Flecha derecha"/>
          <p:cNvSpPr/>
          <p:nvPr/>
        </p:nvSpPr>
        <p:spPr>
          <a:xfrm rot="20061346">
            <a:off x="2666273" y="227999"/>
            <a:ext cx="1008112" cy="798679"/>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9" name="8 Elipse"/>
          <p:cNvSpPr/>
          <p:nvPr/>
        </p:nvSpPr>
        <p:spPr>
          <a:xfrm>
            <a:off x="5580112" y="121196"/>
            <a:ext cx="3528392" cy="296551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a:solidFill>
                  <a:schemeClr val="tx1"/>
                </a:solidFill>
                <a:latin typeface="Batang" panose="02030600000101010101" pitchFamily="18" charset="-127"/>
                <a:ea typeface="Batang" panose="02030600000101010101" pitchFamily="18" charset="-127"/>
              </a:rPr>
              <a:t>T</a:t>
            </a:r>
            <a:r>
              <a:rPr lang="es-MX" sz="1000" dirty="0" smtClean="0">
                <a:solidFill>
                  <a:schemeClr val="tx1"/>
                </a:solidFill>
                <a:latin typeface="Batang" panose="02030600000101010101" pitchFamily="18" charset="-127"/>
                <a:ea typeface="Batang" panose="02030600000101010101" pitchFamily="18" charset="-127"/>
              </a:rPr>
              <a:t>odo componente de la naturaleza, susceptible de ser aprovechado en su estado natural por el ser humano para la satisfacción de sus necesidades. Esto significa que para que los recursos naturales sean útiles, no es necesario procesarlos, no pueden ser producidos por el hombre.</a:t>
            </a:r>
            <a:br>
              <a:rPr lang="es-MX" sz="1000" dirty="0" smtClean="0">
                <a:solidFill>
                  <a:schemeClr val="tx1"/>
                </a:solidFill>
                <a:latin typeface="Batang" panose="02030600000101010101" pitchFamily="18" charset="-127"/>
                <a:ea typeface="Batang" panose="02030600000101010101" pitchFamily="18" charset="-127"/>
              </a:rPr>
            </a:br>
            <a:r>
              <a:rPr lang="es-MX" sz="1000" dirty="0" smtClean="0">
                <a:solidFill>
                  <a:schemeClr val="tx1"/>
                </a:solidFill>
                <a:latin typeface="Batang" panose="02030600000101010101" pitchFamily="18" charset="-127"/>
                <a:ea typeface="Batang" panose="02030600000101010101" pitchFamily="18" charset="-127"/>
              </a:rPr>
              <a:t>Representan fuentes de riqueza económica, pero el uso intensivo de algunos puede llevar a su agotamiento. Esto sucederá si el nivel de utilización es tan alto que evite su regeneración.</a:t>
            </a:r>
            <a:endParaRPr lang="es-MX" sz="1000" dirty="0">
              <a:solidFill>
                <a:schemeClr val="tx1"/>
              </a:solidFill>
              <a:latin typeface="Batang" panose="02030600000101010101" pitchFamily="18" charset="-127"/>
              <a:ea typeface="Batang" panose="02030600000101010101" pitchFamily="18" charset="-127"/>
            </a:endParaRPr>
          </a:p>
        </p:txBody>
      </p:sp>
      <p:sp>
        <p:nvSpPr>
          <p:cNvPr id="4" name="3 Rectángulo redondeado"/>
          <p:cNvSpPr/>
          <p:nvPr/>
        </p:nvSpPr>
        <p:spPr>
          <a:xfrm>
            <a:off x="3797562" y="49188"/>
            <a:ext cx="1435162" cy="79867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1400" dirty="0" smtClean="0">
                <a:latin typeface="Batang" panose="02030600000101010101" pitchFamily="18" charset="-127"/>
                <a:ea typeface="Batang" panose="02030600000101010101" pitchFamily="18" charset="-127"/>
              </a:rPr>
              <a:t>RECURSOS NATURALES</a:t>
            </a:r>
            <a:endParaRPr lang="es-MX" sz="1400" dirty="0">
              <a:latin typeface="Batang" panose="02030600000101010101" pitchFamily="18" charset="-127"/>
              <a:ea typeface="Batang" panose="02030600000101010101" pitchFamily="18" charset="-127"/>
            </a:endParaRPr>
          </a:p>
        </p:txBody>
      </p:sp>
      <p:sp>
        <p:nvSpPr>
          <p:cNvPr id="11" name="10 Flecha derecha"/>
          <p:cNvSpPr/>
          <p:nvPr/>
        </p:nvSpPr>
        <p:spPr>
          <a:xfrm rot="2206706">
            <a:off x="5203776" y="686446"/>
            <a:ext cx="420048" cy="669573"/>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12" name="11 Elipse"/>
          <p:cNvSpPr/>
          <p:nvPr/>
        </p:nvSpPr>
        <p:spPr>
          <a:xfrm>
            <a:off x="2771800" y="1633364"/>
            <a:ext cx="1696098" cy="73565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solidFill>
                  <a:schemeClr val="tx1"/>
                </a:solidFill>
                <a:latin typeface="Batang" panose="02030600000101010101" pitchFamily="18" charset="-127"/>
                <a:ea typeface="Batang" panose="02030600000101010101" pitchFamily="18" charset="-127"/>
              </a:rPr>
              <a:t>pueden </a:t>
            </a:r>
            <a:r>
              <a:rPr lang="es-MX" sz="1000" dirty="0">
                <a:solidFill>
                  <a:schemeClr val="tx1"/>
                </a:solidFill>
                <a:latin typeface="Batang" panose="02030600000101010101" pitchFamily="18" charset="-127"/>
                <a:ea typeface="Batang" panose="02030600000101010101" pitchFamily="18" charset="-127"/>
              </a:rPr>
              <a:t>ser clasificados en tres grupos:</a:t>
            </a:r>
          </a:p>
        </p:txBody>
      </p:sp>
      <p:sp>
        <p:nvSpPr>
          <p:cNvPr id="13" name="12 Flecha derecha"/>
          <p:cNvSpPr/>
          <p:nvPr/>
        </p:nvSpPr>
        <p:spPr>
          <a:xfrm rot="7188409">
            <a:off x="3479017" y="954884"/>
            <a:ext cx="637089" cy="644535"/>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14" name="13 Rectángulo redondeado"/>
          <p:cNvSpPr/>
          <p:nvPr/>
        </p:nvSpPr>
        <p:spPr>
          <a:xfrm>
            <a:off x="179512" y="2386154"/>
            <a:ext cx="1656184" cy="39933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1400" dirty="0" smtClean="0">
                <a:latin typeface="Batang" panose="02030600000101010101" pitchFamily="18" charset="-127"/>
                <a:ea typeface="Batang" panose="02030600000101010101" pitchFamily="18" charset="-127"/>
              </a:rPr>
              <a:t>INAGOTABLES</a:t>
            </a:r>
            <a:endParaRPr lang="es-MX" sz="1400" dirty="0">
              <a:latin typeface="Batang" panose="02030600000101010101" pitchFamily="18" charset="-127"/>
              <a:ea typeface="Batang" panose="02030600000101010101" pitchFamily="18" charset="-127"/>
            </a:endParaRPr>
          </a:p>
        </p:txBody>
      </p:sp>
      <p:sp>
        <p:nvSpPr>
          <p:cNvPr id="15" name="14 Rectángulo redondeado"/>
          <p:cNvSpPr/>
          <p:nvPr/>
        </p:nvSpPr>
        <p:spPr>
          <a:xfrm>
            <a:off x="4827741" y="3034223"/>
            <a:ext cx="1688475" cy="39934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1400" dirty="0" smtClean="0">
                <a:latin typeface="Batang" panose="02030600000101010101" pitchFamily="18" charset="-127"/>
                <a:ea typeface="Batang" panose="02030600000101010101" pitchFamily="18" charset="-127"/>
              </a:rPr>
              <a:t>RENOVABLES</a:t>
            </a:r>
            <a:endParaRPr lang="es-MX" sz="1400" dirty="0">
              <a:latin typeface="Batang" panose="02030600000101010101" pitchFamily="18" charset="-127"/>
              <a:ea typeface="Batang" panose="02030600000101010101" pitchFamily="18" charset="-127"/>
            </a:endParaRPr>
          </a:p>
        </p:txBody>
      </p:sp>
      <p:sp>
        <p:nvSpPr>
          <p:cNvPr id="16" name="15 Rectángulo redondeado"/>
          <p:cNvSpPr/>
          <p:nvPr/>
        </p:nvSpPr>
        <p:spPr>
          <a:xfrm>
            <a:off x="2627784" y="2955194"/>
            <a:ext cx="1667523" cy="55037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MX" sz="1400" dirty="0" smtClean="0">
                <a:latin typeface="Batang" panose="02030600000101010101" pitchFamily="18" charset="-127"/>
                <a:ea typeface="Batang" panose="02030600000101010101" pitchFamily="18" charset="-127"/>
              </a:rPr>
              <a:t>NO RENOVABLES</a:t>
            </a:r>
            <a:endParaRPr lang="es-MX" sz="1400" dirty="0">
              <a:latin typeface="Batang" panose="02030600000101010101" pitchFamily="18" charset="-127"/>
              <a:ea typeface="Batang" panose="02030600000101010101" pitchFamily="18" charset="-127"/>
            </a:endParaRPr>
          </a:p>
        </p:txBody>
      </p:sp>
      <p:sp>
        <p:nvSpPr>
          <p:cNvPr id="17" name="16 Elipse"/>
          <p:cNvSpPr/>
          <p:nvPr/>
        </p:nvSpPr>
        <p:spPr>
          <a:xfrm>
            <a:off x="5612206" y="3433564"/>
            <a:ext cx="2560194" cy="187220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00" dirty="0" smtClean="0">
              <a:solidFill>
                <a:schemeClr val="tx1"/>
              </a:solidFill>
              <a:latin typeface="Batang" panose="02030600000101010101" pitchFamily="18" charset="-127"/>
              <a:ea typeface="Batang" panose="02030600000101010101" pitchFamily="18" charset="-127"/>
            </a:endParaRPr>
          </a:p>
          <a:p>
            <a:pPr algn="ctr"/>
            <a:endParaRPr lang="es-MX" sz="1000" dirty="0" smtClean="0">
              <a:solidFill>
                <a:schemeClr val="tx1"/>
              </a:solidFill>
              <a:latin typeface="Batang" panose="02030600000101010101" pitchFamily="18" charset="-127"/>
              <a:ea typeface="Batang" panose="02030600000101010101" pitchFamily="18" charset="-127"/>
            </a:endParaRPr>
          </a:p>
          <a:p>
            <a:pPr algn="ctr"/>
            <a:r>
              <a:rPr lang="es-MX" sz="1000" dirty="0" smtClean="0">
                <a:solidFill>
                  <a:schemeClr val="tx1"/>
                </a:solidFill>
                <a:latin typeface="Batang" panose="02030600000101010101" pitchFamily="18" charset="-127"/>
                <a:ea typeface="Batang" panose="02030600000101010101" pitchFamily="18" charset="-127"/>
              </a:rPr>
              <a:t>son </a:t>
            </a:r>
            <a:r>
              <a:rPr lang="es-MX" sz="1000" dirty="0">
                <a:solidFill>
                  <a:schemeClr val="tx1"/>
                </a:solidFill>
                <a:latin typeface="Batang" panose="02030600000101010101" pitchFamily="18" charset="-127"/>
                <a:ea typeface="Batang" panose="02030600000101010101" pitchFamily="18" charset="-127"/>
              </a:rPr>
              <a:t>aquellos cuya cantidad puede mantenerse o aumentar en el tiempo. Ejemplos de recursos naturales renovables son las plantas, los animales, el agua y el suelo.</a:t>
            </a:r>
          </a:p>
          <a:p>
            <a:r>
              <a:rPr lang="es-MX" sz="1000" dirty="0">
                <a:solidFill>
                  <a:schemeClr val="tx1"/>
                </a:solidFill>
                <a:latin typeface="Batang" panose="02030600000101010101" pitchFamily="18" charset="-127"/>
                <a:ea typeface="Batang" panose="02030600000101010101" pitchFamily="18" charset="-127"/>
              </a:rPr>
              <a:t> </a:t>
            </a:r>
          </a:p>
          <a:p>
            <a:pPr algn="ctr"/>
            <a:endParaRPr lang="es-MX" sz="1000" dirty="0">
              <a:solidFill>
                <a:schemeClr val="tx1"/>
              </a:solidFill>
              <a:latin typeface="Batang" panose="02030600000101010101" pitchFamily="18" charset="-127"/>
              <a:ea typeface="Batang" panose="02030600000101010101" pitchFamily="18" charset="-127"/>
            </a:endParaRPr>
          </a:p>
        </p:txBody>
      </p:sp>
      <p:sp>
        <p:nvSpPr>
          <p:cNvPr id="18" name="17 Elipse"/>
          <p:cNvSpPr/>
          <p:nvPr/>
        </p:nvSpPr>
        <p:spPr>
          <a:xfrm>
            <a:off x="2529107" y="3649588"/>
            <a:ext cx="2474941" cy="20882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solidFill>
                  <a:schemeClr val="tx1"/>
                </a:solidFill>
                <a:latin typeface="Batang" panose="02030600000101010101" pitchFamily="18" charset="-127"/>
                <a:ea typeface="Batang" panose="02030600000101010101" pitchFamily="18" charset="-127"/>
              </a:rPr>
              <a:t>Existen </a:t>
            </a:r>
            <a:r>
              <a:rPr lang="es-MX" sz="1000" dirty="0">
                <a:solidFill>
                  <a:schemeClr val="tx1"/>
                </a:solidFill>
                <a:latin typeface="Batang" panose="02030600000101010101" pitchFamily="18" charset="-127"/>
                <a:ea typeface="Batang" panose="02030600000101010101" pitchFamily="18" charset="-127"/>
              </a:rPr>
              <a:t>en cantidades determinadas, no pueden aumentar con el paso del tiempo. Ejemplos de recursos naturales no renovables son el petróleo, los minerales, los metales y el gas natural. La cantidad disponible </a:t>
            </a:r>
            <a:r>
              <a:rPr lang="es-MX" sz="1000" dirty="0" smtClean="0">
                <a:solidFill>
                  <a:schemeClr val="tx1"/>
                </a:solidFill>
                <a:latin typeface="Batang" panose="02030600000101010101" pitchFamily="18" charset="-127"/>
                <a:ea typeface="Batang" panose="02030600000101010101" pitchFamily="18" charset="-127"/>
              </a:rPr>
              <a:t>va </a:t>
            </a:r>
            <a:r>
              <a:rPr lang="es-MX" sz="1000" dirty="0">
                <a:solidFill>
                  <a:schemeClr val="tx1"/>
                </a:solidFill>
                <a:latin typeface="Batang" panose="02030600000101010101" pitchFamily="18" charset="-127"/>
                <a:ea typeface="Batang" panose="02030600000101010101" pitchFamily="18" charset="-127"/>
              </a:rPr>
              <a:t>disminuyendo con su uso.</a:t>
            </a:r>
          </a:p>
        </p:txBody>
      </p:sp>
      <p:sp>
        <p:nvSpPr>
          <p:cNvPr id="19" name="18 Flecha derecha"/>
          <p:cNvSpPr/>
          <p:nvPr/>
        </p:nvSpPr>
        <p:spPr>
          <a:xfrm rot="9233717">
            <a:off x="1938847" y="2191754"/>
            <a:ext cx="790610" cy="352597"/>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20" name="19 Flecha derecha"/>
          <p:cNvSpPr/>
          <p:nvPr/>
        </p:nvSpPr>
        <p:spPr>
          <a:xfrm rot="5400000">
            <a:off x="3396411" y="2448913"/>
            <a:ext cx="452918" cy="405996"/>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21" name="20 Flecha derecha"/>
          <p:cNvSpPr/>
          <p:nvPr/>
        </p:nvSpPr>
        <p:spPr>
          <a:xfrm rot="2902200">
            <a:off x="4263764" y="2409524"/>
            <a:ext cx="790610" cy="352597"/>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s-MX"/>
          </a:p>
        </p:txBody>
      </p:sp>
      <p:sp>
        <p:nvSpPr>
          <p:cNvPr id="22" name="21 Elipse"/>
          <p:cNvSpPr/>
          <p:nvPr/>
        </p:nvSpPr>
        <p:spPr>
          <a:xfrm>
            <a:off x="67590" y="2929508"/>
            <a:ext cx="1984130" cy="266504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00" dirty="0" smtClean="0">
              <a:solidFill>
                <a:schemeClr val="tx1"/>
              </a:solidFill>
              <a:latin typeface="Batang" panose="02030600000101010101" pitchFamily="18" charset="-127"/>
              <a:ea typeface="Batang" panose="02030600000101010101" pitchFamily="18" charset="-127"/>
            </a:endParaRPr>
          </a:p>
          <a:p>
            <a:pPr algn="ctr"/>
            <a:endParaRPr lang="es-MX" sz="1000" dirty="0" smtClean="0">
              <a:solidFill>
                <a:schemeClr val="tx1"/>
              </a:solidFill>
              <a:latin typeface="Batang" panose="02030600000101010101" pitchFamily="18" charset="-127"/>
              <a:ea typeface="Batang" panose="02030600000101010101" pitchFamily="18" charset="-127"/>
            </a:endParaRPr>
          </a:p>
          <a:p>
            <a:pPr algn="ctr"/>
            <a:r>
              <a:rPr lang="es-MX" sz="1000" dirty="0">
                <a:solidFill>
                  <a:schemeClr val="tx1"/>
                </a:solidFill>
                <a:latin typeface="Batang" panose="02030600000101010101" pitchFamily="18" charset="-127"/>
                <a:ea typeface="Batang" panose="02030600000101010101" pitchFamily="18" charset="-127"/>
              </a:rPr>
              <a:t>S</a:t>
            </a:r>
            <a:r>
              <a:rPr lang="es-MX" sz="1000" dirty="0" smtClean="0">
                <a:solidFill>
                  <a:schemeClr val="tx1"/>
                </a:solidFill>
                <a:latin typeface="Batang" panose="02030600000101010101" pitchFamily="18" charset="-127"/>
                <a:ea typeface="Batang" panose="02030600000101010101" pitchFamily="18" charset="-127"/>
              </a:rPr>
              <a:t>on </a:t>
            </a:r>
            <a:r>
              <a:rPr lang="es-MX" sz="1000" dirty="0">
                <a:solidFill>
                  <a:schemeClr val="tx1"/>
                </a:solidFill>
                <a:latin typeface="Batang" panose="02030600000101010101" pitchFamily="18" charset="-127"/>
                <a:ea typeface="Batang" panose="02030600000101010101" pitchFamily="18" charset="-127"/>
              </a:rPr>
              <a:t>aquellos recursos renovables que no se agotan con el uso o con el paso del tiempo, sin importar su utilización. Ejemplos de recursos naturales inagotables son la luz solar, el viento y el aire. </a:t>
            </a:r>
          </a:p>
          <a:p>
            <a:pPr algn="ctr"/>
            <a:endParaRPr lang="es-MX" sz="1000" dirty="0">
              <a:solidFill>
                <a:schemeClr val="tx1"/>
              </a:solidFill>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0699801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265</Words>
  <Application>Microsoft Office PowerPoint</Application>
  <PresentationFormat>Presentación en pantalla (16:10)</PresentationFormat>
  <Paragraphs>20</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LENOVO</cp:lastModifiedBy>
  <cp:revision>6</cp:revision>
  <dcterms:created xsi:type="dcterms:W3CDTF">2018-06-01T03:29:09Z</dcterms:created>
  <dcterms:modified xsi:type="dcterms:W3CDTF">2018-06-01T04:30:13Z</dcterms:modified>
</cp:coreProperties>
</file>