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1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BD0E9-B1D0-46EC-9631-4F614F68BF27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0AC0C-00F3-4A85-ADDB-703F60AD09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85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0AC0C-00F3-4A85-ADDB-703F60AD094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37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43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28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33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36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50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35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355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42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907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40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150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D638A-40A2-4891-84A4-C53E706A6BF3}" type="datetimeFigureOut">
              <a:rPr lang="es-ES" smtClean="0"/>
              <a:t>30/05/2018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6071B-1DA5-437F-A861-50B235672C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15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612" b="51045" l="1798" r="100000">
                        <a14:foregroundMark x1="7865" y1="33731" x2="7865" y2="33731"/>
                        <a14:foregroundMark x1="86517" y1="39701" x2="86517" y2="39701"/>
                        <a14:foregroundMark x1="87640" y1="34925" x2="93708" y2="33134"/>
                        <a14:foregroundMark x1="74607" y1="34328" x2="68989" y2="34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104" b="50301"/>
          <a:stretch/>
        </p:blipFill>
        <p:spPr bwMode="auto">
          <a:xfrm>
            <a:off x="1" y="6026498"/>
            <a:ext cx="3923928" cy="96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612" b="51045" l="1798" r="100000">
                        <a14:foregroundMark x1="7865" y1="33731" x2="7865" y2="33731"/>
                        <a14:foregroundMark x1="86517" y1="39701" x2="86517" y2="39701"/>
                        <a14:foregroundMark x1="87640" y1="34925" x2="93708" y2="33134"/>
                        <a14:foregroundMark x1="74607" y1="34328" x2="68989" y2="34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104" b="50301"/>
          <a:stretch/>
        </p:blipFill>
        <p:spPr bwMode="auto">
          <a:xfrm rot="16200000">
            <a:off x="-1424890" y="4599863"/>
            <a:ext cx="3496836" cy="94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246523" y="-171400"/>
            <a:ext cx="6877844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Ciclo Escolar 2017-2018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Materia: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Exploración del Medio Natural en Preescolar</a:t>
            </a:r>
            <a:endParaRPr kumimoji="0" lang="es-MX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Maestro:</a:t>
            </a: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Cambria" panose="02040503050406030204" pitchFamily="18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Ramón de Jesús Reséndiz Sánchez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es-MX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s-MX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Alumnas: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Karla Cecilia Martínez Espinosa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N°15</a:t>
            </a:r>
            <a:r>
              <a:rPr lang="es-MX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MX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MX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1° "A" 	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Tema: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Mapa conceptual unidad 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dirty="0">
                <a:solidFill>
                  <a:srgbClr val="000000"/>
                </a:solidFill>
                <a:latin typeface="Comic Sans MS" panose="030F0702030302020204" pitchFamily="66" charset="0"/>
              </a:rPr>
              <a:t>S</a:t>
            </a:r>
            <a:r>
              <a:rPr lang="es-MX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alt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illo, Coahuila a Mayo del 2018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Imagen 1" descr="Descripción: Resultado de imagen para ENE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76" y="420660"/>
            <a:ext cx="2553108" cy="127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982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08154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accent5"/>
                </a:solidFill>
              </a:rPr>
              <a:t>Como enseñar ciencia en preescolar </a:t>
            </a:r>
            <a:endParaRPr lang="es-ES" sz="2000" b="1" dirty="0">
              <a:solidFill>
                <a:schemeClr val="accent5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91880" y="331265"/>
            <a:ext cx="4572000" cy="461665"/>
          </a:xfrm>
          <a:prstGeom prst="rect">
            <a:avLst/>
          </a:prstGeom>
          <a:noFill/>
          <a:ln w="19050">
            <a:solidFill>
              <a:srgbClr val="92D050"/>
            </a:solidFill>
            <a:prstDash val="dashDot"/>
          </a:ln>
        </p:spPr>
        <p:txBody>
          <a:bodyPr>
            <a:spAutoFit/>
          </a:bodyPr>
          <a:lstStyle/>
          <a:p>
            <a:pPr algn="ctr"/>
            <a:r>
              <a:rPr lang="es-MX" sz="1200" dirty="0" smtClean="0"/>
              <a:t>El niño en edad preescolar manifiesta curiosidad por conocer y manipular el entorno que le rodea. 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185592" y="1167171"/>
            <a:ext cx="5184576" cy="830997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accent5"/>
                </a:solidFill>
              </a:rPr>
              <a:t>CIENCIA </a:t>
            </a:r>
          </a:p>
          <a:p>
            <a:pPr algn="ctr"/>
            <a:r>
              <a:rPr lang="es-ES" sz="1200" dirty="0" smtClean="0"/>
              <a:t>es </a:t>
            </a:r>
            <a:r>
              <a:rPr lang="es-ES" sz="1200" dirty="0"/>
              <a:t>el conjunto de conocimientos sistemáticos sobre la naturaleza, los seres que la componen, los fenómenos que ocurren en ella y las leyes que rigen estos fenómenos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944654" y="2598003"/>
            <a:ext cx="3119226" cy="830997"/>
          </a:xfrm>
          <a:prstGeom prst="rect">
            <a:avLst/>
          </a:prstGeom>
          <a:ln w="19050">
            <a:solidFill>
              <a:srgbClr val="00B0F0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accent3"/>
                </a:solidFill>
              </a:rPr>
              <a:t>RECURSOS NATURALES </a:t>
            </a:r>
            <a:endParaRPr lang="es-ES" sz="1200" b="1" dirty="0" smtClean="0">
              <a:solidFill>
                <a:schemeClr val="accent3"/>
              </a:solidFill>
            </a:endParaRPr>
          </a:p>
          <a:p>
            <a:pPr algn="ctr"/>
            <a:r>
              <a:rPr lang="es-ES" sz="1200" dirty="0" smtClean="0"/>
              <a:t>A </a:t>
            </a:r>
            <a:r>
              <a:rPr lang="es-ES" sz="1200" dirty="0"/>
              <a:t>aquellos bienes </a:t>
            </a:r>
            <a:r>
              <a:rPr lang="es-ES" sz="1200" dirty="0" smtClean="0"/>
              <a:t>materiales</a:t>
            </a:r>
            <a:r>
              <a:rPr lang="es-ES" sz="1200" dirty="0"/>
              <a:t> y servicios que proporciona la naturaleza sin alteración por parte del ser humano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752333" y="4165923"/>
            <a:ext cx="2051093" cy="1200329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/>
            </a:r>
            <a:br>
              <a:rPr lang="es-ES" sz="1200" dirty="0" smtClean="0"/>
            </a:br>
            <a:r>
              <a:rPr lang="es-ES" sz="1200" b="1" dirty="0" smtClean="0">
                <a:solidFill>
                  <a:schemeClr val="accent6"/>
                </a:solidFill>
              </a:rPr>
              <a:t> RECURSOS NO RENOVABLES O IRRENOVABLES</a:t>
            </a:r>
          </a:p>
          <a:p>
            <a:pPr algn="ctr"/>
            <a:r>
              <a:rPr lang="es-ES" sz="1200" dirty="0" smtClean="0"/>
              <a:t>Son </a:t>
            </a:r>
            <a:r>
              <a:rPr lang="es-ES" sz="1200" dirty="0"/>
              <a:t>aquéllos que una vez consumidos no pueden regenerarse de forma </a:t>
            </a:r>
            <a:r>
              <a:rPr lang="es-ES" sz="1200" dirty="0" smtClean="0"/>
              <a:t>natural.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608037" y="1870921"/>
            <a:ext cx="2343783" cy="1754326"/>
          </a:xfrm>
          <a:prstGeom prst="rect">
            <a:avLst/>
          </a:prstGeom>
          <a:ln w="19050">
            <a:solidFill>
              <a:srgbClr val="00B0F0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es-ES_tradnl" sz="1200" b="1" dirty="0" smtClean="0">
                <a:solidFill>
                  <a:schemeClr val="accent3"/>
                </a:solidFill>
              </a:rPr>
              <a:t>TECNOLOGÍA </a:t>
            </a:r>
            <a:endParaRPr lang="es-ES" sz="1200" b="1" dirty="0" smtClean="0">
              <a:solidFill>
                <a:schemeClr val="accent3"/>
              </a:solidFill>
            </a:endParaRPr>
          </a:p>
          <a:p>
            <a:pPr algn="ctr"/>
            <a:r>
              <a:rPr lang="es-ES" sz="1200" dirty="0" smtClean="0"/>
              <a:t>Es </a:t>
            </a:r>
            <a:r>
              <a:rPr lang="es-ES" sz="1200" dirty="0"/>
              <a:t>el conjunto de conocimientos con las que el hombre desarrolla un mejor entorno, más saludable, agradable y sobre todo cómodo para la optimización de la vida. La tecnología combina la técnica de mejoramiento de un espacio con las distintas 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527462" y="4165923"/>
            <a:ext cx="1997968" cy="1384995"/>
          </a:xfrm>
          <a:prstGeom prst="rect">
            <a:avLst/>
          </a:prstGeom>
          <a:ln w="19050">
            <a:solidFill>
              <a:srgbClr val="7030A0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accent6"/>
                </a:solidFill>
              </a:rPr>
              <a:t>RECURSOS CONTINUOS O INAGOTABLES</a:t>
            </a:r>
          </a:p>
          <a:p>
            <a:pPr algn="ctr"/>
            <a:r>
              <a:rPr lang="es-ES" sz="1200" dirty="0" smtClean="0"/>
              <a:t> Se corresponde con aquellas fuentes de energía que son inagotables y que no son afectadas por la actividad humana.</a:t>
            </a:r>
            <a:endParaRPr lang="es-ES" sz="1200" dirty="0"/>
          </a:p>
        </p:txBody>
      </p:sp>
      <p:sp>
        <p:nvSpPr>
          <p:cNvPr id="11" name="10 Rectángulo"/>
          <p:cNvSpPr/>
          <p:nvPr/>
        </p:nvSpPr>
        <p:spPr>
          <a:xfrm>
            <a:off x="7020047" y="5366252"/>
            <a:ext cx="2000795" cy="830997"/>
          </a:xfrm>
          <a:prstGeom prst="rect">
            <a:avLst/>
          </a:prstGeom>
          <a:ln w="19050">
            <a:solidFill>
              <a:srgbClr val="7030A0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es-ES" sz="1200" b="1" dirty="0" smtClean="0">
                <a:solidFill>
                  <a:schemeClr val="accent6"/>
                </a:solidFill>
              </a:rPr>
              <a:t> RECURSOS RENOVABLES</a:t>
            </a:r>
          </a:p>
          <a:p>
            <a:pPr algn="ctr"/>
            <a:r>
              <a:rPr lang="es-ES" sz="1200" dirty="0" smtClean="0"/>
              <a:t> Son los recursos que pueden regenerarse mediante procesos naturales.</a:t>
            </a:r>
            <a:endParaRPr lang="es-ES" sz="1200" dirty="0"/>
          </a:p>
        </p:txBody>
      </p:sp>
      <p:cxnSp>
        <p:nvCxnSpPr>
          <p:cNvPr id="13" name="12 Conector recto de flecha"/>
          <p:cNvCxnSpPr>
            <a:stCxn id="4" idx="3"/>
          </p:cNvCxnSpPr>
          <p:nvPr/>
        </p:nvCxnSpPr>
        <p:spPr>
          <a:xfrm>
            <a:off x="2843808" y="562097"/>
            <a:ext cx="504056" cy="0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5" idx="2"/>
          </p:cNvCxnSpPr>
          <p:nvPr/>
        </p:nvCxnSpPr>
        <p:spPr>
          <a:xfrm>
            <a:off x="5777880" y="792930"/>
            <a:ext cx="5701" cy="336590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230905" y="2088523"/>
            <a:ext cx="144016" cy="439707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7584174" y="3771116"/>
            <a:ext cx="436270" cy="1314068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H="1">
            <a:off x="3779912" y="3322876"/>
            <a:ext cx="972421" cy="616535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965793" y="3771116"/>
            <a:ext cx="5701" cy="336590"/>
          </a:xfrm>
          <a:prstGeom prst="straightConnector1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Nube"/>
          <p:cNvSpPr/>
          <p:nvPr/>
        </p:nvSpPr>
        <p:spPr>
          <a:xfrm>
            <a:off x="107504" y="50538"/>
            <a:ext cx="2844316" cy="124227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7612" b="51045" l="1798" r="100000">
                        <a14:foregroundMark x1="7865" y1="33731" x2="7865" y2="33731"/>
                        <a14:foregroundMark x1="86517" y1="39701" x2="86517" y2="39701"/>
                        <a14:foregroundMark x1="87640" y1="34925" x2="93708" y2="33134"/>
                        <a14:foregroundMark x1="74607" y1="34328" x2="68989" y2="34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104" b="50301"/>
          <a:stretch/>
        </p:blipFill>
        <p:spPr bwMode="auto">
          <a:xfrm>
            <a:off x="1" y="6026498"/>
            <a:ext cx="3923928" cy="96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7612" b="51045" l="1798" r="100000">
                        <a14:foregroundMark x1="7865" y1="33731" x2="7865" y2="33731"/>
                        <a14:foregroundMark x1="86517" y1="39701" x2="86517" y2="39701"/>
                        <a14:foregroundMark x1="87640" y1="34925" x2="93708" y2="33134"/>
                        <a14:foregroundMark x1="74607" y1="34328" x2="68989" y2="34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104" b="50301"/>
          <a:stretch/>
        </p:blipFill>
        <p:spPr bwMode="auto">
          <a:xfrm rot="16200000">
            <a:off x="-1424890" y="4599863"/>
            <a:ext cx="3496836" cy="94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5" name="44 Conector angular"/>
          <p:cNvCxnSpPr>
            <a:stCxn id="6" idx="1"/>
            <a:endCxn id="9" idx="0"/>
          </p:cNvCxnSpPr>
          <p:nvPr/>
        </p:nvCxnSpPr>
        <p:spPr>
          <a:xfrm rot="10800000" flipV="1">
            <a:off x="1779930" y="1582669"/>
            <a:ext cx="1405663" cy="288251"/>
          </a:xfrm>
          <a:prstGeom prst="bentConnector2">
            <a:avLst/>
          </a:prstGeom>
          <a:ln w="38100">
            <a:solidFill>
              <a:srgbClr val="EF1F9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47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101</Words>
  <Application>Microsoft Office PowerPoint</Application>
  <PresentationFormat>Presentación en pantalla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Comic Sans MS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Particular</cp:lastModifiedBy>
  <cp:revision>16</cp:revision>
  <dcterms:created xsi:type="dcterms:W3CDTF">2018-05-29T14:37:09Z</dcterms:created>
  <dcterms:modified xsi:type="dcterms:W3CDTF">2018-05-31T04:21:19Z</dcterms:modified>
</cp:coreProperties>
</file>