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2" d="100"/>
          <a:sy n="42" d="100"/>
        </p:scale>
        <p:origin x="-1326"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149437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2846864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94093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405089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1451919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100537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52448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31259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24707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334556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1F4FB-65EE-4E85-A3C5-0CB9CECEAAB8}" type="datetimeFigureOut">
              <a:rPr lang="es-ES" smtClean="0"/>
              <a:t>28/05/2018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143004-29C8-471B-BE32-4FBEB212C018}" type="slidenum">
              <a:rPr lang="es-ES" smtClean="0"/>
              <a:t>‹Nº›</a:t>
            </a:fld>
            <a:endParaRPr lang="es-ES"/>
          </a:p>
        </p:txBody>
      </p:sp>
    </p:spTree>
    <p:extLst>
      <p:ext uri="{BB962C8B-B14F-4D97-AF65-F5344CB8AC3E}">
        <p14:creationId xmlns:p14="http://schemas.microsoft.com/office/powerpoint/2010/main" val="162445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1F4FB-65EE-4E85-A3C5-0CB9CECEAAB8}" type="datetimeFigureOut">
              <a:rPr lang="es-ES" smtClean="0"/>
              <a:t>28/05/2018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43004-29C8-471B-BE32-4FBEB212C018}" type="slidenum">
              <a:rPr lang="es-ES" smtClean="0"/>
              <a:t>‹Nº›</a:t>
            </a:fld>
            <a:endParaRPr lang="es-ES"/>
          </a:p>
        </p:txBody>
      </p:sp>
    </p:spTree>
    <p:extLst>
      <p:ext uri="{BB962C8B-B14F-4D97-AF65-F5344CB8AC3E}">
        <p14:creationId xmlns:p14="http://schemas.microsoft.com/office/powerpoint/2010/main" val="3911548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94420" y="1688773"/>
            <a:ext cx="2664296" cy="1296144"/>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b="1" dirty="0" smtClean="0">
                <a:solidFill>
                  <a:schemeClr val="tx1"/>
                </a:solidFill>
                <a:latin typeface="Times New Roman" pitchFamily="18" charset="0"/>
                <a:cs typeface="Times New Roman" pitchFamily="18" charset="0"/>
              </a:rPr>
              <a:t> CIENCIA</a:t>
            </a:r>
            <a:r>
              <a:rPr lang="es-ES" b="1" dirty="0" smtClean="0">
                <a:solidFill>
                  <a:schemeClr val="tx1"/>
                </a:solidFill>
                <a:latin typeface="Times New Roman" pitchFamily="18" charset="0"/>
                <a:cs typeface="Times New Roman" pitchFamily="18" charset="0"/>
              </a:rPr>
              <a:t> ESCOLAR</a:t>
            </a:r>
            <a:r>
              <a:rPr lang="es-ES" sz="2400" b="1" dirty="0" smtClean="0">
                <a:solidFill>
                  <a:schemeClr val="tx1"/>
                </a:solidFill>
                <a:latin typeface="Times New Roman" pitchFamily="18" charset="0"/>
                <a:cs typeface="Times New Roman" pitchFamily="18" charset="0"/>
              </a:rPr>
              <a:t> </a:t>
            </a:r>
            <a:endParaRPr lang="es-ES_tradnl" sz="2400" b="1" dirty="0" smtClean="0">
              <a:solidFill>
                <a:schemeClr val="tx1"/>
              </a:solidFill>
              <a:latin typeface="Times New Roman" pitchFamily="18" charset="0"/>
              <a:cs typeface="Times New Roman" pitchFamily="18" charset="0"/>
            </a:endParaRPr>
          </a:p>
        </p:txBody>
      </p:sp>
      <p:sp>
        <p:nvSpPr>
          <p:cNvPr id="5" name="4 Rectángulo redondeado"/>
          <p:cNvSpPr/>
          <p:nvPr/>
        </p:nvSpPr>
        <p:spPr>
          <a:xfrm>
            <a:off x="395536" y="4623968"/>
            <a:ext cx="3600400" cy="187957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latin typeface="Times New Roman" pitchFamily="18" charset="0"/>
                <a:cs typeface="Times New Roman" pitchFamily="18" charset="0"/>
              </a:rPr>
              <a:t>La ciencia escolar es la ciencia que se hace en el colegio y, como tal, adopta enfoques muy diversos en función de los tipos concretos de actividades que los maestros realizan en el aula, en las unidades didácticas que planifican e implementan.</a:t>
            </a:r>
            <a:endParaRPr lang="es-ES" sz="1400" dirty="0">
              <a:solidFill>
                <a:schemeClr val="tx1"/>
              </a:solidFill>
              <a:latin typeface="Times New Roman" pitchFamily="18" charset="0"/>
              <a:cs typeface="Times New Roman" pitchFamily="18" charset="0"/>
            </a:endParaRPr>
          </a:p>
        </p:txBody>
      </p:sp>
      <p:sp>
        <p:nvSpPr>
          <p:cNvPr id="7" name="6 Rectángulo redondeado"/>
          <p:cNvSpPr/>
          <p:nvPr/>
        </p:nvSpPr>
        <p:spPr>
          <a:xfrm>
            <a:off x="3435308" y="174307"/>
            <a:ext cx="5617132" cy="43250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Trasciende los hechos: descarta hechos, produce nuevos hechos y los explica.</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Analítica: la ciencia intenta descubrir los elementos que componen cada totalidad, así como las interconexiones que explican su integración.</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Especializada: es consecuencia del enfoque analítico.</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Clara y precisa: la ciencia torna preciso lo que el sentido común conoce de manera confusa.</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Comunicable: la ciencia es expresable y pública.</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Empírica: la comprobación de las hipótesis implica la experiencia.</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Metódica: la ciencia es planeada, los científicos saben lo que buscan y cómo encontrarlo.</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Sistemática: el conocimiento científico es un sistema de ideas conectadas lógicamente entre sí.</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General: el científico intenta exponer los universales que se esconden en el seno de los propios singulares.</a:t>
            </a:r>
          </a:p>
          <a:p>
            <a:pPr marL="285750" indent="-285750" algn="ctr">
              <a:buFont typeface="Arial" pitchFamily="34" charset="0"/>
              <a:buChar char="•"/>
            </a:pPr>
            <a:r>
              <a:rPr lang="es-ES" sz="1400" dirty="0" smtClean="0">
                <a:solidFill>
                  <a:schemeClr val="tx1"/>
                </a:solidFill>
                <a:latin typeface="Times New Roman" pitchFamily="18" charset="0"/>
                <a:cs typeface="Times New Roman" pitchFamily="18" charset="0"/>
              </a:rPr>
              <a:t>Legal: la ciencia busca leyes de la naturaleza o de la cultura y las aplica.</a:t>
            </a:r>
            <a:endParaRPr lang="es-ES" sz="1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434066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251520" y="1581964"/>
            <a:ext cx="8571384" cy="482453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latin typeface="Times New Roman" pitchFamily="18" charset="0"/>
                <a:cs typeface="Times New Roman" pitchFamily="18" charset="0"/>
              </a:rPr>
              <a:t>Modelo de enseñanza por transmisión – recepción</a:t>
            </a:r>
          </a:p>
          <a:p>
            <a:pPr algn="ctr"/>
            <a:r>
              <a:rPr lang="es-ES" sz="1400" dirty="0" smtClean="0">
                <a:solidFill>
                  <a:schemeClr val="tx1"/>
                </a:solidFill>
                <a:latin typeface="Times New Roman" pitchFamily="18" charset="0"/>
                <a:cs typeface="Times New Roman" pitchFamily="18" charset="0"/>
              </a:rPr>
              <a:t>Es quizás el más arraigado en los centros educativos, con una evidente impugnación desde planteamientos teóricos que se oponen a su desarrollo y aplicación en el contexto educativo actual. Sin embargo, es incuestionable que este modelo encuentra en los escenarios educativos a muchos defensores en el quehacer educativo cotidiano, en donde las evidencias que lo ratifican, claramente, en los contextos escolares son las siguientes:</a:t>
            </a:r>
          </a:p>
          <a:p>
            <a:pPr algn="ctr"/>
            <a:endParaRPr lang="es-ES" sz="1400" dirty="0" smtClean="0">
              <a:solidFill>
                <a:schemeClr val="tx1"/>
              </a:solidFill>
              <a:latin typeface="Times New Roman" pitchFamily="18" charset="0"/>
              <a:cs typeface="Times New Roman" pitchFamily="18" charset="0"/>
            </a:endParaRPr>
          </a:p>
          <a:p>
            <a:pPr algn="ctr"/>
            <a:r>
              <a:rPr lang="es-ES" sz="1400" dirty="0" smtClean="0">
                <a:solidFill>
                  <a:schemeClr val="tx1"/>
                </a:solidFill>
                <a:latin typeface="Times New Roman" pitchFamily="18" charset="0"/>
                <a:cs typeface="Times New Roman" pitchFamily="18" charset="0"/>
              </a:rPr>
              <a:t>• En relación con la ciencia: Se intenta perpetuarla, al concebir la ciencia como un cúmulo de conocimientos acabados, objetivos, absolutos y verdaderos (</a:t>
            </a:r>
            <a:r>
              <a:rPr lang="es-ES" sz="1400" dirty="0" err="1" smtClean="0">
                <a:solidFill>
                  <a:schemeClr val="tx1"/>
                </a:solidFill>
                <a:latin typeface="Times New Roman" pitchFamily="18" charset="0"/>
                <a:cs typeface="Times New Roman" pitchFamily="18" charset="0"/>
              </a:rPr>
              <a:t>Kaufman</a:t>
            </a:r>
            <a:r>
              <a:rPr lang="es-ES" sz="1400" dirty="0" smtClean="0">
                <a:solidFill>
                  <a:schemeClr val="tx1"/>
                </a:solidFill>
                <a:latin typeface="Times New Roman" pitchFamily="18" charset="0"/>
                <a:cs typeface="Times New Roman" pitchFamily="18" charset="0"/>
              </a:rPr>
              <a:t> 2000), desconociendo por completo su desarrollo histórico y epistemológico, elementos necesarios para la orientación de su enseñanza y la comprensión de la misma.</a:t>
            </a:r>
          </a:p>
          <a:p>
            <a:pPr algn="ctr"/>
            <a:r>
              <a:rPr lang="es-ES" sz="1400" dirty="0" smtClean="0">
                <a:solidFill>
                  <a:schemeClr val="tx1"/>
                </a:solidFill>
                <a:latin typeface="Times New Roman" pitchFamily="18" charset="0"/>
                <a:cs typeface="Times New Roman" pitchFamily="18" charset="0"/>
              </a:rPr>
              <a:t>Además, se intenta explicar la estructura lógica de la ciencia actual, sin hacer evidente el proceso de construcción conceptual que la hace posible y, en consecuencia, conduce a una enseñanza </a:t>
            </a:r>
            <a:r>
              <a:rPr lang="es-ES" sz="1400" dirty="0" err="1" smtClean="0">
                <a:solidFill>
                  <a:schemeClr val="tx1"/>
                </a:solidFill>
                <a:latin typeface="Times New Roman" pitchFamily="18" charset="0"/>
                <a:cs typeface="Times New Roman" pitchFamily="18" charset="0"/>
              </a:rPr>
              <a:t>agenética</a:t>
            </a:r>
            <a:r>
              <a:rPr lang="es-ES" sz="1400" dirty="0" smtClean="0">
                <a:solidFill>
                  <a:schemeClr val="tx1"/>
                </a:solidFill>
                <a:latin typeface="Times New Roman" pitchFamily="18" charset="0"/>
                <a:cs typeface="Times New Roman" pitchFamily="18" charset="0"/>
              </a:rPr>
              <a:t>, en la cual se pretende enseñar de manera inductiva (excesiva importancia a procesos observacionales), una serie de conocimientos cerrados, definitivos y que llegan al aula desde la transmisión “fiel” que hace el docente del texto guía.</a:t>
            </a:r>
            <a:endParaRPr lang="es-ES" sz="1400" dirty="0">
              <a:solidFill>
                <a:schemeClr val="tx1"/>
              </a:solidFill>
              <a:latin typeface="Times New Roman" pitchFamily="18" charset="0"/>
              <a:cs typeface="Times New Roman" pitchFamily="18" charset="0"/>
            </a:endParaRPr>
          </a:p>
        </p:txBody>
      </p:sp>
      <p:sp>
        <p:nvSpPr>
          <p:cNvPr id="4" name="3 Rectángulo"/>
          <p:cNvSpPr/>
          <p:nvPr/>
        </p:nvSpPr>
        <p:spPr>
          <a:xfrm>
            <a:off x="1619672" y="188640"/>
            <a:ext cx="554461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smtClean="0">
                <a:solidFill>
                  <a:schemeClr val="tx1"/>
                </a:solidFill>
                <a:latin typeface="Times New Roman" pitchFamily="18" charset="0"/>
                <a:cs typeface="Times New Roman" pitchFamily="18" charset="0"/>
              </a:rPr>
              <a:t>Modelos que ayuden a la ciencia escolar </a:t>
            </a:r>
            <a:endParaRPr lang="es-ES"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98432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611560" y="1429896"/>
            <a:ext cx="8100392" cy="396044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tx1"/>
                </a:solidFill>
                <a:latin typeface="Times New Roman" pitchFamily="18" charset="0"/>
                <a:cs typeface="Times New Roman" pitchFamily="18" charset="0"/>
              </a:rPr>
              <a:t>En relación con el estudiante: es considerado como una página en blanco (</a:t>
            </a:r>
            <a:r>
              <a:rPr lang="es-ES" sz="1400" dirty="0" err="1" smtClean="0">
                <a:solidFill>
                  <a:schemeClr val="tx1"/>
                </a:solidFill>
                <a:latin typeface="Times New Roman" pitchFamily="18" charset="0"/>
                <a:cs typeface="Times New Roman" pitchFamily="18" charset="0"/>
              </a:rPr>
              <a:t>tábula</a:t>
            </a:r>
            <a:r>
              <a:rPr lang="es-ES" sz="1400" dirty="0" smtClean="0">
                <a:solidFill>
                  <a:schemeClr val="tx1"/>
                </a:solidFill>
                <a:latin typeface="Times New Roman" pitchFamily="18" charset="0"/>
                <a:cs typeface="Times New Roman" pitchFamily="18" charset="0"/>
              </a:rPr>
              <a:t> rasa), en la que se inscriben los contenidos; se asume que se puede transportar el conocimiento (a través de una cánula) elaborado de la mente de una persona a otra. Hecho que desconoce la complejidad y dinámica de construcción del conocimiento, el contexto socio/cultural del educando (es evidente que el docente estandariza su discurso sin tener en cuenta a quién va dirigido, sin valorar en el sujeto que aprende factores que están implicados en este proceso como la familia, sus intereses, motivaciones y afectos), las relaciones sujeto-sujeto (aspecto fundamental, dado que se trata de una relación intersubjetiva que afecta de manera significativa el desarrollo de actitudes hacia el aprendizaje de las ciencias), sujeto, conocimiento/sujeto contexto (es necesario reconocer que en el aula de clase como escenario enmarcado en un contexto específico, se tejen relaciones explícitas entre el sujeto enseñante, el sujeto aprehendiente y la denominada ciencia escolar) y se convierte, el educando, en el sujeto receptor, que debe seguir la lógica del discurso científico.</a:t>
            </a:r>
            <a:endParaRPr lang="es-ES" sz="1400" dirty="0">
              <a:solidFill>
                <a:schemeClr val="tx1"/>
              </a:solidFill>
              <a:latin typeface="Times New Roman" pitchFamily="18" charset="0"/>
              <a:cs typeface="Times New Roman" pitchFamily="18" charset="0"/>
            </a:endParaRPr>
          </a:p>
        </p:txBody>
      </p:sp>
      <p:sp>
        <p:nvSpPr>
          <p:cNvPr id="3" name="2 Rectángulo"/>
          <p:cNvSpPr/>
          <p:nvPr/>
        </p:nvSpPr>
        <p:spPr>
          <a:xfrm>
            <a:off x="1475656" y="404664"/>
            <a:ext cx="61206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dirty="0" smtClean="0">
                <a:solidFill>
                  <a:schemeClr val="tx1"/>
                </a:solidFill>
                <a:latin typeface="Times New Roman" pitchFamily="18" charset="0"/>
                <a:cs typeface="Times New Roman" pitchFamily="18" charset="0"/>
              </a:rPr>
              <a:t>Trabajo con los estudiantes </a:t>
            </a:r>
            <a:endParaRPr lang="es-E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25775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623</Words>
  <Application>Microsoft Office PowerPoint</Application>
  <PresentationFormat>Presentación en pantalla (4:3)</PresentationFormat>
  <Paragraphs>20</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3</cp:revision>
  <dcterms:created xsi:type="dcterms:W3CDTF">2018-05-28T15:15:26Z</dcterms:created>
  <dcterms:modified xsi:type="dcterms:W3CDTF">2018-05-28T15:38:58Z</dcterms:modified>
</cp:coreProperties>
</file>