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63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83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2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8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08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0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13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47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7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50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AF12-55A3-42BD-9AFE-6AC243FAF4B8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F79D-A1AC-45F3-8B7C-EA23D7776D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4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5904656" cy="2448272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>
                <a:solidFill>
                  <a:srgbClr val="00B050"/>
                </a:solidFill>
              </a:rPr>
              <a:t/>
            </a:r>
            <a:br>
              <a:rPr lang="es-ES" sz="5400" b="1" dirty="0" smtClean="0">
                <a:solidFill>
                  <a:srgbClr val="00B050"/>
                </a:solidFill>
              </a:rPr>
            </a:br>
            <a:r>
              <a:rPr lang="es-ES" sz="5300" b="1" dirty="0" smtClean="0">
                <a:solidFill>
                  <a:schemeClr val="accent3">
                    <a:lumMod val="50000"/>
                  </a:schemeClr>
                </a:solidFill>
              </a:rPr>
              <a:t>EXPLORACION DEL MEDIO NATURAL EN EL PREESCOLAR</a:t>
            </a:r>
            <a:r>
              <a:rPr lang="es-ES" sz="5400" b="1" dirty="0">
                <a:solidFill>
                  <a:srgbClr val="00B050"/>
                </a:solidFill>
              </a:rPr>
              <a:t/>
            </a:r>
            <a:br>
              <a:rPr lang="es-ES" sz="5400" b="1" dirty="0">
                <a:solidFill>
                  <a:srgbClr val="00B050"/>
                </a:solidFill>
              </a:rPr>
            </a:br>
            <a:r>
              <a:rPr lang="es-ES" sz="3100" b="1" dirty="0" smtClean="0">
                <a:solidFill>
                  <a:srgbClr val="00B050"/>
                </a:solidFill>
              </a:rPr>
              <a:t>UNIDAD </a:t>
            </a:r>
            <a:r>
              <a:rPr lang="es-ES" sz="3100" b="1" dirty="0" smtClean="0">
                <a:solidFill>
                  <a:srgbClr val="00B050"/>
                </a:solidFill>
              </a:rPr>
              <a:t>DE APRENDIZAJE II.</a:t>
            </a:r>
            <a:endParaRPr lang="es-ES" sz="3100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5328592" cy="1752600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¿Cómo enseñar ciencia en preescolar?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566124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3">
                    <a:lumMod val="50000"/>
                  </a:schemeClr>
                </a:solidFill>
              </a:rPr>
              <a:t>Daniela Paola Espinoza </a:t>
            </a:r>
            <a:endParaRPr lang="es-E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leaf watercolor isolated wreath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36724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188640"/>
            <a:ext cx="3100381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Los niños de preescolar son curiosos por naturaleza y hacen preguntas sobre las cosas que ven en su entorno.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01686" y="1951672"/>
            <a:ext cx="3748455" cy="1477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Debemos aprovechar la oportunidad para enseñarles conceptos sencillos de ciencia utilizando colores, plantas e insectos para animarlos a que aprendan.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25581" y="4217020"/>
            <a:ext cx="2764586" cy="230832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El docente debe facilitar a los niños la adquisición de una cultura científica, que le permita comprender  mejor el mundo, actuar con responsabilidad y tomar decisiones basadas en el razonamiento.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636491" y="1026630"/>
            <a:ext cx="211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  <a:cs typeface="MV Boli" pitchFamily="2" charset="0"/>
              </a:rPr>
              <a:t>¿Cómo enseñar ciencia en preescolar?</a:t>
            </a:r>
            <a:endParaRPr lang="es-ES" sz="2400" b="1" dirty="0">
              <a:solidFill>
                <a:schemeClr val="accent3">
                  <a:lumMod val="50000"/>
                </a:schemeClr>
              </a:solidFill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49980" y="3766045"/>
            <a:ext cx="272067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Ventajas  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28157" y="4422011"/>
            <a:ext cx="5164323" cy="20313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Ayuda a los niños a comprender y valorar el mundo en el que vivimos.</a:t>
            </a:r>
            <a:endParaRPr lang="es-ES_tradnl" dirty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Enseña importantes técnicas  de investigación.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Favorece las  dotes comunicativas  y enseña técnicas de manejo de conflictos u trabajo cooperativo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Aporta una saludable dosis  de escepticismo </a:t>
            </a:r>
          </a:p>
        </p:txBody>
      </p:sp>
      <p:sp>
        <p:nvSpPr>
          <p:cNvPr id="9" name="8 Flecha izquierda"/>
          <p:cNvSpPr/>
          <p:nvPr/>
        </p:nvSpPr>
        <p:spPr>
          <a:xfrm>
            <a:off x="4151713" y="692696"/>
            <a:ext cx="708319" cy="336077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izquierda"/>
          <p:cNvSpPr/>
          <p:nvPr/>
        </p:nvSpPr>
        <p:spPr>
          <a:xfrm rot="16200000">
            <a:off x="1767114" y="3648450"/>
            <a:ext cx="521164" cy="336079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izquierda"/>
          <p:cNvSpPr/>
          <p:nvPr/>
        </p:nvSpPr>
        <p:spPr>
          <a:xfrm rot="16200000">
            <a:off x="1825177" y="1508250"/>
            <a:ext cx="337066" cy="336081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9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3326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27DAED"/>
                </a:solidFill>
                <a:latin typeface="Impact" pitchFamily="34" charset="0"/>
              </a:rPr>
              <a:t>Recursos naturales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2060848"/>
            <a:ext cx="4139952" cy="16312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Son los  bienes materiales  y servicios que proporciona la naturaleza sin alteración por parte del ser humano y que son valiosos para las sociedades para contribuir a  nuestro bienestar 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3" name="Picture 5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7" t="14568" r="8395" b="50000"/>
          <a:stretch/>
        </p:blipFill>
        <p:spPr bwMode="auto">
          <a:xfrm rot="20820008">
            <a:off x="416188" y="-158557"/>
            <a:ext cx="1385354" cy="2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87270" y="188640"/>
            <a:ext cx="2837058" cy="13234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Incluyen agua, tierra, suelos , rocas, bosques, animales, combustibles fósiles y minerales .</a:t>
            </a:r>
          </a:p>
        </p:txBody>
      </p:sp>
      <p:sp>
        <p:nvSpPr>
          <p:cNvPr id="9" name="8 Flecha izquierda"/>
          <p:cNvSpPr/>
          <p:nvPr/>
        </p:nvSpPr>
        <p:spPr>
          <a:xfrm rot="8453420">
            <a:off x="4105215" y="1529542"/>
            <a:ext cx="471693" cy="28571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izquierda"/>
          <p:cNvSpPr/>
          <p:nvPr/>
        </p:nvSpPr>
        <p:spPr>
          <a:xfrm rot="16200000">
            <a:off x="6423226" y="1625736"/>
            <a:ext cx="471693" cy="28571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0800" l="3643" r="30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4" r="72701" b="58802"/>
          <a:stretch/>
        </p:blipFill>
        <p:spPr bwMode="auto">
          <a:xfrm rot="676214">
            <a:off x="7130564" y="19782"/>
            <a:ext cx="1620637" cy="202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839670" y="2132856"/>
            <a:ext cx="3836786" cy="4001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tx2"/>
                </a:solidFill>
              </a:rPr>
              <a:t>Tipos de recursos naturales.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35342" y="3068960"/>
            <a:ext cx="2837058" cy="4001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Recursos renovables 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88024" y="3633680"/>
            <a:ext cx="3982488" cy="13234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Son los que pueden regenerarse naturalmente a velocidades superiores a las del consumo </a:t>
            </a:r>
            <a:r>
              <a:rPr lang="es-ES_tradnl" sz="2000" dirty="0" smtClean="0"/>
              <a:t>humano</a:t>
            </a:r>
          </a:p>
        </p:txBody>
      </p:sp>
      <p:sp>
        <p:nvSpPr>
          <p:cNvPr id="16" name="15 Flecha izquierda"/>
          <p:cNvSpPr/>
          <p:nvPr/>
        </p:nvSpPr>
        <p:spPr>
          <a:xfrm rot="16200000">
            <a:off x="6479054" y="2674075"/>
            <a:ext cx="360039" cy="285714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830959" y="3789040"/>
            <a:ext cx="2837058" cy="40011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Recursos </a:t>
            </a:r>
            <a:r>
              <a:rPr lang="es-ES_tradnl" sz="2000" dirty="0" smtClean="0"/>
              <a:t>no renovables.</a:t>
            </a:r>
            <a:endParaRPr lang="es-ES_tradnl" sz="20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62656" y="4293096"/>
            <a:ext cx="4102580" cy="13234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Recurso natural </a:t>
            </a:r>
            <a:r>
              <a:rPr lang="es-ES" sz="2000" dirty="0"/>
              <a:t>que no puede ser producido, regenerado o reutilizado a una escala tal que pueda sostener su tasa de consumo. </a:t>
            </a:r>
            <a:endParaRPr lang="es-ES_tradnl" sz="2000" dirty="0" smtClean="0"/>
          </a:p>
        </p:txBody>
      </p:sp>
      <p:sp>
        <p:nvSpPr>
          <p:cNvPr id="20" name="19 Flecha izquierda"/>
          <p:cNvSpPr/>
          <p:nvPr/>
        </p:nvSpPr>
        <p:spPr>
          <a:xfrm rot="19457842">
            <a:off x="4133273" y="3827819"/>
            <a:ext cx="471693" cy="285712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942854" y="5754329"/>
            <a:ext cx="3060340" cy="10156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Combustibles fósiles</a:t>
            </a:r>
            <a:endParaRPr lang="es-E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Energía nuclear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Minerales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335342" y="5117703"/>
            <a:ext cx="2717182" cy="163121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/>
              <a:t>Energía </a:t>
            </a:r>
            <a:r>
              <a:rPr lang="es-ES" sz="2000" dirty="0" smtClean="0"/>
              <a:t>solar                  </a:t>
            </a:r>
            <a:r>
              <a:rPr lang="es-ES" sz="2000" dirty="0"/>
              <a:t>Energía geotérmica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Biocombustibles</a:t>
            </a:r>
            <a:endParaRPr lang="es-E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Energía </a:t>
            </a:r>
            <a:r>
              <a:rPr lang="es-ES" sz="2000" dirty="0"/>
              <a:t>eólica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 smtClean="0"/>
              <a:t>Energía hidráulica</a:t>
            </a:r>
            <a:endParaRPr lang="es-ES" sz="2000" dirty="0"/>
          </a:p>
        </p:txBody>
      </p:sp>
      <p:pic>
        <p:nvPicPr>
          <p:cNvPr id="1026" name="Picture 2" descr="Minerales, industria de explotaciÃ³n minera, carbÃ³n para diseÃ±o de etiquetas. Vector de dibujos animados coloridos detallada ilustraciones â Archivo ImÃ¡genes Vectoria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617" b="85352" l="7477" r="3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4429" r="56262" b="13048"/>
          <a:stretch/>
        </p:blipFill>
        <p:spPr bwMode="auto">
          <a:xfrm rot="414290" flipH="1">
            <a:off x="7561322" y="5372039"/>
            <a:ext cx="1553566" cy="14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erales, industria de explotaciÃ³n minera, carbÃ³n para diseÃ±o de etiquetas. Vector de dibujos animados coloridos detallada ilustraciones â Archivo ImÃ¡genes Vectorial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29" b="26855" l="68432" r="89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89" t="6249" r="7958" b="72979"/>
          <a:stretch/>
        </p:blipFill>
        <p:spPr bwMode="auto">
          <a:xfrm rot="21371550">
            <a:off x="4390" y="5754330"/>
            <a:ext cx="1177583" cy="99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9265" y="129158"/>
            <a:ext cx="3672408" cy="4616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DIFERENCIAS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37678" y="875576"/>
            <a:ext cx="3672408" cy="4616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Tecnología 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452155" y="875576"/>
            <a:ext cx="3672408" cy="4616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C</a:t>
            </a:r>
            <a:r>
              <a:rPr lang="es-ES_tradnl" sz="2400" dirty="0" smtClean="0"/>
              <a:t>iencia</a:t>
            </a:r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13" b="94894" l="40351" r="588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45" t="67497" r="38769" b="4650"/>
          <a:stretch/>
        </p:blipFill>
        <p:spPr bwMode="auto">
          <a:xfrm rot="20959808">
            <a:off x="-24479" y="171973"/>
            <a:ext cx="1275349" cy="180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para tecnologia dibuj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385" y1="23587" x2="54923" y2="25870"/>
                        <a14:foregroundMark x1="69385" y1="25000" x2="69385" y2="25000"/>
                        <a14:foregroundMark x1="80615" y1="37391" x2="80615" y2="37391"/>
                        <a14:foregroundMark x1="76000" y1="42609" x2="76000" y2="42609"/>
                        <a14:foregroundMark x1="82923" y1="35761" x2="82923" y2="35761"/>
                        <a14:foregroundMark x1="53385" y1="28261" x2="53385" y2="28261"/>
                        <a14:foregroundMark x1="73231" y1="79891" x2="73231" y2="79891"/>
                        <a14:foregroundMark x1="70462" y1="74674" x2="70462" y2="74674"/>
                        <a14:foregroundMark x1="58923" y1="72826" x2="58923" y2="72826"/>
                        <a14:foregroundMark x1="46769" y1="75217" x2="46769" y2="75217"/>
                        <a14:foregroundMark x1="18769" y1="66739" x2="18769" y2="66739"/>
                        <a14:foregroundMark x1="25846" y1="28043" x2="25846" y2="28043"/>
                        <a14:foregroundMark x1="34000" y1="20870" x2="34000" y2="20870"/>
                        <a14:foregroundMark x1="39846" y1="28587" x2="39846" y2="28587"/>
                        <a14:foregroundMark x1="65846" y1="33261" x2="65846" y2="33261"/>
                        <a14:foregroundMark x1="67077" y1="31848" x2="67077" y2="29348"/>
                        <a14:foregroundMark x1="67385" y1="28804" x2="68923" y2="31630"/>
                        <a14:foregroundMark x1="44923" y1="53043" x2="44154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16106" r="9545" b="14420"/>
          <a:stretch/>
        </p:blipFill>
        <p:spPr bwMode="auto">
          <a:xfrm flipH="1">
            <a:off x="7344308" y="44624"/>
            <a:ext cx="1692188" cy="21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 flipV="1">
            <a:off x="1799185" y="415368"/>
            <a:ext cx="0" cy="4602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6839745" y="415368"/>
            <a:ext cx="0" cy="4334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799185" y="415368"/>
            <a:ext cx="7200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191673" y="412628"/>
            <a:ext cx="64807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17 Flecha izquierda"/>
          <p:cNvSpPr/>
          <p:nvPr/>
        </p:nvSpPr>
        <p:spPr>
          <a:xfrm rot="16200000">
            <a:off x="1725559" y="1577327"/>
            <a:ext cx="521164" cy="33607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izquierda"/>
          <p:cNvSpPr/>
          <p:nvPr/>
        </p:nvSpPr>
        <p:spPr>
          <a:xfrm rot="16200000">
            <a:off x="6099131" y="1577327"/>
            <a:ext cx="521164" cy="33607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123792" y="1988840"/>
            <a:ext cx="4231678" cy="470898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Resuelve problemas planteados en torno a las necesidades y deseos del ser humano.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El objetivo es crear una realidad nueva, que no existía y que soluciona de forma creativa el problema planteado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El método de trabajo tecnológico explora alternativas y procede a la su realización utilizando recursos materiales  y humanos disponibles.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Su finalidad es obtener productos artificiales, como maquinas, aparatos, construcciones.</a:t>
            </a:r>
            <a:endParaRPr lang="es-ES" sz="20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572000" y="1988840"/>
            <a:ext cx="4391477" cy="470898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Genera curiosidad por conocer el porque de las cosas , nacida del deseo de saber y comprender.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El objetivo es explicar y predecir la realidad.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El método de trabajo científico establece alguna hipótesis de partida, observa los hechos que ocurren en la naturaleza, experimenta, contrata los hechos de la hipótesis y reformula esta si es necesario.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_tradnl" sz="2000" dirty="0" smtClean="0"/>
              <a:t>Su finalidad es formular leyes principios y teorías que expliquen los fenómenos observados.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632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394</Words>
  <Application>Microsoft Office PowerPoint</Application>
  <PresentationFormat>Presentación en pantalla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EXPLORACION DEL MEDIO NATURAL EN EL PREESCOLAR UNIDAD DE APRENDIZAJE II.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APRENDIZAJE II.</dc:title>
  <dc:creator>MQ</dc:creator>
  <cp:lastModifiedBy>MQ</cp:lastModifiedBy>
  <cp:revision>14</cp:revision>
  <dcterms:created xsi:type="dcterms:W3CDTF">2018-05-22T13:34:26Z</dcterms:created>
  <dcterms:modified xsi:type="dcterms:W3CDTF">2018-05-22T16:49:17Z</dcterms:modified>
</cp:coreProperties>
</file>